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F0033-01F8-4968-A00F-AB34531D2F2C}" type="datetimeFigureOut">
              <a:rPr lang="da-DK" smtClean="0"/>
              <a:t>08-09-2015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AFF12-8945-48BE-8AC8-E98B05A34A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564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AFF12-8945-48BE-8AC8-E98B05A34AD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599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4B09-46F9-49C1-B144-98CAB10D14CF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65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4835-1D97-4A8A-BAAA-B7EE788090C0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869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6CDE-D554-4F1A-A19B-ABA03AFF8571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53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8447C-9EE0-4A29-888A-35A438313DCF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427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74DA1-6E5D-49FB-B1BB-86148EB0B38A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829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95E0-71B1-48D0-BB25-5A888F9B2D8A}" type="datetime1">
              <a:rPr lang="da-DK" smtClean="0"/>
              <a:t>08-09-2015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44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4393-0A26-4A0D-B81E-8E5206D72FBC}" type="datetime1">
              <a:rPr lang="da-DK" smtClean="0"/>
              <a:t>08-09-2015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0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00A0-1AF7-46AF-9AAB-720DAEB369DC}" type="datetime1">
              <a:rPr lang="da-DK" smtClean="0"/>
              <a:t>08-09-2015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980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6DB01-0FCE-4D0B-A2B1-F66F244916E6}" type="datetime1">
              <a:rPr lang="da-DK" smtClean="0"/>
              <a:t>08-09-2015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715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D8A73-57E1-4AF6-B16F-CA076EBD5D7E}" type="datetime1">
              <a:rPr lang="da-DK" smtClean="0"/>
              <a:t>08-09-2015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88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B394-AF9B-410C-8416-568AAF23FE26}" type="datetime1">
              <a:rPr lang="da-DK" smtClean="0"/>
              <a:t>08-09-2015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5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2A31-A6A2-44F5-812A-6EB8382390E5}" type="datetime1">
              <a:rPr lang="da-DK" smtClean="0"/>
              <a:t>08-09-2015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56292-BEC2-4DC0-BBC7-6B68BB7415A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725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rc.nist.gov/publications/nistpubs/800-145/SP800-145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rc.nist.gov/publications/nistpubs/800-145/SP800-14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n.wikipedia.org/wiki/Cloud_computing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rc.nist.gov/publications/nistpubs/800-145/SP800-14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 smtClean="0"/>
              <a:t>Cloud</a:t>
            </a:r>
            <a:r>
              <a:rPr lang="da-DK" smtClean="0"/>
              <a:t> Computing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697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NIST: Five essential characteristics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94624"/>
            <a:ext cx="10515600" cy="45823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On-demand self-service</a:t>
            </a:r>
          </a:p>
          <a:p>
            <a:pPr lvl="1"/>
            <a:r>
              <a:rPr lang="en-US" dirty="0" smtClean="0"/>
              <a:t>Computing capabilities, disks are demanded over the network (no human inter</a:t>
            </a:r>
          </a:p>
          <a:p>
            <a:r>
              <a:rPr lang="en-US" dirty="0" smtClean="0"/>
              <a:t>Broad network access</a:t>
            </a:r>
          </a:p>
          <a:p>
            <a:pPr lvl="1"/>
            <a:r>
              <a:rPr lang="en-US" dirty="0" err="1" smtClean="0"/>
              <a:t>Capabilites</a:t>
            </a:r>
            <a:r>
              <a:rPr lang="en-US" dirty="0" smtClean="0"/>
              <a:t> are available through networks using standard protocols.</a:t>
            </a:r>
          </a:p>
          <a:p>
            <a:pPr lvl="1"/>
            <a:r>
              <a:rPr lang="en-US" dirty="0" smtClean="0"/>
              <a:t>Used by thick or thin clients</a:t>
            </a:r>
          </a:p>
          <a:p>
            <a:r>
              <a:rPr lang="en-US" dirty="0" smtClean="0"/>
              <a:t>Resource pooling</a:t>
            </a:r>
          </a:p>
          <a:p>
            <a:pPr lvl="1"/>
            <a:r>
              <a:rPr lang="en-US" dirty="0" smtClean="0"/>
              <a:t>Computers are used by different users, depending on demand.</a:t>
            </a:r>
          </a:p>
          <a:p>
            <a:r>
              <a:rPr lang="en-US" dirty="0" smtClean="0"/>
              <a:t>Rapid elasticity</a:t>
            </a:r>
          </a:p>
          <a:p>
            <a:pPr lvl="1"/>
            <a:r>
              <a:rPr lang="en-US" dirty="0" smtClean="0"/>
              <a:t>Capabilities are provisioned and released as needed – fast.</a:t>
            </a:r>
          </a:p>
          <a:p>
            <a:r>
              <a:rPr lang="en-US" dirty="0" smtClean="0"/>
              <a:t>Measured service</a:t>
            </a:r>
          </a:p>
          <a:p>
            <a:pPr lvl="1"/>
            <a:r>
              <a:rPr lang="en-US" dirty="0" smtClean="0"/>
              <a:t>Control and optimize services</a:t>
            </a:r>
          </a:p>
          <a:p>
            <a:r>
              <a:rPr lang="en-US" dirty="0" smtClean="0"/>
              <a:t>Source: The NIST Definition of Cloud Computing</a:t>
            </a:r>
          </a:p>
          <a:p>
            <a:pPr lvl="1"/>
            <a:r>
              <a:rPr lang="en-US" dirty="0" smtClean="0">
                <a:hlinkClick r:id="rId2"/>
              </a:rPr>
              <a:t>http://csrc.nist.gov/publications/nistpubs/800-145/SP800-145.pdf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NIST National Institute of Standards and Technology, USA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037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NIST: Service Models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157224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Software as a Services (SaaS)</a:t>
            </a:r>
          </a:p>
          <a:p>
            <a:pPr lvl="1"/>
            <a:r>
              <a:rPr lang="en-US" dirty="0" smtClean="0"/>
              <a:t>Consumer uses standard software from the cloud.</a:t>
            </a:r>
          </a:p>
          <a:p>
            <a:pPr lvl="1"/>
            <a:r>
              <a:rPr lang="en-US" dirty="0" smtClean="0"/>
              <a:t>Example: Google docs, Microsoft Office 365, etc.</a:t>
            </a:r>
          </a:p>
          <a:p>
            <a:r>
              <a:rPr lang="en-US" dirty="0" smtClean="0"/>
              <a:t>Platform as a Service (PaaS)</a:t>
            </a:r>
          </a:p>
          <a:p>
            <a:pPr lvl="1"/>
            <a:r>
              <a:rPr lang="en-US" dirty="0" smtClean="0"/>
              <a:t>Consumer uses standard operating system, network etc. from the cloud</a:t>
            </a:r>
          </a:p>
          <a:p>
            <a:pPr lvl="1"/>
            <a:r>
              <a:rPr lang="en-US" dirty="0" smtClean="0"/>
              <a:t>Consumer deploys proprietary application software to the cloud.</a:t>
            </a:r>
          </a:p>
          <a:p>
            <a:r>
              <a:rPr lang="en-US" dirty="0" smtClean="0"/>
              <a:t>Infrastructure as a Service (IaaS)</a:t>
            </a:r>
          </a:p>
          <a:p>
            <a:pPr lvl="1"/>
            <a:r>
              <a:rPr lang="en-US" dirty="0" smtClean="0"/>
              <a:t>Consumer uses computing power, disks, network etc. from the cloud</a:t>
            </a:r>
          </a:p>
          <a:p>
            <a:pPr lvl="1"/>
            <a:r>
              <a:rPr lang="en-US" dirty="0" smtClean="0"/>
              <a:t>Consumer deploys proprietary operations system + application software to the cloud</a:t>
            </a:r>
          </a:p>
          <a:p>
            <a:r>
              <a:rPr lang="en-US" dirty="0" smtClean="0"/>
              <a:t>Source: The NIST Definition of Cloud Computing</a:t>
            </a:r>
          </a:p>
          <a:p>
            <a:pPr lvl="1"/>
            <a:r>
              <a:rPr lang="en-US" dirty="0" smtClean="0">
                <a:hlinkClick r:id="rId3"/>
              </a:rPr>
              <a:t>http://csrc.nist.gov/publications/nistpubs/800-145/SP800-145.pdf</a:t>
            </a:r>
            <a:r>
              <a:rPr lang="en-US" dirty="0" smtClean="0"/>
              <a:t> </a:t>
            </a:r>
          </a:p>
          <a:p>
            <a:endParaRPr lang="da-DK" dirty="0"/>
          </a:p>
        </p:txBody>
      </p:sp>
      <p:pic>
        <p:nvPicPr>
          <p:cNvPr id="1026" name="Picture 2" descr="https://upload.wikimedia.org/wikipedia/commons/thumb/3/3c/Cloud_computing_layers.png/300px-Cloud_computing_layers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683275"/>
            <a:ext cx="3105150" cy="287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felt 4"/>
          <p:cNvSpPr txBox="1"/>
          <p:nvPr/>
        </p:nvSpPr>
        <p:spPr>
          <a:xfrm>
            <a:off x="7995424" y="5163015"/>
            <a:ext cx="3958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smtClean="0">
                <a:hlinkClick r:id="rId5"/>
              </a:rPr>
              <a:t>https://en.wikipedia.org/wiki/Cloud_computing</a:t>
            </a:r>
            <a:r>
              <a:rPr lang="en-US" dirty="0" smtClean="0"/>
              <a:t> </a:t>
            </a:r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738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NIST: Deployment Models</a:t>
            </a:r>
            <a:endParaRPr lang="da-DK" dirty="0"/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Private cloud</a:t>
            </a:r>
          </a:p>
          <a:p>
            <a:pPr lvl="1"/>
            <a:r>
              <a:rPr lang="en-US" dirty="0" smtClean="0"/>
              <a:t>Cloud is used by a single organization.</a:t>
            </a:r>
          </a:p>
          <a:p>
            <a:pPr lvl="1"/>
            <a:r>
              <a:rPr lang="en-US" dirty="0" smtClean="0"/>
              <a:t>Owned and managed by the organization or a third party.</a:t>
            </a:r>
          </a:p>
          <a:p>
            <a:r>
              <a:rPr lang="en-US" dirty="0" smtClean="0"/>
              <a:t>Community cloud</a:t>
            </a:r>
          </a:p>
          <a:p>
            <a:pPr lvl="1"/>
            <a:r>
              <a:rPr lang="en-US" dirty="0" smtClean="0"/>
              <a:t>Cloud is used by a community of organizations</a:t>
            </a:r>
          </a:p>
          <a:p>
            <a:pPr lvl="2"/>
            <a:r>
              <a:rPr lang="en-US" dirty="0" smtClean="0"/>
              <a:t>With shared concerns: Security, etc.</a:t>
            </a:r>
          </a:p>
          <a:p>
            <a:r>
              <a:rPr lang="en-US" dirty="0" smtClean="0"/>
              <a:t>Public cloud</a:t>
            </a:r>
            <a:endParaRPr lang="da-DK" dirty="0" smtClean="0"/>
          </a:p>
          <a:p>
            <a:pPr lvl="1"/>
            <a:r>
              <a:rPr lang="en-US" dirty="0" smtClean="0"/>
              <a:t>Cloud is used by the general public</a:t>
            </a:r>
          </a:p>
          <a:p>
            <a:pPr lvl="1"/>
            <a:r>
              <a:rPr lang="en-US" dirty="0" smtClean="0"/>
              <a:t>Owned and managed by business, academic or government organization</a:t>
            </a:r>
          </a:p>
          <a:p>
            <a:r>
              <a:rPr lang="en-US" dirty="0" smtClean="0"/>
              <a:t>Hybrid cloud</a:t>
            </a:r>
          </a:p>
          <a:p>
            <a:pPr lvl="1"/>
            <a:r>
              <a:rPr lang="en-US" dirty="0" smtClean="0"/>
              <a:t>Combination of 2-3 of the above cloud models</a:t>
            </a:r>
          </a:p>
          <a:p>
            <a:r>
              <a:rPr lang="en-US" dirty="0" smtClean="0"/>
              <a:t>Source: The NIST Definition of Cloud Computing</a:t>
            </a:r>
          </a:p>
          <a:p>
            <a:pPr lvl="1"/>
            <a:r>
              <a:rPr lang="en-US" dirty="0" smtClean="0">
                <a:hlinkClick r:id="rId2"/>
              </a:rPr>
              <a:t>http://csrc.nist.gov/publications/nistpubs/800-145/SP800-145.pdf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876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models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cloud</a:t>
            </a:r>
          </a:p>
          <a:p>
            <a:pPr lvl="1"/>
            <a:r>
              <a:rPr lang="en-US" dirty="0" smtClean="0"/>
              <a:t>Buy hardware + software before you need it.</a:t>
            </a:r>
          </a:p>
          <a:p>
            <a:pPr lvl="1"/>
            <a:r>
              <a:rPr lang="en-US" dirty="0" smtClean="0"/>
              <a:t>You must pay before you earn.</a:t>
            </a:r>
          </a:p>
          <a:p>
            <a:r>
              <a:rPr lang="en-US" dirty="0" smtClean="0"/>
              <a:t>With cloud</a:t>
            </a:r>
          </a:p>
          <a:p>
            <a:pPr lvl="1"/>
            <a:r>
              <a:rPr lang="en-US" dirty="0" smtClean="0"/>
              <a:t>Pay for hardware + software as you need it (if you need it).</a:t>
            </a:r>
          </a:p>
          <a:p>
            <a:pPr lvl="2"/>
            <a:r>
              <a:rPr lang="en-US" dirty="0" smtClean="0"/>
              <a:t>Pay as you go</a:t>
            </a:r>
          </a:p>
          <a:p>
            <a:pPr lvl="1"/>
            <a:r>
              <a:rPr lang="en-US" dirty="0" smtClean="0"/>
              <a:t>You must pay as you earn.</a:t>
            </a:r>
          </a:p>
          <a:p>
            <a:pPr lvl="1"/>
            <a:r>
              <a:rPr lang="en-US" dirty="0" smtClean="0"/>
              <a:t>No upfront infrastructure costs</a:t>
            </a:r>
          </a:p>
          <a:p>
            <a:pPr marL="457200" lvl="1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Cloud</a:t>
            </a:r>
            <a:r>
              <a:rPr lang="da-DK" dirty="0" smtClean="0"/>
              <a:t> Computing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098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virtualization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physical machine (computer) is divided into a number of virtual machines.</a:t>
            </a:r>
          </a:p>
          <a:p>
            <a:r>
              <a:rPr lang="en-US" dirty="0" smtClean="0"/>
              <a:t>Virtual machines act like physical machines.</a:t>
            </a:r>
          </a:p>
          <a:p>
            <a:r>
              <a:rPr lang="en-US" dirty="0" smtClean="0"/>
              <a:t>Virtual machines can be opened, closed and even moved to another physical machine.</a:t>
            </a:r>
          </a:p>
          <a:p>
            <a:r>
              <a:rPr lang="en-US" dirty="0" smtClean="0"/>
              <a:t>Example virtualization software</a:t>
            </a:r>
          </a:p>
          <a:p>
            <a:pPr lvl="1"/>
            <a:r>
              <a:rPr lang="en-US" dirty="0" smtClean="0"/>
              <a:t>Oracle Virtual Box</a:t>
            </a:r>
          </a:p>
          <a:p>
            <a:pPr lvl="1"/>
            <a:r>
              <a:rPr lang="en-US" dirty="0" smtClean="0"/>
              <a:t>VMWare</a:t>
            </a:r>
          </a:p>
          <a:p>
            <a:pPr lvl="1"/>
            <a:r>
              <a:rPr lang="en-US" dirty="0" smtClean="0"/>
              <a:t>Microsoft Hyper-V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 smtClean="0"/>
              <a:t>Cloud</a:t>
            </a:r>
            <a:r>
              <a:rPr lang="da-DK" dirty="0" smtClean="0"/>
              <a:t> Computing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015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clouds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Amazon 2006</a:t>
            </a:r>
          </a:p>
          <a:p>
            <a:r>
              <a:rPr lang="en-US" dirty="0" smtClean="0"/>
              <a:t>Microsoft Azure 2008</a:t>
            </a:r>
          </a:p>
          <a:p>
            <a:r>
              <a:rPr lang="en-US" dirty="0" smtClean="0"/>
              <a:t>Oracle Cloud 2012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Cloud Computing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56292-BEC2-4DC0-BBC7-6B68BB7415A7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044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411</Words>
  <Application>Microsoft Office PowerPoint</Application>
  <PresentationFormat>Widescreen</PresentationFormat>
  <Paragraphs>79</Paragraphs>
  <Slides>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Cloud computing</vt:lpstr>
      <vt:lpstr>NIST: Five essential characteristics</vt:lpstr>
      <vt:lpstr>NIST: Service Models</vt:lpstr>
      <vt:lpstr>NIST: Deployment Models</vt:lpstr>
      <vt:lpstr>Payment models</vt:lpstr>
      <vt:lpstr>Hardware virtualization</vt:lpstr>
      <vt:lpstr>Some clouds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Anders Børjesson</dc:creator>
  <cp:lastModifiedBy>Anders Børjesson</cp:lastModifiedBy>
  <cp:revision>8</cp:revision>
  <dcterms:created xsi:type="dcterms:W3CDTF">2015-09-08T10:11:57Z</dcterms:created>
  <dcterms:modified xsi:type="dcterms:W3CDTF">2015-09-08T12:01:58Z</dcterms:modified>
</cp:coreProperties>
</file>