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26" r:id="rId2"/>
  </p:sldMasterIdLst>
  <p:notesMasterIdLst>
    <p:notesMasterId r:id="rId25"/>
  </p:notesMasterIdLst>
  <p:handoutMasterIdLst>
    <p:handoutMasterId r:id="rId26"/>
  </p:handoutMasterIdLst>
  <p:sldIdLst>
    <p:sldId id="500" r:id="rId3"/>
    <p:sldId id="452" r:id="rId4"/>
    <p:sldId id="329" r:id="rId5"/>
    <p:sldId id="263" r:id="rId6"/>
    <p:sldId id="264" r:id="rId7"/>
    <p:sldId id="331" r:id="rId8"/>
    <p:sldId id="265" r:id="rId9"/>
    <p:sldId id="266" r:id="rId10"/>
    <p:sldId id="330" r:id="rId11"/>
    <p:sldId id="293" r:id="rId12"/>
    <p:sldId id="267" r:id="rId13"/>
    <p:sldId id="269" r:id="rId14"/>
    <p:sldId id="332" r:id="rId15"/>
    <p:sldId id="333" r:id="rId16"/>
    <p:sldId id="268" r:id="rId17"/>
    <p:sldId id="270" r:id="rId18"/>
    <p:sldId id="334" r:id="rId19"/>
    <p:sldId id="273" r:id="rId20"/>
    <p:sldId id="335" r:id="rId21"/>
    <p:sldId id="374" r:id="rId22"/>
    <p:sldId id="375" r:id="rId23"/>
    <p:sldId id="274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DDDDDD"/>
    <a:srgbClr val="FFCCFF"/>
    <a:srgbClr val="FF99CC"/>
    <a:srgbClr val="CC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anose="02020603050405020304" pitchFamily="18" charset="0"/>
              </a:defRPr>
            </a:lvl1pPr>
          </a:lstStyle>
          <a:p>
            <a:fld id="{4E5BBECF-010E-4A89-ACF8-BF4C34E025DC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038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anose="02020603050405020304" pitchFamily="18" charset="0"/>
              </a:defRPr>
            </a:lvl1pPr>
          </a:lstStyle>
          <a:p>
            <a:fld id="{6BE8FC33-A1A5-4EF7-A43D-8D0C91FBE6A5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601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69D4A12-9B39-45B2-8308-CF3660C34514}" type="slidenum">
              <a:rPr lang="en-US" altLang="en-US" sz="130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38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1BF1CD-860E-41DA-96F8-6DCBEF4ACD3A}" type="slidenum">
              <a:rPr lang="en-US" altLang="en-US" sz="1300">
                <a:latin typeface="Times New Roman" panose="02020603050405020304" pitchFamily="18" charset="0"/>
              </a:rPr>
              <a:pPr/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767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A00561-98FC-4BBB-80BE-E27343CCF496}" type="slidenum">
              <a:rPr lang="en-US" altLang="en-US" sz="1300">
                <a:latin typeface="Times New Roman" panose="02020603050405020304" pitchFamily="18" charset="0"/>
              </a:rPr>
              <a:pPr/>
              <a:t>12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209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4C5BE0A-9FEB-4259-9443-7A70A7F66987}" type="slidenum">
              <a:rPr lang="en-US" altLang="en-US" sz="1300">
                <a:latin typeface="Times New Roman" panose="02020603050405020304" pitchFamily="18" charset="0"/>
              </a:rPr>
              <a:pPr/>
              <a:t>13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41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F00790-0DD0-4FB7-9772-E531687BBCF4}" type="slidenum">
              <a:rPr lang="en-US" altLang="en-US" sz="1300">
                <a:latin typeface="Times New Roman" panose="02020603050405020304" pitchFamily="18" charset="0"/>
              </a:rPr>
              <a:pPr/>
              <a:t>14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43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3492F0-E356-4253-AF4E-C8A2322AD3FE}" type="slidenum">
              <a:rPr lang="en-US" altLang="en-US" sz="1300">
                <a:latin typeface="Times New Roman" panose="02020603050405020304" pitchFamily="18" charset="0"/>
              </a:rPr>
              <a:pPr/>
              <a:t>15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1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DF9872A-3B2F-40D8-9E92-57C343FB7410}" type="slidenum">
              <a:rPr lang="en-US" altLang="en-US" sz="1300">
                <a:latin typeface="Times New Roman" panose="02020603050405020304" pitchFamily="18" charset="0"/>
              </a:rPr>
              <a:pPr/>
              <a:t>16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50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26407D-C575-4C4A-A8E8-51797A50ABD7}" type="slidenum">
              <a:rPr lang="en-US" altLang="en-US" sz="1300">
                <a:latin typeface="Times New Roman" panose="02020603050405020304" pitchFamily="18" charset="0"/>
              </a:rPr>
              <a:pPr/>
              <a:t>17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18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F54680-BD7C-4E82-9C24-4B5A57EB96E9}" type="slidenum">
              <a:rPr lang="en-US" altLang="en-US" sz="1300">
                <a:latin typeface="Times New Roman" panose="02020603050405020304" pitchFamily="18" charset="0"/>
              </a:rPr>
              <a:pPr/>
              <a:t>18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77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AD9A19C-2324-4249-A187-C98FA43585CE}" type="slidenum">
              <a:rPr lang="en-US" altLang="en-US" sz="1300">
                <a:latin typeface="Times New Roman" panose="02020603050405020304" pitchFamily="18" charset="0"/>
              </a:rPr>
              <a:pPr/>
              <a:t>19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02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BE2C62E-5913-42BE-8FE4-CAC3A69C0771}" type="slidenum">
              <a:rPr lang="en-US" altLang="en-US" sz="1300">
                <a:latin typeface="Times New Roman" panose="02020603050405020304" pitchFamily="18" charset="0"/>
              </a:rPr>
              <a:pPr/>
              <a:t>20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086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628F3AB-019D-448A-A123-1C0875F13C0F}" type="slidenum">
              <a:rPr lang="en-US" altLang="en-US" sz="1300"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17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56CAE7-F043-48AC-88FD-B44CB82AEBE3}" type="slidenum">
              <a:rPr lang="en-US" altLang="en-US" sz="1300">
                <a:latin typeface="Times New Roman" panose="02020603050405020304" pitchFamily="18" charset="0"/>
              </a:rPr>
              <a:pPr/>
              <a:t>21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0603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E9DBE9-9FE1-470E-9384-739EAE15CD2A}" type="slidenum">
              <a:rPr lang="en-US" altLang="en-US" sz="1300">
                <a:latin typeface="Times New Roman" panose="02020603050405020304" pitchFamily="18" charset="0"/>
              </a:rPr>
              <a:pPr/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51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1E7EBC-90E3-44F8-A2F8-A27C7C41601F}" type="slidenum">
              <a:rPr lang="en-US" altLang="en-US" sz="1300"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84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DC3F172-D704-45A9-9B00-1C193D4012AE}" type="slidenum">
              <a:rPr lang="en-US" altLang="en-US" sz="1300"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81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1E2ED62-4B62-4505-A4F5-0AF783358D1D}" type="slidenum">
              <a:rPr lang="en-US" altLang="en-US" sz="1300">
                <a:latin typeface="Times New Roman" panose="02020603050405020304" pitchFamily="18" charset="0"/>
              </a:rPr>
              <a:pPr/>
              <a:t>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628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759366-41F4-4808-BE72-0EB6C85F7CE5}" type="slidenum">
              <a:rPr lang="en-US" altLang="en-US" sz="1300">
                <a:latin typeface="Times New Roman" panose="02020603050405020304" pitchFamily="18" charset="0"/>
              </a:rPr>
              <a:pPr/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53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FD8A3A-7C0F-468D-943C-7B305CDDDF12}" type="slidenum">
              <a:rPr lang="en-US" altLang="en-US" sz="1300">
                <a:latin typeface="Times New Roman" panose="02020603050405020304" pitchFamily="18" charset="0"/>
              </a:rPr>
              <a:pPr/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28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88E5C7E-7C85-4877-9F51-71A62321322F}" type="slidenum">
              <a:rPr lang="en-US" altLang="en-US" sz="1300">
                <a:latin typeface="Times New Roman" panose="02020603050405020304" pitchFamily="18" charset="0"/>
              </a:rPr>
              <a:pPr/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59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445236C-9E0F-43A7-8C8A-591C8C194B19}" type="slidenum">
              <a:rPr lang="en-US" altLang="en-US" sz="1300"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8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70BA6-6325-44D5-858A-850B047DF4C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B669174F-EA84-45A6-A30E-F241E7D8E5E7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23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42D1-E510-427E-8642-0395F0EEC1F2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543189FE-A0E2-4A8C-8C0A-54B6E1EB9F45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05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3A019-AA27-4B03-8A85-FEFC1A163D94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AC1A1A2D-F7CC-4A0A-B67F-702CA2FCA05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24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B9741-643F-4F5D-B5C3-816359EC106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D1272787-B951-4DAD-91F2-F8C6B155549E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650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0423E-20EF-46D6-97B8-F2EF8848B4D4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BE1045A0-0942-40B6-84FB-D2C9B5FF2AAF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129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00BD-F0B1-4B72-B0B9-13F7CB7F346E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3F5737C5-0D96-46D8-B1DA-49529E6056C9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96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3930B-91E4-4818-BA93-7B8181E4439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D583C111-D7E9-472E-B421-CC56A93179BE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299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5631525B-1E24-490E-A93A-7E19BEF15B1B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5FEC4DE0-4BFF-450F-82AD-545A37EEF006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875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96FC8B84-2F14-4C0E-82D0-35E26AF7A88D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EE7996BA-ED2C-473F-B87B-A25A00D55DB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489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71E7305D-E5F7-426F-9EDA-F80B9F58B164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F035168B-0ADB-4D61-95A3-6C465A380977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686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46C01FD4-7FEE-4FCD-9CC8-2BABCDA9F187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4D5D25AA-7029-4117-8252-24D62D6FC4C1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05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A19E-5442-41FC-964D-F88AC5189C9B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72B93644-4AA6-4E28-85B1-3BE4D1AB50F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44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3B1C9C45-7BB4-4C67-854E-C3477BEF862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DA323025-037D-42F6-8BA0-C422085F0C19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833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D0520C89-0756-42C4-AD0B-DCB01F93340C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C0B8C951-3925-4C86-A624-189DF3100E2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194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6FC8BD7D-FBCD-4765-9EB7-852B4AEC226A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1-</a:t>
            </a:r>
            <a:fld id="{485B25EC-CB60-41CB-B361-BCCD95604C1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206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E4E25438-F33F-4799-9D76-F9E8E30A8E6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1-</a:t>
            </a:r>
            <a:fld id="{B66214DF-4C89-4C32-8FC2-58EF1EFC58EC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202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9439E280-9AAA-484D-A650-5E06A11D4728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2-</a:t>
            </a:r>
            <a:fld id="{7E8CAB04-B03F-429C-A098-1E6130FBBB77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378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9021DDA1-8630-4389-B8FA-E33171755A58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1-</a:t>
            </a:r>
            <a:fld id="{8CBEAB39-E48D-44C4-91A5-93A5A4A71F8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695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30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30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B5553AA3-64BB-4162-9670-65D3F662A69C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1-</a:t>
            </a:r>
            <a:fld id="{223524A3-5864-49A6-B3B7-66EA021F680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584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113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116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pPr>
              <a:defRPr/>
            </a:pPr>
            <a:fld id="{0BBD7ED8-08E8-4E7A-B76C-FFC5AE55D939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 altLang="en-US"/>
              <a:t>1</a:t>
            </a:r>
            <a:fld id="{521B94B9-B989-4AFE-94DB-9BBF974B96F5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0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17F5-09EB-465F-82E3-9342EB197D53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1CAEA8A5-BB7B-4564-91CE-586ECCFF53A9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34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9F26-EA8A-40B3-895F-1779613FC014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9FF6112-AE4B-4E17-AEED-520EBA666825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6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1D644-7C24-41FD-BB2D-F534C79DA38B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F9AD3DDD-57F3-4C71-BFEA-00F5EE1F2444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41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24D80-8B90-4775-AD66-E800CBEDCF62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755E57C0-6DD0-4024-ADE7-700BA808828C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15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D52BE-E768-4080-A46B-65A35FF1193B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510F8787-9612-456F-AB44-B9FE0E49644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36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CFD1-54F4-4355-92EE-F494ED391FF9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3F70392-CD32-420D-BA1F-5CCCEE453EE9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73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71DB6-29A9-453E-9AE9-1E497A64D50C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CC6FD67-58EC-481B-9918-65A2DD44EDA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17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91932A95-4AEE-43A5-89F6-BF1114234AA8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3F7DE917-1F6F-4DB9-93C4-E08F8AD69C5C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09" r:id="rId14"/>
    <p:sldLayoutId id="214748411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9E35EBD-C427-4ACB-9D34-B2CC1DC402B1}" type="datetime1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E9C8A734-FC1F-4852-ACCF-C728750EB56B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Application Layer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88D8709C-93F7-4909-9ACA-B0584BF0209D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/>
              <a:t>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</a:rPr>
              <a:t>Chapter 2</a:t>
            </a:r>
            <a: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</a:rPr>
              <a:t/>
            </a:r>
            <a:b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</a:rPr>
            </a:b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</a:rPr>
              <a:t>Application Layer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i="1">
                <a:solidFill>
                  <a:srgbClr val="008000"/>
                </a:solidFill>
                <a:latin typeface="Gill Sans MT" panose="020B0502020104020203" pitchFamily="34" charset="0"/>
              </a:rPr>
              <a:t>Computer Networking: A Top Down Approach </a:t>
            </a:r>
            <a: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</a:rPr>
              <a:t/>
            </a:r>
            <a:b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  <a:t>6</a:t>
            </a:r>
            <a:r>
              <a:rPr lang="en-US" altLang="en-US" baseline="30000">
                <a:solidFill>
                  <a:srgbClr val="008000"/>
                </a:solidFill>
                <a:latin typeface="Gill Sans MT" panose="020B0502020104020203" pitchFamily="34" charset="0"/>
              </a:rPr>
              <a:t>th</a:t>
            </a: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  <a:t> edition 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  <a:t>Jim Kurose, Keith Ross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  <a:t>Addison-Wesley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</a:rPr>
              <a:t>March 2012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301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9D55830D-01B3-4AA4-94F3-2AF6BF9EED15}" type="slidenum">
              <a:rPr lang="en-US" altLang="en-US" sz="1200">
                <a:latin typeface="Tahoma" panose="020B0604030504040204" pitchFamily="34" charset="0"/>
              </a:rPr>
              <a:pPr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173038"/>
            <a:ext cx="7772400" cy="8382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Persistent HTTP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4975" y="1414463"/>
            <a:ext cx="39338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non-persistent HTTP issues: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requires 2 RTTs per object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OS overhead for </a:t>
            </a:r>
            <a:r>
              <a:rPr lang="en-US" altLang="en-US" sz="2400" i="1" smtClean="0">
                <a:ea typeface="ＭＳ Ｐゴシック" panose="020B0600070205080204" pitchFamily="34" charset="-128"/>
              </a:rPr>
              <a:t>each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TCP connection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browsers often open parallel TCP connections to fetch referenced objects</a:t>
            </a:r>
          </a:p>
          <a:p>
            <a:pPr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sp>
        <p:nvSpPr>
          <p:cNvPr id="4301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703763" y="1438275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persistent  HTTP: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server leaves connection open after sending response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subsequent HTTP messages  between same client/server sent over open connection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client sends requests as soon as it encounters a referenced object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as little as one RTT for all the referenced objects</a:t>
            </a:r>
          </a:p>
        </p:txBody>
      </p:sp>
      <p:pic>
        <p:nvPicPr>
          <p:cNvPr id="4301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796925"/>
            <a:ext cx="3303588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403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F839D961-4955-42C5-89F7-28EAC2A90EB2}" type="slidenum">
              <a:rPr lang="en-US" altLang="en-US" sz="1200">
                <a:latin typeface="Tahoma" panose="020B0604030504040204" pitchFamily="34" charset="0"/>
              </a:rPr>
              <a:pPr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4036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HTTP request message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two types of HTTP messages: </a:t>
            </a:r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request</a:t>
            </a:r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response</a:t>
            </a:r>
          </a:p>
          <a:p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 request message: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ASCII (human-readable format)</a:t>
            </a:r>
            <a:endParaRPr lang="en-US" altLang="en-US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222250" y="3036888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request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(GET, POST,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HEAD commands</a:t>
            </a:r>
            <a:r>
              <a:rPr lang="en-US" altLang="en-US">
                <a:solidFill>
                  <a:srgbClr val="000099"/>
                </a:solidFill>
                <a:latin typeface="Gill Sans MT" panose="020B0502020104020203" pitchFamily="34" charset="0"/>
              </a:rPr>
              <a:t>)</a:t>
            </a:r>
            <a:endParaRPr lang="en-US" altLang="en-US" sz="240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44040" name="Line 6"/>
          <p:cNvSpPr>
            <a:spLocks noChangeShapeType="1"/>
          </p:cNvSpPr>
          <p:nvPr/>
        </p:nvSpPr>
        <p:spPr bwMode="auto">
          <a:xfrm>
            <a:off x="1925638" y="3368675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Freeform 7"/>
          <p:cNvSpPr>
            <a:spLocks/>
          </p:cNvSpPr>
          <p:nvPr/>
        </p:nvSpPr>
        <p:spPr bwMode="auto">
          <a:xfrm>
            <a:off x="2776538" y="3705225"/>
            <a:ext cx="149225" cy="1957388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Text Box 8"/>
          <p:cNvSpPr txBox="1">
            <a:spLocks noChangeArrowheads="1"/>
          </p:cNvSpPr>
          <p:nvPr/>
        </p:nvSpPr>
        <p:spPr bwMode="auto">
          <a:xfrm>
            <a:off x="1739900" y="4222750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 lines</a:t>
            </a:r>
            <a:endParaRPr lang="en-US" altLang="en-US" sz="2400">
              <a:solidFill>
                <a:srgbClr val="000099"/>
              </a:solidFill>
            </a:endParaRPr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309813" y="5789613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188913" y="5121275"/>
            <a:ext cx="2343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carriage return,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line feed at start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of line indicates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end of header lines</a:t>
            </a:r>
            <a:endParaRPr lang="en-US" altLang="en-US" sz="2400">
              <a:solidFill>
                <a:srgbClr val="000099"/>
              </a:solidFill>
            </a:endParaRPr>
          </a:p>
        </p:txBody>
      </p:sp>
      <p:sp>
        <p:nvSpPr>
          <p:cNvPr id="44045" name="Text Box 16"/>
          <p:cNvSpPr txBox="1">
            <a:spLocks noChangeArrowheads="1"/>
          </p:cNvSpPr>
          <p:nvPr/>
        </p:nvSpPr>
        <p:spPr bwMode="auto">
          <a:xfrm>
            <a:off x="2809875" y="3403600"/>
            <a:ext cx="6054725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GET /index.html HTTP/1.1\r\n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Host: www-net.cs.umass.edu\r\n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User-Agent: Firefox/3.6.10\r\n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Accept: text/html,application/xhtml+xml\r\n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Accept-Language: en-us,en;q=0.5\r\n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Accept-Encoding: gzip,deflate\r\n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Accept-Charset: ISO-8859-1,utf-8;q=0.7\r\n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Keep-Alive: 115\r\n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\r\n</a:t>
            </a:r>
          </a:p>
        </p:txBody>
      </p:sp>
      <p:sp>
        <p:nvSpPr>
          <p:cNvPr id="44046" name="Line 17"/>
          <p:cNvSpPr>
            <a:spLocks noChangeShapeType="1"/>
          </p:cNvSpPr>
          <p:nvPr/>
        </p:nvSpPr>
        <p:spPr bwMode="auto">
          <a:xfrm flipH="1">
            <a:off x="6334125" y="2921000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Text Box 18"/>
          <p:cNvSpPr txBox="1">
            <a:spLocks noChangeArrowheads="1"/>
          </p:cNvSpPr>
          <p:nvPr/>
        </p:nvSpPr>
        <p:spPr bwMode="auto">
          <a:xfrm>
            <a:off x="6384925" y="2633663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carriage return character</a:t>
            </a:r>
          </a:p>
        </p:txBody>
      </p:sp>
      <p:sp>
        <p:nvSpPr>
          <p:cNvPr id="44048" name="Text Box 19"/>
          <p:cNvSpPr txBox="1">
            <a:spLocks noChangeArrowheads="1"/>
          </p:cNvSpPr>
          <p:nvPr/>
        </p:nvSpPr>
        <p:spPr bwMode="auto">
          <a:xfrm>
            <a:off x="6537325" y="2930525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line-feed character</a:t>
            </a:r>
          </a:p>
        </p:txBody>
      </p:sp>
      <p:sp>
        <p:nvSpPr>
          <p:cNvPr id="44049" name="Line 20"/>
          <p:cNvSpPr>
            <a:spLocks noChangeShapeType="1"/>
          </p:cNvSpPr>
          <p:nvPr/>
        </p:nvSpPr>
        <p:spPr bwMode="auto">
          <a:xfrm flipH="1">
            <a:off x="6615113" y="3230563"/>
            <a:ext cx="80962" cy="25241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5059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38CC2295-40EC-4EAE-87ED-1E7345006561}" type="slidenum">
              <a:rPr lang="en-US" altLang="en-US" sz="1200">
                <a:latin typeface="Tahoma" panose="020B0604030504040204" pitchFamily="34" charset="0"/>
              </a:rPr>
              <a:pPr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HTTP request message: general format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5062" name="Text Box 9"/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rgbClr val="CC0000"/>
                </a:solidFill>
              </a:rPr>
              <a:t>line</a:t>
            </a:r>
          </a:p>
        </p:txBody>
      </p:sp>
      <p:sp>
        <p:nvSpPr>
          <p:cNvPr id="45063" name="Text Box 11"/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rgbClr val="CC0000"/>
                </a:solidFill>
              </a:rPr>
              <a:t>header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rgbClr val="CC0000"/>
                </a:solidFill>
              </a:rPr>
              <a:t>lines</a:t>
            </a:r>
          </a:p>
        </p:txBody>
      </p:sp>
      <p:sp>
        <p:nvSpPr>
          <p:cNvPr id="45064" name="Rectangle 12"/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65" name="Rectangle 13"/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66" name="Rectangle 15"/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67" name="Text Box 16"/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rgbClr val="CC0000"/>
                </a:solidFill>
              </a:rPr>
              <a:t>body</a:t>
            </a:r>
          </a:p>
        </p:txBody>
      </p:sp>
      <p:sp>
        <p:nvSpPr>
          <p:cNvPr id="45068" name="Rectangle 20"/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69" name="Line 22"/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23"/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24"/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25"/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26"/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27"/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Text Box 28"/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99"/>
                </a:solidFill>
              </a:rPr>
              <a:t>method</a:t>
            </a:r>
          </a:p>
        </p:txBody>
      </p:sp>
      <p:sp>
        <p:nvSpPr>
          <p:cNvPr id="45076" name="Text Box 29"/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5077" name="Text Box 30"/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5078" name="Text Box 31"/>
          <p:cNvSpPr txBox="1">
            <a:spLocks noChangeArrowheads="1"/>
          </p:cNvSpPr>
          <p:nvPr/>
        </p:nvSpPr>
        <p:spPr bwMode="auto">
          <a:xfrm>
            <a:off x="5946775" y="1719263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cr</a:t>
            </a:r>
          </a:p>
        </p:txBody>
      </p:sp>
      <p:sp>
        <p:nvSpPr>
          <p:cNvPr id="45079" name="Text Box 32"/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lf</a:t>
            </a:r>
          </a:p>
        </p:txBody>
      </p:sp>
      <p:sp>
        <p:nvSpPr>
          <p:cNvPr id="45080" name="Text Box 33"/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99"/>
                </a:solidFill>
              </a:rPr>
              <a:t>version</a:t>
            </a:r>
          </a:p>
        </p:txBody>
      </p:sp>
      <p:sp>
        <p:nvSpPr>
          <p:cNvPr id="45081" name="Text Box 34"/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99"/>
                </a:solidFill>
              </a:rPr>
              <a:t>URL</a:t>
            </a:r>
          </a:p>
        </p:txBody>
      </p:sp>
      <p:grpSp>
        <p:nvGrpSpPr>
          <p:cNvPr id="45082" name="Group 45"/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45118" name="Rectangle 35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119" name="Line 36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0" name="Line 37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1" name="Line 39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2" name="Line 40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3" name="Text Box 41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cr</a:t>
              </a:r>
            </a:p>
          </p:txBody>
        </p:sp>
        <p:sp>
          <p:nvSpPr>
            <p:cNvPr id="45124" name="Text Box 42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lf</a:t>
              </a:r>
            </a:p>
          </p:txBody>
        </p:sp>
        <p:sp>
          <p:nvSpPr>
            <p:cNvPr id="45125" name="Text Box 43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45126" name="Text Box 44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grpSp>
        <p:nvGrpSpPr>
          <p:cNvPr id="45083" name="Group 46"/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45109" name="Rectangle 47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110" name="Line 48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1" name="Line 49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2" name="Line 50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3" name="Line 51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4" name="Text Box 52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cr</a:t>
              </a:r>
            </a:p>
          </p:txBody>
        </p:sp>
        <p:sp>
          <p:nvSpPr>
            <p:cNvPr id="45115" name="Text Box 53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lf</a:t>
              </a:r>
            </a:p>
          </p:txBody>
        </p:sp>
        <p:sp>
          <p:nvSpPr>
            <p:cNvPr id="45116" name="Text Box 54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45117" name="Text Box 55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sp>
        <p:nvSpPr>
          <p:cNvPr id="45084" name="Line 56"/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085" name="Group 61"/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45106" name="Rectangle 59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107" name="Text Box 5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  <p:sp>
          <p:nvSpPr>
            <p:cNvPr id="45108" name="Text Box 5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</p:grpSp>
      <p:sp>
        <p:nvSpPr>
          <p:cNvPr id="45086" name="Line 62"/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087" name="Group 63"/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45103" name="Rectangle 64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104" name="Text Box 65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  <p:sp>
          <p:nvSpPr>
            <p:cNvPr id="45105" name="Text Box 66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</p:grpSp>
      <p:grpSp>
        <p:nvGrpSpPr>
          <p:cNvPr id="45088" name="Group 77"/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45099" name="Rectangle 68"/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100" name="Line 72"/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1" name="Text Box 73"/>
            <p:cNvSpPr txBox="1">
              <a:spLocks noChangeArrowheads="1"/>
            </p:cNvSpPr>
            <p:nvPr/>
          </p:nvSpPr>
          <p:spPr bwMode="auto">
            <a:xfrm>
              <a:off x="3140" y="2663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cr</a:t>
              </a:r>
            </a:p>
          </p:txBody>
        </p:sp>
        <p:sp>
          <p:nvSpPr>
            <p:cNvPr id="45102" name="Text Box 74"/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lf</a:t>
              </a:r>
            </a:p>
          </p:txBody>
        </p:sp>
      </p:grpSp>
      <p:sp>
        <p:nvSpPr>
          <p:cNvPr id="45089" name="Rectangle 78"/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90" name="Text Box 80"/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99"/>
                </a:solidFill>
              </a:rPr>
              <a:t>entity body</a:t>
            </a:r>
          </a:p>
        </p:txBody>
      </p:sp>
      <p:grpSp>
        <p:nvGrpSpPr>
          <p:cNvPr id="45091" name="Group 81"/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45096" name="Rectangle 82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097" name="Text Box 83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  <p:sp>
          <p:nvSpPr>
            <p:cNvPr id="45098" name="Text Box 84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</p:grpSp>
      <p:grpSp>
        <p:nvGrpSpPr>
          <p:cNvPr id="45092" name="Group 85"/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45093" name="Rectangle 86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094" name="Text Box 8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  <p:sp>
          <p:nvSpPr>
            <p:cNvPr id="45095" name="Text Box 8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~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608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18C63D87-3F0B-43D2-BAAF-311FF314049F}" type="slidenum">
              <a:rPr lang="en-US" altLang="en-US" sz="1200">
                <a:latin typeface="Tahoma" panose="020B0604030504040204" pitchFamily="34" charset="0"/>
              </a:rPr>
              <a:pPr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6084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904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23838"/>
            <a:ext cx="8186737" cy="903287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Uploading form input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0088" y="1343025"/>
            <a:ext cx="3810000" cy="26622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POST method: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web page often includes form input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input is uploaded to server in entity body</a:t>
            </a:r>
          </a:p>
        </p:txBody>
      </p:sp>
      <p:sp>
        <p:nvSpPr>
          <p:cNvPr id="460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3409950"/>
            <a:ext cx="3810000" cy="2206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URL method: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uses GET method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input is uploaded in URL field of request line:</a:t>
            </a:r>
          </a:p>
          <a:p>
            <a:pPr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1798638" y="5080000"/>
            <a:ext cx="619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www.somesite.com/animalsearch?monkeys&amp;banana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7107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C4FB1856-802E-4D94-AD32-8E860E551880}" type="slidenum">
              <a:rPr lang="en-US" altLang="en-US" sz="1200">
                <a:latin typeface="Tahoma" panose="020B0604030504040204" pitchFamily="34" charset="0"/>
              </a:rPr>
              <a:pPr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7108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023938"/>
            <a:ext cx="324008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4798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Method types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HTTP/1.0: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GET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POST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HEAD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asks server to leave requested object out of response</a:t>
            </a:r>
          </a:p>
        </p:txBody>
      </p:sp>
      <p:sp>
        <p:nvSpPr>
          <p:cNvPr id="471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HTTP/1.1: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GET, POST, HEAD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PUT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uploads file in entity body to path specified in URL field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DELETE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deletes file specified in the URL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813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D0025AE1-48D1-44E7-BA50-EC1C3EC93BB6}" type="slidenum">
              <a:rPr lang="en-US" altLang="en-US" sz="1200">
                <a:latin typeface="Tahoma" panose="020B0604030504040204" pitchFamily="34" charset="0"/>
              </a:rPr>
              <a:pPr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8132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HTTP response message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status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(protocol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status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status phrase)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Freeform 7"/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 lines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48138" name="Line 9"/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293688" y="529748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data, e.g.,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requested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HTML file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48140" name="Rectangle 15"/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HTTP/1.1 200 OK\r\n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Date: Sun, 26 Sep 2010 20:09:20 GMT\r\n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Server: Apache/2.0.52 (CentOS)\r\n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Last-Modified: Tue, 30 Oct 2007 17:00:02 GMT\r\n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ETag: "17dc6-a5c-bf716880"\r\n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Accept-Ranges: bytes\r\n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Content-Length: 2652\r\n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Keep-Alive: timeout=10, max=100\r\n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Content-Type: text/html; charset=ISO-8859-1\r\n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800" b="1">
                <a:latin typeface="Courier New" panose="02070309020205020404" pitchFamily="49" charset="0"/>
              </a:rPr>
              <a:t>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altLang="en-US" sz="1800" b="1">
                <a:latin typeface="Courier New" panose="02070309020205020404" pitchFamily="49" charset="0"/>
              </a:rPr>
              <a:t>data data data data data ... 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915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6BE9AC78-FEFE-4A51-9470-E7BE0C3ECC20}" type="slidenum">
              <a:rPr lang="en-US" altLang="en-US" sz="1200">
                <a:latin typeface="Tahoma" panose="020B0604030504040204" pitchFamily="34" charset="0"/>
              </a:rPr>
              <a:pPr/>
              <a:t>16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9156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HTTP response status codes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200 OK</a:t>
            </a:r>
            <a:endParaRPr lang="en-US" altLang="en-US" sz="240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 smtClean="0">
                <a:ea typeface="ＭＳ Ｐゴシック" panose="020B0600070205080204" pitchFamily="34" charset="-128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301 Moved Permanently</a:t>
            </a:r>
            <a:endParaRPr lang="en-US" altLang="en-US" sz="240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 smtClean="0">
                <a:ea typeface="ＭＳ Ｐゴシック" panose="020B0600070205080204" pitchFamily="34" charset="-128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400 Bad Request</a:t>
            </a:r>
            <a:endParaRPr lang="en-US" altLang="en-US" sz="240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 smtClean="0">
                <a:ea typeface="ＭＳ Ｐゴシック" panose="020B0600070205080204" pitchFamily="34" charset="-128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404 Not Found</a:t>
            </a:r>
            <a:endParaRPr lang="en-US" altLang="en-US" sz="240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 smtClean="0">
                <a:ea typeface="ＭＳ Ｐゴシック" panose="020B0600070205080204" pitchFamily="34" charset="-128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505 HTTP Version Not Supported</a:t>
            </a:r>
            <a:endParaRPr lang="en-US" altLang="en-US" sz="240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800"/>
              <a:t>status code appears in 1st line in server-to-client response message.</a:t>
            </a:r>
          </a:p>
          <a:p>
            <a:pPr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800"/>
              <a:t>some sample codes</a:t>
            </a:r>
            <a:r>
              <a:rPr lang="en-US" altLang="en-US" sz="2400">
                <a:latin typeface="Comic Sans MS" panose="030F0702030302020204" pitchFamily="66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5120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FC478C4C-B1E9-485B-AF51-9522357C9BC3}" type="slidenum">
              <a:rPr lang="en-US" altLang="en-US" sz="1200">
                <a:latin typeface="Tahoma" panose="020B0604030504040204" pitchFamily="34" charset="0"/>
              </a:rPr>
              <a:pPr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User-server state: cookies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887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many Web sites use cookies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four components: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ea typeface="ＭＳ Ｐゴシック" panose="020B0600070205080204" pitchFamily="34" charset="-128"/>
              </a:rPr>
              <a:t>1) </a:t>
            </a:r>
            <a:r>
              <a:rPr lang="en-US" altLang="en-US" smtClean="0">
                <a:ea typeface="ＭＳ Ｐゴシック" panose="020B0600070205080204" pitchFamily="34" charset="-128"/>
              </a:rPr>
              <a:t>cookie header line of HTTP </a:t>
            </a:r>
            <a:r>
              <a:rPr lang="en-US" altLang="en-US" i="1" smtClean="0">
                <a:ea typeface="ＭＳ Ｐゴシック" panose="020B0600070205080204" pitchFamily="34" charset="-128"/>
              </a:rPr>
              <a:t>response</a:t>
            </a:r>
            <a:r>
              <a:rPr lang="en-US" altLang="en-US" smtClean="0">
                <a:ea typeface="ＭＳ Ｐゴシック" panose="020B0600070205080204" pitchFamily="34" charset="-128"/>
              </a:rPr>
              <a:t> message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2) cookie header line in next HTTP </a:t>
            </a:r>
            <a:r>
              <a:rPr lang="en-US" altLang="en-US" i="1" smtClean="0">
                <a:ea typeface="ＭＳ Ｐゴシック" panose="020B0600070205080204" pitchFamily="34" charset="-128"/>
              </a:rPr>
              <a:t>request</a:t>
            </a:r>
            <a:r>
              <a:rPr lang="en-US" altLang="en-US" smtClean="0">
                <a:ea typeface="ＭＳ Ｐゴシック" panose="020B0600070205080204" pitchFamily="34" charset="-128"/>
              </a:rPr>
              <a:t> message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3) cookie file kept on user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host, managed by user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browser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4) back-end database at Web site</a:t>
            </a:r>
          </a:p>
        </p:txBody>
      </p:sp>
      <p:sp>
        <p:nvSpPr>
          <p:cNvPr id="5120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5950" y="1392238"/>
            <a:ext cx="4059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example: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Susan always access Internet from PC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visits specific e-commerce site for first time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when initial HTTP requests arrives at site, site creates: 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unique ID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entry in backend database for ID</a:t>
            </a:r>
          </a:p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View cookies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 Firefox</a:t>
            </a:r>
          </a:p>
        </p:txBody>
      </p:sp>
      <p:pic>
        <p:nvPicPr>
          <p:cNvPr id="51207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046163"/>
            <a:ext cx="61261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52227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9A196731-6B6C-440A-8BC5-042F2CF49ABA}" type="slidenum">
              <a:rPr lang="en-US" altLang="en-US" sz="1200">
                <a:latin typeface="Tahoma" panose="020B0604030504040204" pitchFamily="34" charset="0"/>
              </a:rPr>
              <a:pPr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52228" name="Picture 5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88988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53988"/>
            <a:ext cx="7772400" cy="773112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Cookies: keeping </a:t>
            </a:r>
            <a:r>
              <a:rPr lang="ja-JP" altLang="en-US" sz="36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3600" smtClean="0">
                <a:ea typeface="ＭＳ Ｐゴシック" panose="020B0600070205080204" pitchFamily="34" charset="-128"/>
              </a:rPr>
              <a:t>state</a:t>
            </a:r>
            <a:r>
              <a:rPr lang="ja-JP" altLang="en-US" sz="36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3600" smtClean="0">
                <a:ea typeface="ＭＳ Ｐゴシック" panose="020B0600070205080204" pitchFamily="34" charset="-128"/>
              </a:rPr>
              <a:t> (cont.)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052513" y="12271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52231" name="Text Box 6"/>
          <p:cNvSpPr txBox="1">
            <a:spLocks noChangeArrowheads="1"/>
          </p:cNvSpPr>
          <p:nvPr/>
        </p:nvSpPr>
        <p:spPr bwMode="auto">
          <a:xfrm>
            <a:off x="5973763" y="12731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227513"/>
            <a:ext cx="3305175" cy="425450"/>
            <a:chOff x="1386" y="2663"/>
            <a:chExt cx="2082" cy="268"/>
          </a:xfrm>
        </p:grpSpPr>
        <p:sp>
          <p:nvSpPr>
            <p:cNvPr id="52312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13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52314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315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usual http response msg</a:t>
                </a:r>
                <a:endParaRPr lang="en-US" altLang="en-US" sz="2400"/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6145213"/>
            <a:ext cx="3305175" cy="407987"/>
            <a:chOff x="1392" y="3605"/>
            <a:chExt cx="2082" cy="257"/>
          </a:xfrm>
        </p:grpSpPr>
        <p:sp>
          <p:nvSpPr>
            <p:cNvPr id="52308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09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52310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311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usual http response msg</a:t>
                </a:r>
                <a:endParaRPr lang="en-US" altLang="en-US" sz="2400"/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981075" y="2454275"/>
            <a:ext cx="1787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0" y="4878388"/>
            <a:ext cx="173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589338"/>
            <a:ext cx="5638800" cy="1028700"/>
            <a:chOff x="1392" y="2261"/>
            <a:chExt cx="3552" cy="648"/>
          </a:xfrm>
        </p:grpSpPr>
        <p:sp>
          <p:nvSpPr>
            <p:cNvPr id="52301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2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/>
                <a:t>cookie: 1678</a:t>
              </a:r>
            </a:p>
          </p:txBody>
        </p:sp>
        <p:sp>
          <p:nvSpPr>
            <p:cNvPr id="52303" name="Text Box 28"/>
            <p:cNvSpPr txBox="1">
              <a:spLocks noChangeArrowheads="1"/>
            </p:cNvSpPr>
            <p:nvPr/>
          </p:nvSpPr>
          <p:spPr bwMode="auto">
            <a:xfrm>
              <a:off x="3554" y="233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52304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05" name="Group 83"/>
            <p:cNvGrpSpPr>
              <a:grpSpLocks/>
            </p:cNvGrpSpPr>
            <p:nvPr/>
          </p:nvGrpSpPr>
          <p:grpSpPr bwMode="auto">
            <a:xfrm>
              <a:off x="4306" y="2363"/>
              <a:ext cx="564" cy="231"/>
              <a:chOff x="4306" y="2273"/>
              <a:chExt cx="564" cy="231"/>
            </a:xfrm>
          </p:grpSpPr>
          <p:sp>
            <p:nvSpPr>
              <p:cNvPr id="52306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307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access</a:t>
                </a:r>
              </a:p>
            </p:txBody>
          </p:sp>
        </p:grpSp>
      </p:grpSp>
      <p:grpSp>
        <p:nvGrpSpPr>
          <p:cNvPr id="52237" name="Group 81"/>
          <p:cNvGrpSpPr>
            <a:grpSpLocks/>
          </p:cNvGrpSpPr>
          <p:nvPr/>
        </p:nvGrpSpPr>
        <p:grpSpPr bwMode="auto">
          <a:xfrm>
            <a:off x="936625" y="1922463"/>
            <a:ext cx="1068388" cy="565150"/>
            <a:chOff x="476" y="1047"/>
            <a:chExt cx="906" cy="486"/>
          </a:xfrm>
        </p:grpSpPr>
        <p:sp>
          <p:nvSpPr>
            <p:cNvPr id="52299" name="AutoShape 67"/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52300" name="Text Box 60"/>
            <p:cNvSpPr txBox="1">
              <a:spLocks noChangeArrowheads="1"/>
            </p:cNvSpPr>
            <p:nvPr/>
          </p:nvSpPr>
          <p:spPr bwMode="auto">
            <a:xfrm>
              <a:off x="476" y="1134"/>
              <a:ext cx="87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bg1"/>
                  </a:solidFill>
                </a:rPr>
                <a:t>ebay 8734</a:t>
              </a:r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106613"/>
            <a:ext cx="5921375" cy="1296987"/>
            <a:chOff x="1386" y="1327"/>
            <a:chExt cx="3730" cy="817"/>
          </a:xfrm>
        </p:grpSpPr>
        <p:sp>
          <p:nvSpPr>
            <p:cNvPr id="52292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3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usual http request msg</a:t>
              </a:r>
            </a:p>
          </p:txBody>
        </p:sp>
        <p:sp>
          <p:nvSpPr>
            <p:cNvPr id="52294" name="Text Box 31"/>
            <p:cNvSpPr txBox="1">
              <a:spLocks noChangeArrowheads="1"/>
            </p:cNvSpPr>
            <p:nvPr/>
          </p:nvSpPr>
          <p:spPr bwMode="auto">
            <a:xfrm>
              <a:off x="3341" y="1390"/>
              <a:ext cx="108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Amazon server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creates ID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1678 for user</a:t>
              </a:r>
            </a:p>
          </p:txBody>
        </p:sp>
        <p:grpSp>
          <p:nvGrpSpPr>
            <p:cNvPr id="52295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52296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97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298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create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919163" y="2676525"/>
            <a:ext cx="4392612" cy="871538"/>
            <a:chOff x="459" y="1637"/>
            <a:chExt cx="3027" cy="704"/>
          </a:xfrm>
        </p:grpSpPr>
        <p:sp>
          <p:nvSpPr>
            <p:cNvPr id="52287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8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4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usual http response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/>
                <a:t>set-cookie: 1678</a:t>
              </a:r>
              <a:r>
                <a:rPr lang="en-US" altLang="en-US" b="1">
                  <a:latin typeface="Courier New" panose="02070309020205020404" pitchFamily="49" charset="0"/>
                </a:rPr>
                <a:t> </a:t>
              </a:r>
            </a:p>
          </p:txBody>
        </p:sp>
        <p:grpSp>
          <p:nvGrpSpPr>
            <p:cNvPr id="52289" name="Group 76"/>
            <p:cNvGrpSpPr>
              <a:grpSpLocks/>
            </p:cNvGrpSpPr>
            <p:nvPr/>
          </p:nvGrpSpPr>
          <p:grpSpPr bwMode="auto">
            <a:xfrm>
              <a:off x="459" y="1836"/>
              <a:ext cx="1004" cy="505"/>
              <a:chOff x="684" y="1746"/>
              <a:chExt cx="1004" cy="505"/>
            </a:xfrm>
          </p:grpSpPr>
          <p:sp>
            <p:nvSpPr>
              <p:cNvPr id="52290" name="AutoShape 74"/>
              <p:cNvSpPr>
                <a:spLocks noChangeArrowheads="1"/>
              </p:cNvSpPr>
              <p:nvPr/>
            </p:nvSpPr>
            <p:spPr bwMode="auto">
              <a:xfrm>
                <a:off x="735" y="1746"/>
                <a:ext cx="829" cy="486"/>
              </a:xfrm>
              <a:prstGeom prst="can">
                <a:avLst>
                  <a:gd name="adj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291" name="Text Box 75"/>
              <p:cNvSpPr txBox="1">
                <a:spLocks noChangeArrowheads="1"/>
              </p:cNvSpPr>
              <p:nvPr/>
            </p:nvSpPr>
            <p:spPr bwMode="auto">
              <a:xfrm>
                <a:off x="684" y="1833"/>
                <a:ext cx="1004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 b="1">
                    <a:solidFill>
                      <a:schemeClr val="bg1"/>
                    </a:solidFill>
                  </a:rPr>
                  <a:t>ebay 8734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 b="1">
                    <a:solidFill>
                      <a:schemeClr val="bg1"/>
                    </a:solidFill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603750"/>
            <a:ext cx="5705475" cy="1901825"/>
            <a:chOff x="1374" y="2641"/>
            <a:chExt cx="3594" cy="1198"/>
          </a:xfrm>
        </p:grpSpPr>
        <p:sp>
          <p:nvSpPr>
            <p:cNvPr id="52282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3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/>
                <a:t>cookie: 1678</a:t>
              </a:r>
            </a:p>
          </p:txBody>
        </p:sp>
        <p:sp>
          <p:nvSpPr>
            <p:cNvPr id="52284" name="Text Box 29"/>
            <p:cNvSpPr txBox="1">
              <a:spLocks noChangeArrowheads="1"/>
            </p:cNvSpPr>
            <p:nvPr/>
          </p:nvSpPr>
          <p:spPr bwMode="auto">
            <a:xfrm>
              <a:off x="3584" y="326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52285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6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6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865188" y="5351463"/>
            <a:ext cx="1389062" cy="633412"/>
            <a:chOff x="684" y="1746"/>
            <a:chExt cx="1004" cy="486"/>
          </a:xfrm>
        </p:grpSpPr>
        <p:sp>
          <p:nvSpPr>
            <p:cNvPr id="52280" name="AutoShape 78"/>
            <p:cNvSpPr>
              <a:spLocks noChangeArrowheads="1"/>
            </p:cNvSpPr>
            <p:nvPr/>
          </p:nvSpPr>
          <p:spPr bwMode="auto">
            <a:xfrm>
              <a:off x="735" y="1746"/>
              <a:ext cx="829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52281" name="Text Box 79"/>
            <p:cNvSpPr txBox="1">
              <a:spLocks noChangeArrowheads="1"/>
            </p:cNvSpPr>
            <p:nvPr/>
          </p:nvSpPr>
          <p:spPr bwMode="auto">
            <a:xfrm>
              <a:off x="684" y="1833"/>
              <a:ext cx="1004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bg1"/>
                  </a:solidFill>
                </a:rPr>
                <a:t>ebay 8734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bg1"/>
                  </a:solidFill>
                </a:rPr>
                <a:t>amazon 1678</a:t>
              </a:r>
            </a:p>
          </p:txBody>
        </p:sp>
      </p:grpSp>
      <p:sp>
        <p:nvSpPr>
          <p:cNvPr id="52242" name="Text Box 80"/>
          <p:cNvSpPr txBox="1">
            <a:spLocks noChangeArrowheads="1"/>
          </p:cNvSpPr>
          <p:nvPr/>
        </p:nvSpPr>
        <p:spPr bwMode="auto">
          <a:xfrm>
            <a:off x="7842250" y="2692400"/>
            <a:ext cx="112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backend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database</a:t>
            </a:r>
          </a:p>
        </p:txBody>
      </p:sp>
      <p:sp>
        <p:nvSpPr>
          <p:cNvPr id="52243" name="AutoShape 327"/>
          <p:cNvSpPr>
            <a:spLocks noChangeArrowheads="1"/>
          </p:cNvSpPr>
          <p:nvPr/>
        </p:nvSpPr>
        <p:spPr bwMode="auto">
          <a:xfrm>
            <a:off x="8112125" y="3313113"/>
            <a:ext cx="592138" cy="90805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52244" name="Group 63"/>
          <p:cNvGrpSpPr>
            <a:grpSpLocks/>
          </p:cNvGrpSpPr>
          <p:nvPr/>
        </p:nvGrpSpPr>
        <p:grpSpPr bwMode="auto">
          <a:xfrm>
            <a:off x="5475288" y="1119188"/>
            <a:ext cx="411162" cy="771525"/>
            <a:chOff x="4140" y="429"/>
            <a:chExt cx="1425" cy="2396"/>
          </a:xfrm>
        </p:grpSpPr>
        <p:sp>
          <p:nvSpPr>
            <p:cNvPr id="52248" name="Freeform 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Rectangle 65"/>
            <p:cNvSpPr>
              <a:spLocks noChangeArrowheads="1"/>
            </p:cNvSpPr>
            <p:nvPr/>
          </p:nvSpPr>
          <p:spPr bwMode="auto">
            <a:xfrm>
              <a:off x="4206" y="429"/>
              <a:ext cx="1045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50" name="Freeform 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Freeform 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2" name="Rectangle 68"/>
            <p:cNvSpPr>
              <a:spLocks noChangeArrowheads="1"/>
            </p:cNvSpPr>
            <p:nvPr/>
          </p:nvSpPr>
          <p:spPr bwMode="auto">
            <a:xfrm>
              <a:off x="4212" y="695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2253" name="Group 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2278" name="AutoShape 70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2279" name="AutoShape 71"/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2254" name="Rectangle 72"/>
            <p:cNvSpPr>
              <a:spLocks noChangeArrowheads="1"/>
            </p:cNvSpPr>
            <p:nvPr/>
          </p:nvSpPr>
          <p:spPr bwMode="auto">
            <a:xfrm>
              <a:off x="4223" y="1021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2255" name="Group 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2276" name="AutoShape 7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2277" name="AutoShape 75"/>
              <p:cNvSpPr>
                <a:spLocks noChangeArrowheads="1"/>
              </p:cNvSpPr>
              <p:nvPr/>
            </p:nvSpPr>
            <p:spPr bwMode="auto">
              <a:xfrm>
                <a:off x="625" y="2585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2256" name="Rectangle 76"/>
            <p:cNvSpPr>
              <a:spLocks noChangeArrowheads="1"/>
            </p:cNvSpPr>
            <p:nvPr/>
          </p:nvSpPr>
          <p:spPr bwMode="auto">
            <a:xfrm>
              <a:off x="4217" y="1356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57" name="Rectangle 77"/>
            <p:cNvSpPr>
              <a:spLocks noChangeArrowheads="1"/>
            </p:cNvSpPr>
            <p:nvPr/>
          </p:nvSpPr>
          <p:spPr bwMode="auto">
            <a:xfrm>
              <a:off x="4228" y="1657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2258" name="Group 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2274" name="AutoShape 79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2275" name="AutoShape 8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2259" name="Freeform 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60" name="Group 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272" name="AutoShape 83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2273" name="AutoShape 84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2261" name="Rectangle 85"/>
            <p:cNvSpPr>
              <a:spLocks noChangeArrowheads="1"/>
            </p:cNvSpPr>
            <p:nvPr/>
          </p:nvSpPr>
          <p:spPr bwMode="auto">
            <a:xfrm>
              <a:off x="5251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62" name="Freeform 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Freeform 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4" name="Oval 88"/>
            <p:cNvSpPr>
              <a:spLocks noChangeArrowheads="1"/>
            </p:cNvSpPr>
            <p:nvPr/>
          </p:nvSpPr>
          <p:spPr bwMode="auto">
            <a:xfrm>
              <a:off x="5515" y="2613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65" name="Freeform 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6" name="AutoShape 9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67" name="AutoShape 91"/>
            <p:cNvSpPr>
              <a:spLocks noChangeArrowheads="1"/>
            </p:cNvSpPr>
            <p:nvPr/>
          </p:nvSpPr>
          <p:spPr bwMode="auto">
            <a:xfrm>
              <a:off x="4206" y="2712"/>
              <a:ext cx="1067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68" name="Oval 92"/>
            <p:cNvSpPr>
              <a:spLocks noChangeArrowheads="1"/>
            </p:cNvSpPr>
            <p:nvPr/>
          </p:nvSpPr>
          <p:spPr bwMode="auto">
            <a:xfrm>
              <a:off x="4311" y="2381"/>
              <a:ext cx="154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69" name="Oval 93"/>
            <p:cNvSpPr>
              <a:spLocks noChangeArrowheads="1"/>
            </p:cNvSpPr>
            <p:nvPr/>
          </p:nvSpPr>
          <p:spPr bwMode="auto">
            <a:xfrm>
              <a:off x="4487" y="2386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2270" name="Oval 94"/>
            <p:cNvSpPr>
              <a:spLocks noChangeArrowheads="1"/>
            </p:cNvSpPr>
            <p:nvPr/>
          </p:nvSpPr>
          <p:spPr bwMode="auto">
            <a:xfrm>
              <a:off x="4663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271" name="Rectangle 95"/>
            <p:cNvSpPr>
              <a:spLocks noChangeArrowheads="1"/>
            </p:cNvSpPr>
            <p:nvPr/>
          </p:nvSpPr>
          <p:spPr bwMode="auto">
            <a:xfrm>
              <a:off x="5064" y="1834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2245" name="Group 96"/>
          <p:cNvGrpSpPr>
            <a:grpSpLocks/>
          </p:cNvGrpSpPr>
          <p:nvPr/>
        </p:nvGrpSpPr>
        <p:grpSpPr bwMode="auto">
          <a:xfrm>
            <a:off x="1806575" y="1117600"/>
            <a:ext cx="687388" cy="731838"/>
            <a:chOff x="-44" y="1473"/>
            <a:chExt cx="981" cy="1105"/>
          </a:xfrm>
        </p:grpSpPr>
        <p:pic>
          <p:nvPicPr>
            <p:cNvPr id="52246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7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5325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854E38FE-72C3-4105-AA1B-845487CE9C95}" type="slidenum">
              <a:rPr lang="en-US" altLang="en-US" sz="1200">
                <a:latin typeface="Tahoma" panose="020B0604030504040204" pitchFamily="34" charset="0"/>
              </a:rPr>
              <a:pPr/>
              <a:t>19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53252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Cookies (continued)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user session state (Web e-mail)</a:t>
            </a:r>
          </a:p>
        </p:txBody>
      </p:sp>
      <p:sp>
        <p:nvSpPr>
          <p:cNvPr id="53255" name="Rectangle 13"/>
          <p:cNvSpPr>
            <a:spLocks noChangeArrowheads="1"/>
          </p:cNvSpPr>
          <p:nvPr/>
        </p:nvSpPr>
        <p:spPr bwMode="auto">
          <a:xfrm>
            <a:off x="4911725" y="1411288"/>
            <a:ext cx="3810000" cy="2233612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0"/>
              </a:rPr>
              <a:t>cookies and privacy: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latin typeface="Gill Sans MT" panose="020B0502020104020203" pitchFamily="34" charset="0"/>
              </a:rPr>
              <a:t>cookies permit sites to learn a lot about you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latin typeface="Gill Sans MT" panose="020B0502020104020203" pitchFamily="34" charset="0"/>
              </a:rPr>
              <a:t>you may supply name and e-mail to sites</a:t>
            </a:r>
          </a:p>
        </p:txBody>
      </p:sp>
      <p:sp>
        <p:nvSpPr>
          <p:cNvPr id="53256" name="Text Box 14"/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aside</a:t>
            </a:r>
          </a:p>
        </p:txBody>
      </p:sp>
      <p:sp>
        <p:nvSpPr>
          <p:cNvPr id="53257" name="Rectangle 15"/>
          <p:cNvSpPr>
            <a:spLocks noChangeArrowheads="1"/>
          </p:cNvSpPr>
          <p:nvPr/>
        </p:nvSpPr>
        <p:spPr bwMode="auto">
          <a:xfrm>
            <a:off x="411163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how to keep </a:t>
            </a:r>
            <a:r>
              <a:rPr lang="ja-JP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 i="1">
                <a:solidFill>
                  <a:srgbClr val="CC0000"/>
                </a:solidFill>
                <a:latin typeface="Gill Sans MT" panose="020B0502020104020203" pitchFamily="34" charset="0"/>
              </a:rPr>
              <a:t>state</a:t>
            </a:r>
            <a:r>
              <a:rPr lang="ja-JP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 i="1">
                <a:solidFill>
                  <a:srgbClr val="CC0000"/>
                </a:solidFill>
                <a:latin typeface="Gill Sans MT" panose="020B0502020104020203" pitchFamily="34" charset="0"/>
              </a:rPr>
              <a:t>: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latin typeface="Gill Sans MT" panose="020B0502020104020203" pitchFamily="34" charset="0"/>
              </a:rPr>
              <a:t>protocol endpoints: maintain state at sender/receiver over multiple transactions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latin typeface="Gill Sans MT" panose="020B0502020104020203" pitchFamily="34" charset="0"/>
              </a:rPr>
              <a:t>cookies: http messages carry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4819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FB94AC7A-9DE3-4A46-A23B-B7105C79860E}" type="slidenum">
              <a:rPr lang="en-US" altLang="en-US" sz="1200">
                <a:latin typeface="Tahoma" panose="020B0604030504040204" pitchFamily="34" charset="0"/>
              </a:rPr>
              <a:pPr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Chapter 2: outline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2.1 principles of network applications</a:t>
            </a:r>
          </a:p>
          <a:p>
            <a:pPr marL="912813" lvl="1"/>
            <a:r>
              <a:rPr lang="en-US" altLang="en-US" smtClean="0">
                <a:ea typeface="ＭＳ Ｐゴシック" panose="020B0600070205080204" pitchFamily="34" charset="-128"/>
              </a:rPr>
              <a:t>app architectures</a:t>
            </a:r>
          </a:p>
          <a:p>
            <a:pPr marL="912813" lvl="1"/>
            <a:r>
              <a:rPr lang="en-US" altLang="en-US" smtClean="0">
                <a:ea typeface="ＭＳ Ｐゴシック" panose="020B0600070205080204" pitchFamily="34" charset="-128"/>
              </a:rPr>
              <a:t>app requirements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2.3 FTP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2.4 electronic mail</a:t>
            </a:r>
          </a:p>
          <a:p>
            <a:pPr marL="912813" lvl="1"/>
            <a:r>
              <a:rPr lang="en-US" altLang="en-US" smtClean="0">
                <a:ea typeface="ＭＳ Ｐゴシック" panose="020B0600070205080204" pitchFamily="34" charset="-128"/>
              </a:rPr>
              <a:t>SMTP, POP3, IMAP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2.5 DNS</a:t>
            </a:r>
          </a:p>
          <a:p>
            <a:pPr marL="457200" indent="-457200"/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2.6 P2P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2.7 socket programming with UDP and TCP</a:t>
            </a:r>
          </a:p>
        </p:txBody>
      </p:sp>
      <p:pic>
        <p:nvPicPr>
          <p:cNvPr id="34823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5427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60BE0946-9EE0-4797-9D31-87F02FEE9F40}" type="slidenum">
              <a:rPr lang="en-US" altLang="en-US" sz="1200">
                <a:latin typeface="Tahoma" panose="020B0604030504040204" pitchFamily="34" charset="0"/>
              </a:rPr>
              <a:pPr/>
              <a:t>20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grpSp>
        <p:nvGrpSpPr>
          <p:cNvPr id="54276" name="Group 171"/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54407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408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4277" name="Group 102"/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54405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406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4278" name="Group 138"/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54373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4" name="Rectangle 140"/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75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6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7" name="Rectangle 143"/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78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4403" name="AutoShape 14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404" name="AutoShape 14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79" name="Rectangle 147"/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80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401" name="AutoShape 14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402" name="AutoShape 150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81" name="Rectangle 151"/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82" name="Rectangle 152"/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83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399" name="AutoShape 15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400" name="AutoShape 155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84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85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4397" name="AutoShape 158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98" name="AutoShape 15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86" name="Rectangle 160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87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8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9" name="Oval 163"/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90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1" name="AutoShape 165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92" name="AutoShape 166"/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93" name="Oval 167"/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94" name="Oval 168"/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4395" name="Oval 169"/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96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4279" name="Group 105"/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54341" name="Freeform 10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2" name="Rectangle 107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43" name="Freeform 10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4" name="Freeform 10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5" name="Rectangle 110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46" name="Group 11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4371" name="AutoShape 11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72" name="AutoShape 113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47" name="Rectangle 114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48" name="Group 11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369" name="AutoShape 11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70" name="AutoShape 117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49" name="Rectangle 118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50" name="Rectangle 119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51" name="Group 12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367" name="AutoShape 121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68" name="AutoShape 122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52" name="Freeform 12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53" name="Group 12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4365" name="AutoShape 12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66" name="AutoShape 12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54" name="Rectangle 127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55" name="Freeform 12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6" name="Freeform 12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7" name="Oval 130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58" name="Freeform 13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9" name="AutoShape 132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60" name="AutoShape 133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61" name="Oval 134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62" name="Oval 135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4363" name="Oval 136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64" name="Rectangle 137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pic>
        <p:nvPicPr>
          <p:cNvPr id="54280" name="Picture 6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1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Web caches (proxy server)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42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9400" y="1957388"/>
            <a:ext cx="3767138" cy="3762375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user sets browser: Web accesses via  cache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browser sends all HTTP requests to cache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object in cache: cache returns object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else cache requests object from origin server, then returns object to client</a:t>
            </a:r>
          </a:p>
        </p:txBody>
      </p:sp>
      <p:sp>
        <p:nvSpPr>
          <p:cNvPr id="54283" name="Rectangle 4"/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goal:</a:t>
            </a:r>
            <a:r>
              <a:rPr lang="en-US" altLang="en-US" sz="2800">
                <a:latin typeface="Gill Sans MT" panose="020B0502020104020203" pitchFamily="34" charset="0"/>
              </a:rPr>
              <a:t> satisfy client request without involving origin server</a:t>
            </a:r>
          </a:p>
        </p:txBody>
      </p:sp>
      <p:sp>
        <p:nvSpPr>
          <p:cNvPr id="54284" name="Text Box 6"/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client</a:t>
            </a:r>
            <a:endParaRPr lang="en-US" altLang="en-US" sz="2400"/>
          </a:p>
        </p:txBody>
      </p:sp>
      <p:sp>
        <p:nvSpPr>
          <p:cNvPr id="54285" name="Text Box 8"/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server</a:t>
            </a:r>
            <a:endParaRPr lang="en-US" altLang="en-US" sz="2400"/>
          </a:p>
        </p:txBody>
      </p:sp>
      <p:sp>
        <p:nvSpPr>
          <p:cNvPr id="54286" name="Text Box 21"/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client</a:t>
            </a:r>
            <a:endParaRPr lang="en-US" altLang="en-US" sz="2400"/>
          </a:p>
        </p:txBody>
      </p: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54339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0" name="Text Box 23"/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5" name="Group 54"/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54337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8" name="Text Box 25"/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54334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5" name="Text Box 22"/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sp>
          <p:nvSpPr>
            <p:cNvPr id="54336" name="Text Box 45"/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54290" name="Text Box 47"/>
          <p:cNvSpPr txBox="1">
            <a:spLocks noChangeArrowheads="1"/>
          </p:cNvSpPr>
          <p:nvPr/>
        </p:nvSpPr>
        <p:spPr bwMode="auto">
          <a:xfrm>
            <a:off x="7999413" y="542131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server</a:t>
            </a:r>
            <a:endParaRPr lang="en-US" altLang="en-US" sz="2400"/>
          </a:p>
        </p:txBody>
      </p:sp>
      <p:sp>
        <p:nvSpPr>
          <p:cNvPr id="54291" name="Text Box 48"/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server</a:t>
            </a:r>
            <a:endParaRPr lang="en-US" altLang="en-US" sz="2400"/>
          </a:p>
        </p:txBody>
      </p:sp>
      <p:sp>
        <p:nvSpPr>
          <p:cNvPr id="54292" name="Rectangle 55"/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pic>
        <p:nvPicPr>
          <p:cNvPr id="54293" name="Picture 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54329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0" name="Text Box 24"/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sp>
          <p:nvSpPr>
            <p:cNvPr id="54331" name="Text Box 46"/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pic>
          <p:nvPicPr>
            <p:cNvPr id="54332" name="Picture 5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333" name="Picture 5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296" name="Group 69"/>
          <p:cNvGrpSpPr>
            <a:grpSpLocks/>
          </p:cNvGrpSpPr>
          <p:nvPr/>
        </p:nvGrpSpPr>
        <p:grpSpPr bwMode="auto">
          <a:xfrm>
            <a:off x="8112125" y="4764088"/>
            <a:ext cx="433388" cy="715962"/>
            <a:chOff x="4140" y="429"/>
            <a:chExt cx="1425" cy="2396"/>
          </a:xfrm>
        </p:grpSpPr>
        <p:sp>
          <p:nvSpPr>
            <p:cNvPr id="54297" name="Freeform 7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8" name="Rectangle 7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99" name="Freeform 7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0" name="Freeform 7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1" name="Rectangle 74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02" name="Group 7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4327" name="AutoShape 7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28" name="AutoShape 7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03" name="Rectangle 7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04" name="Group 7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325" name="AutoShape 80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26" name="AutoShape 8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05" name="Rectangle 8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06" name="Rectangle 83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54307" name="Group 8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323" name="AutoShape 85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24" name="AutoShape 8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08" name="Freeform 8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09" name="Group 8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4321" name="AutoShape 8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4322" name="AutoShape 90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10" name="Rectangle 91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11" name="Freeform 9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2" name="Freeform 9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Oval 94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14" name="Freeform 9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5" name="AutoShape 96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16" name="AutoShape 97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17" name="Oval 98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18" name="Oval 99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4319" name="Oval 100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320" name="Rectangle 101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55299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40A559EA-42B5-45C9-8854-78D6E2AC9D7E}" type="slidenum">
              <a:rPr lang="en-US" altLang="en-US" sz="1200">
                <a:latin typeface="Tahoma" panose="020B0604030504040204" pitchFamily="34" charset="0"/>
              </a:rPr>
              <a:pPr/>
              <a:t>21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55300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More about Web caching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cache acts as both client and server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server for original requesting client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client to origin server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typically cache is installed by ISP (university, company, residential ISP)</a:t>
            </a:r>
          </a:p>
        </p:txBody>
      </p:sp>
      <p:sp>
        <p:nvSpPr>
          <p:cNvPr id="5530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415925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why Web caching?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reduce response time for client request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reduce traffic on an institution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access link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Internet dense with caches: enables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poor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 content providers to effectively deliver content (so too does P2P file sharing)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60419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7F624803-DA4B-4885-8F21-BFB9178EE16D}" type="slidenum">
              <a:rPr lang="en-US" altLang="en-US" sz="1200">
                <a:latin typeface="Tahoma" panose="020B0604030504040204" pitchFamily="34" charset="0"/>
              </a:rPr>
              <a:pPr/>
              <a:t>22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Conditional GET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/>
          <a:lstStyle/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don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t send object if cache has up-to-date cached version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no object transmission delay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lower link utilization</a:t>
            </a:r>
          </a:p>
          <a:p>
            <a:r>
              <a:rPr lang="en-US" altLang="en-US" sz="2400" i="1" smtClean="0">
                <a:ea typeface="ＭＳ Ｐゴシック" panose="020B0600070205080204" pitchFamily="34" charset="-128"/>
              </a:rPr>
              <a:t>cache: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specify date of cached copy in HTTP request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If-modified-since: &lt;date&gt;</a:t>
            </a:r>
          </a:p>
          <a:p>
            <a:r>
              <a:rPr lang="en-US" altLang="en-US" sz="2400" i="1" smtClean="0">
                <a:ea typeface="ＭＳ Ｐゴシック" panose="020B0600070205080204" pitchFamily="34" charset="-128"/>
              </a:rPr>
              <a:t>server: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response contains no object if cached copy is up-to-date: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HTTP/1.0 304 Not Modified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7590" name="Line 4"/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If-modified-since: &lt;date&gt;</a:t>
            </a:r>
            <a:endParaRPr lang="en-US" altLang="en-US" b="1"/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60472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60473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304 Not Modified</a:t>
              </a:r>
              <a:endParaRPr lang="en-US" altLang="en-US" b="1"/>
            </a:p>
          </p:txBody>
        </p:sp>
      </p:grpSp>
      <p:sp>
        <p:nvSpPr>
          <p:cNvPr id="67596" name="Text Box 28"/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before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Text Box 34"/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If-modified-since: &lt;date&gt;</a:t>
            </a:r>
            <a:endParaRPr lang="en-US" altLang="en-US" b="1"/>
          </a:p>
        </p:txBody>
      </p:sp>
      <p:sp>
        <p:nvSpPr>
          <p:cNvPr id="67600" name="Line 35"/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&lt;data&gt;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after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0433" name="Text Box 5"/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60434" name="Text Box 6"/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server</a:t>
            </a:r>
          </a:p>
        </p:txBody>
      </p:sp>
      <p:pic>
        <p:nvPicPr>
          <p:cNvPr id="60435" name="Picture 3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436" name="Group 34"/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60440" name="Freeform 3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1" name="Rectangle 36"/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42" name="Freeform 3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3" name="Freeform 3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4" name="Rectangle 39"/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60445" name="Group 4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470" name="AutoShape 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0471" name="AutoShape 42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0446" name="Rectangle 43"/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60447" name="Group 4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0468" name="AutoShape 4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0469" name="AutoShape 46"/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0448" name="Rectangle 47"/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49" name="Rectangle 48"/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60450" name="Group 4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0466" name="AutoShape 5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0467" name="AutoShape 51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0451" name="Freeform 5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52" name="Group 5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0464" name="AutoShape 54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0465" name="AutoShape 55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0453" name="Rectangle 56"/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54" name="Freeform 5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5" name="Freeform 5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6" name="Oval 59"/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57" name="Freeform 6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8" name="AutoShape 6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59" name="AutoShape 62"/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60" name="Oval 63"/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61" name="Oval 64"/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0462" name="Oval 65"/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463" name="Rectangle 66"/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0437" name="Group 67"/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60438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39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nimBg="1"/>
      <p:bldP spid="67593" grpId="0" animBg="1"/>
      <p:bldP spid="67594" grpId="0" animBg="1"/>
      <p:bldP spid="67596" grpId="0"/>
      <p:bldP spid="67597" grpId="0" animBg="1"/>
      <p:bldP spid="67598" grpId="0" animBg="1"/>
      <p:bldP spid="67599" grpId="0" animBg="1"/>
      <p:bldP spid="67600" grpId="0" animBg="1"/>
      <p:bldP spid="67601" grpId="0" animBg="1"/>
      <p:bldP spid="67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584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43BE209E-86F6-48A7-B471-D2FB2B2F70BD}" type="slidenum">
              <a:rPr lang="en-US" altLang="en-US" sz="1200">
                <a:latin typeface="Tahoma" panose="020B0604030504040204" pitchFamily="34" charset="0"/>
              </a:rPr>
              <a:pPr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01613"/>
            <a:ext cx="7772400" cy="89217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Web and HTTP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60488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200" i="1" smtClean="0">
                <a:ea typeface="ＭＳ Ｐゴシック" panose="020B0600070205080204" pitchFamily="34" charset="-128"/>
              </a:rPr>
              <a:t>First, a review…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web page</a:t>
            </a:r>
            <a:r>
              <a:rPr lang="en-US" altLang="en-US" smtClean="0">
                <a:ea typeface="ＭＳ Ｐゴシック" panose="020B0600070205080204" pitchFamily="34" charset="-128"/>
              </a:rPr>
              <a:t> consists of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objects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object can be HTML file, JPEG image, Java applet, audio file,…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web page consists of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base HTML-file</a:t>
            </a:r>
            <a:r>
              <a:rPr lang="en-US" altLang="en-US" smtClean="0">
                <a:ea typeface="ＭＳ Ｐゴシック" panose="020B0600070205080204" pitchFamily="34" charset="-128"/>
              </a:rPr>
              <a:t> which includes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several referenced objects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each object is addressable by a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URL, </a:t>
            </a:r>
            <a:r>
              <a:rPr lang="en-US" altLang="en-US" smtClean="0">
                <a:ea typeface="ＭＳ Ｐゴシック" panose="020B0600070205080204" pitchFamily="34" charset="-128"/>
              </a:rPr>
              <a:t>e.g.,</a:t>
            </a:r>
          </a:p>
          <a:p>
            <a:pPr>
              <a:buFont typeface="Wingdings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35846" name="Group 10"/>
          <p:cNvGrpSpPr>
            <a:grpSpLocks/>
          </p:cNvGrpSpPr>
          <p:nvPr/>
        </p:nvGrpSpPr>
        <p:grpSpPr bwMode="auto">
          <a:xfrm>
            <a:off x="1201738" y="4486275"/>
            <a:ext cx="6835775" cy="1144588"/>
            <a:chOff x="788" y="2955"/>
            <a:chExt cx="4306" cy="721"/>
          </a:xfrm>
        </p:grpSpPr>
        <p:sp>
          <p:nvSpPr>
            <p:cNvPr id="35848" name="Text Box 5"/>
            <p:cNvSpPr txBox="1">
              <a:spLocks noChangeArrowheads="1"/>
            </p:cNvSpPr>
            <p:nvPr/>
          </p:nvSpPr>
          <p:spPr bwMode="auto">
            <a:xfrm>
              <a:off x="788" y="2955"/>
              <a:ext cx="41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www.someschool.edu/someDept/pic.gif</a:t>
              </a:r>
            </a:p>
          </p:txBody>
        </p:sp>
        <p:sp>
          <p:nvSpPr>
            <p:cNvPr id="35849" name="AutoShape 6"/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35850" name="AutoShape 7"/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35851" name="Text Box 8"/>
            <p:cNvSpPr txBox="1">
              <a:spLocks noChangeArrowheads="1"/>
            </p:cNvSpPr>
            <p:nvPr/>
          </p:nvSpPr>
          <p:spPr bwMode="auto">
            <a:xfrm>
              <a:off x="1389" y="3388"/>
              <a:ext cx="10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host name</a:t>
              </a:r>
            </a:p>
          </p:txBody>
        </p:sp>
        <p:sp>
          <p:nvSpPr>
            <p:cNvPr id="35852" name="Text Box 9"/>
            <p:cNvSpPr txBox="1">
              <a:spLocks noChangeArrowheads="1"/>
            </p:cNvSpPr>
            <p:nvPr/>
          </p:nvSpPr>
          <p:spPr bwMode="auto">
            <a:xfrm>
              <a:off x="3485" y="3338"/>
              <a:ext cx="10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path</a:t>
              </a:r>
              <a:r>
                <a:rPr lang="en-US" altLang="en-US" sz="2400">
                  <a:latin typeface="Comic Sans MS" panose="030F0702030302020204" pitchFamily="66" charset="0"/>
                </a:rPr>
                <a:t> </a:t>
              </a:r>
              <a:r>
                <a:rPr lang="en-US" altLang="en-US" sz="2400"/>
                <a:t>name</a:t>
              </a:r>
            </a:p>
          </p:txBody>
        </p:sp>
      </p:grpSp>
      <p:pic>
        <p:nvPicPr>
          <p:cNvPr id="3584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9535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6867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238087D6-6064-4E8A-BBCE-2BA28F482617}" type="slidenum">
              <a:rPr lang="en-US" altLang="en-US" sz="1200">
                <a:latin typeface="Tahoma" panose="020B0604030504040204" pitchFamily="34" charset="0"/>
              </a:rPr>
              <a:pPr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795337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HTTP overview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HTTP: hypertext transfer protocol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Web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s application layer protocol</a:t>
            </a: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client/server model</a:t>
            </a:r>
          </a:p>
          <a:p>
            <a:pPr lvl="1">
              <a:lnSpc>
                <a:spcPct val="75000"/>
              </a:lnSpc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client</a:t>
            </a:r>
            <a:r>
              <a:rPr lang="en-US" altLang="en-US" i="1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mtClean="0">
                <a:ea typeface="ＭＳ Ｐゴシック" panose="020B0600070205080204" pitchFamily="34" charset="-128"/>
              </a:rPr>
              <a:t> browser that requests, receives, (using HTTP protocol) and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displays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 Web objects </a:t>
            </a:r>
          </a:p>
          <a:p>
            <a:pPr lvl="1">
              <a:lnSpc>
                <a:spcPct val="75000"/>
              </a:lnSpc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server:</a:t>
            </a:r>
            <a:r>
              <a:rPr lang="en-US" altLang="en-US" smtClean="0">
                <a:ea typeface="ＭＳ Ｐゴシック" panose="020B0600070205080204" pitchFamily="34" charset="-128"/>
              </a:rPr>
              <a:t> Web server sends (using HTTP protocol) objects in response to requests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Firefox browser</a:t>
            </a:r>
            <a:endParaRPr lang="en-US" altLang="en-US" sz="2400"/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7508875" y="38369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server</a:t>
            </a:r>
            <a:endParaRPr lang="en-US" altLang="en-US" sz="2400"/>
          </a:p>
        </p:txBody>
      </p:sp>
      <p:sp>
        <p:nvSpPr>
          <p:cNvPr id="36872" name="Text Box 23"/>
          <p:cNvSpPr txBox="1">
            <a:spLocks noChangeArrowheads="1"/>
          </p:cNvSpPr>
          <p:nvPr/>
        </p:nvSpPr>
        <p:spPr bwMode="auto">
          <a:xfrm>
            <a:off x="4819650" y="5218113"/>
            <a:ext cx="15255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Safari browser</a:t>
            </a:r>
            <a:endParaRPr lang="en-US" altLang="en-US" sz="24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36921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2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36919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0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36875" name="Picture 3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919163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36917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8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36915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6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36878" name="Picture 43" descr="iphone_stylized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879" name="Group 44"/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3691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91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880" name="Group 47"/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36881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83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36886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6911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912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6887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36888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6909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910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6889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90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36891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6907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908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6892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93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6905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906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6894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95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98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1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6903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4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789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0F221AE1-A53D-490A-83AB-CBB173C284EE}" type="slidenum">
              <a:rPr lang="en-US" altLang="en-US" sz="1200">
                <a:latin typeface="Tahoma" panose="020B0604030504040204" pitchFamily="34" charset="0"/>
              </a:rPr>
              <a:pPr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7892" name="Rectangle 7"/>
          <p:cNvSpPr>
            <a:spLocks noChangeArrowheads="1"/>
          </p:cNvSpPr>
          <p:nvPr/>
        </p:nvSpPr>
        <p:spPr bwMode="auto">
          <a:xfrm>
            <a:off x="4781550" y="3400425"/>
            <a:ext cx="3838575" cy="271145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37893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79533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HTTP overview (continued)</a:t>
            </a:r>
          </a:p>
        </p:txBody>
      </p:sp>
      <p:sp>
        <p:nvSpPr>
          <p:cNvPr id="378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11300"/>
            <a:ext cx="39719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uses TCP: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client initiates TCP connection (creates socket) to server,  port 80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server accepts TCP connection from client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HTTP messages (application-layer protocol messages) exchanged between browser (HTTP client) and Web server (HTTP server)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TCP connection closed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78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66863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 is </a:t>
            </a:r>
            <a:r>
              <a:rPr lang="ja-JP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stateless</a:t>
            </a:r>
            <a:r>
              <a:rPr lang="ja-JP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”</a:t>
            </a:r>
            <a:endParaRPr lang="en-US" altLang="ja-JP" i="1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75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server maintains no information about past client requests</a:t>
            </a:r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4919663" y="3463925"/>
            <a:ext cx="37528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protocols that maintain </a:t>
            </a:r>
            <a:r>
              <a:rPr lang="ja-JP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panose="020B0502020104020203" pitchFamily="34" charset="0"/>
              </a:rPr>
              <a:t>state</a:t>
            </a:r>
            <a:r>
              <a:rPr lang="ja-JP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panose="020B0502020104020203" pitchFamily="34" charset="0"/>
              </a:rPr>
              <a:t> are complex!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>
                <a:latin typeface="Gill Sans MT" panose="020B0502020104020203" pitchFamily="34" charset="0"/>
              </a:rPr>
              <a:t>past history (state) must be maintained</a:t>
            </a:r>
          </a:p>
          <a:p>
            <a:pPr>
              <a:lnSpc>
                <a:spcPct val="90000"/>
              </a:lnSpc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>
                <a:latin typeface="Gill Sans MT" panose="020B0502020104020203" pitchFamily="34" charset="0"/>
              </a:rPr>
              <a:t>if server/client crashes, their views of </a:t>
            </a:r>
            <a:r>
              <a:rPr lang="ja-JP" altLang="en-US">
                <a:latin typeface="Gill Sans MT" panose="020B0502020104020203" pitchFamily="34" charset="0"/>
              </a:rPr>
              <a:t>“</a:t>
            </a:r>
            <a:r>
              <a:rPr lang="en-US" altLang="ja-JP">
                <a:latin typeface="Gill Sans MT" panose="020B0502020104020203" pitchFamily="34" charset="0"/>
              </a:rPr>
              <a:t>state</a:t>
            </a:r>
            <a:r>
              <a:rPr lang="ja-JP" altLang="en-US">
                <a:latin typeface="Gill Sans MT" panose="020B0502020104020203" pitchFamily="34" charset="0"/>
              </a:rPr>
              <a:t>”</a:t>
            </a:r>
            <a:r>
              <a:rPr lang="en-US" altLang="ja-JP">
                <a:latin typeface="Gill Sans MT" panose="020B0502020104020203" pitchFamily="34" charset="0"/>
              </a:rPr>
              <a:t> may be inconsistent, must be reconciled</a:t>
            </a:r>
          </a:p>
          <a:p>
            <a:pPr>
              <a:buFont typeface="ZapfDingbats" pitchFamily="82" charset="2"/>
              <a:buChar char="r"/>
            </a:pPr>
            <a:endParaRPr lang="en-US" altLang="en-US">
              <a:latin typeface="Gill Sans MT" panose="020B0502020104020203" pitchFamily="34" charset="0"/>
            </a:endParaRP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0"/>
              </a:rPr>
              <a:t>aside</a:t>
            </a:r>
          </a:p>
        </p:txBody>
      </p:sp>
      <p:pic>
        <p:nvPicPr>
          <p:cNvPr id="37899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207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891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32C995BA-24B3-4D38-A573-369A2DBF93D2}" type="slidenum">
              <a:rPr lang="en-US" altLang="en-US" sz="1200">
                <a:latin typeface="Tahoma" panose="020B0604030504040204" pitchFamily="34" charset="0"/>
              </a:rPr>
              <a:pPr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HTTP connections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non-persistent HTTP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at most one object sent over TCP connection</a:t>
            </a:r>
          </a:p>
          <a:p>
            <a:pPr lvl="1"/>
            <a:r>
              <a:rPr lang="en-US" altLang="en-US" sz="2800" smtClean="0">
                <a:ea typeface="ＭＳ Ｐゴシック" panose="020B0600070205080204" pitchFamily="34" charset="-128"/>
              </a:rPr>
              <a:t>connection then closed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downloading multiple objects required multiple connections</a:t>
            </a:r>
          </a:p>
          <a:p>
            <a:pPr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persistent HTTP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multiple objects can be sent over single TCP connection between client, server</a:t>
            </a:r>
          </a:p>
          <a:p>
            <a:pPr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pic>
        <p:nvPicPr>
          <p:cNvPr id="38919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031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39939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8DCA2590-8D9B-4882-99E9-3A5D227E5A07}" type="slidenum">
              <a:rPr lang="en-US" altLang="en-US" sz="1200">
                <a:latin typeface="Tahoma" panose="020B0604030504040204" pitchFamily="34" charset="0"/>
              </a:rPr>
              <a:pPr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39940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8429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90500"/>
            <a:ext cx="7772400" cy="86677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Non-persistent HTTP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1638" y="1114425"/>
            <a:ext cx="7942262" cy="466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suppose user enters URL:</a:t>
            </a:r>
          </a:p>
        </p:txBody>
      </p:sp>
      <p:sp>
        <p:nvSpPr>
          <p:cNvPr id="532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7225" y="2106613"/>
            <a:ext cx="394335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1a</a:t>
            </a:r>
            <a:r>
              <a:rPr lang="en-US" altLang="en-US" sz="200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.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HTTP client initiates TCP connection to HTTP server (process) at www.someSchool.edu on port 80</a:t>
            </a:r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0"/>
              </a:rPr>
              <a:t>2</a:t>
            </a:r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.</a:t>
            </a:r>
            <a:r>
              <a:rPr lang="en-US" altLang="en-US">
                <a:latin typeface="Gill Sans MT" panose="020B0502020104020203" pitchFamily="34" charset="0"/>
              </a:rPr>
              <a:t> HTTP client sends HTTP </a:t>
            </a:r>
            <a:r>
              <a:rPr lang="en-US" altLang="en-US" i="1">
                <a:solidFill>
                  <a:srgbClr val="000099"/>
                </a:solidFill>
                <a:latin typeface="Gill Sans MT" panose="020B0502020104020203" pitchFamily="34" charset="0"/>
              </a:rPr>
              <a:t>request message</a:t>
            </a:r>
            <a:r>
              <a:rPr lang="en-US" altLang="en-US">
                <a:latin typeface="Gill Sans MT" panose="020B0502020104020203" pitchFamily="34" charset="0"/>
              </a:rPr>
              <a:t> (containing URL) into TCP connection socket. Message indicates that client wants object someDepartment/home.index</a:t>
            </a: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0"/>
              </a:rPr>
              <a:t>1b</a:t>
            </a:r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.</a:t>
            </a:r>
            <a:r>
              <a:rPr lang="en-US" altLang="en-US">
                <a:latin typeface="Gill Sans MT" panose="020B0502020104020203" pitchFamily="34" charset="0"/>
              </a:rPr>
              <a:t> HTTP server at host www.someSchool.edu waiting for TCP connection at port 80.  </a:t>
            </a:r>
            <a:r>
              <a:rPr lang="ja-JP" altLang="en-US">
                <a:latin typeface="Gill Sans MT" panose="020B0502020104020203" pitchFamily="34" charset="0"/>
              </a:rPr>
              <a:t>“</a:t>
            </a:r>
            <a:r>
              <a:rPr lang="en-US" altLang="ja-JP">
                <a:latin typeface="Gill Sans MT" panose="020B0502020104020203" pitchFamily="34" charset="0"/>
              </a:rPr>
              <a:t>accepts</a:t>
            </a:r>
            <a:r>
              <a:rPr lang="ja-JP" altLang="en-US">
                <a:latin typeface="Gill Sans MT" panose="020B0502020104020203" pitchFamily="34" charset="0"/>
              </a:rPr>
              <a:t>”</a:t>
            </a:r>
            <a:r>
              <a:rPr lang="en-US" altLang="ja-JP">
                <a:latin typeface="Gill Sans MT" panose="020B0502020104020203" pitchFamily="34" charset="0"/>
              </a:rPr>
              <a:t> connection, notifying client</a:t>
            </a:r>
            <a:endParaRPr lang="en-US" altLang="en-US">
              <a:latin typeface="Gill Sans MT" panose="020B0502020104020203" pitchFamily="34" charset="0"/>
            </a:endParaRPr>
          </a:p>
        </p:txBody>
      </p:sp>
      <p:sp>
        <p:nvSpPr>
          <p:cNvPr id="53259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0"/>
              </a:rPr>
              <a:t>3</a:t>
            </a:r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.</a:t>
            </a:r>
            <a:r>
              <a:rPr lang="en-US" altLang="en-US">
                <a:latin typeface="Gill Sans MT" panose="020B0502020104020203" pitchFamily="34" charset="0"/>
              </a:rPr>
              <a:t> HTTP server receives request message, forms </a:t>
            </a:r>
            <a:r>
              <a:rPr lang="en-US" altLang="en-US" i="1">
                <a:solidFill>
                  <a:srgbClr val="000099"/>
                </a:solidFill>
                <a:latin typeface="Gill Sans MT" panose="020B0502020104020203" pitchFamily="34" charset="0"/>
              </a:rPr>
              <a:t>response message</a:t>
            </a:r>
            <a:r>
              <a:rPr lang="en-US" altLang="en-US">
                <a:latin typeface="Gill Sans MT" panose="020B0502020104020203" pitchFamily="34" charset="0"/>
              </a:rPr>
              <a:t> containing requested object, and sends message into its socket</a:t>
            </a:r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0"/>
          <p:cNvSpPr>
            <a:spLocks noChangeShapeType="1"/>
          </p:cNvSpPr>
          <p:nvPr/>
        </p:nvSpPr>
        <p:spPr bwMode="auto">
          <a:xfrm flipH="1">
            <a:off x="3943350" y="5200650"/>
            <a:ext cx="1008063" cy="10255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Text Box 12"/>
          <p:cNvSpPr txBox="1">
            <a:spLocks noChangeArrowheads="1"/>
          </p:cNvSpPr>
          <p:nvPr/>
        </p:nvSpPr>
        <p:spPr bwMode="auto">
          <a:xfrm>
            <a:off x="247650" y="5942013"/>
            <a:ext cx="67310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53260" name="Line 8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 flipH="1">
            <a:off x="3954463" y="325913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Text Box 15"/>
          <p:cNvSpPr txBox="1">
            <a:spLocks noChangeArrowheads="1"/>
          </p:cNvSpPr>
          <p:nvPr/>
        </p:nvSpPr>
        <p:spPr bwMode="auto">
          <a:xfrm>
            <a:off x="6680200" y="1123950"/>
            <a:ext cx="189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jpeg images)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9955" name="Rectangle 3"/>
          <p:cNvSpPr>
            <a:spLocks noChangeArrowheads="1"/>
          </p:cNvSpPr>
          <p:nvPr/>
        </p:nvSpPr>
        <p:spPr bwMode="auto">
          <a:xfrm>
            <a:off x="409575" y="1450975"/>
            <a:ext cx="79422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www.someSchool.edu/someDepartment/home.index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build="p"/>
      <p:bldP spid="53257" grpId="0"/>
      <p:bldP spid="53258" grpId="0"/>
      <p:bldP spid="53259" grpId="0"/>
      <p:bldP spid="53261" grpId="0" animBg="1"/>
      <p:bldP spid="53262" grpId="0" animBg="1"/>
      <p:bldP spid="53260" grpId="0" animBg="1"/>
      <p:bldP spid="532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096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D65AA7E8-3638-4369-BE58-34C0ED55D8B4}" type="slidenum">
              <a:rPr lang="en-US" altLang="en-US" sz="1200">
                <a:latin typeface="Tahoma" panose="020B0604030504040204" pitchFamily="34" charset="0"/>
              </a:rPr>
              <a:pPr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0964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890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Non-persistent HTTP (cont.)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95375" y="2058988"/>
            <a:ext cx="3810000" cy="1533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5</a:t>
            </a:r>
            <a:r>
              <a:rPr lang="en-US" altLang="en-US" sz="18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.</a:t>
            </a:r>
            <a:r>
              <a:rPr lang="en-US" altLang="en-US" sz="1800" smtClean="0">
                <a:ea typeface="ＭＳ Ｐゴシック" panose="020B0600070205080204" pitchFamily="34" charset="-128"/>
              </a:rPr>
              <a:t> HTTP client receives response message containing html file, displays html.  Parsing html file, finds 10 referenced jpeg  objects</a:t>
            </a: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1085850" y="3568700"/>
            <a:ext cx="3810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0"/>
              </a:rPr>
              <a:t>6.</a:t>
            </a:r>
            <a:r>
              <a:rPr lang="en-US" altLang="en-US">
                <a:latin typeface="Gill Sans MT" panose="020B0502020104020203" pitchFamily="34" charset="0"/>
              </a:rPr>
              <a:t> Steps 1-5 repeated for each of 10 jpeg objects</a:t>
            </a:r>
          </a:p>
        </p:txBody>
      </p:sp>
      <p:sp>
        <p:nvSpPr>
          <p:cNvPr id="54279" name="Rectangle 8"/>
          <p:cNvSpPr>
            <a:spLocks noChangeArrowheads="1"/>
          </p:cNvSpPr>
          <p:nvPr/>
        </p:nvSpPr>
        <p:spPr bwMode="auto">
          <a:xfrm>
            <a:off x="5032375" y="1492250"/>
            <a:ext cx="3810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0"/>
              </a:rPr>
              <a:t>4.</a:t>
            </a:r>
            <a:r>
              <a:rPr lang="en-US" altLang="en-US">
                <a:latin typeface="Gill Sans MT" panose="020B0502020104020203" pitchFamily="34" charset="0"/>
              </a:rPr>
              <a:t> HTTP server closes TCP connection. </a:t>
            </a:r>
          </a:p>
        </p:txBody>
      </p:sp>
      <p:sp>
        <p:nvSpPr>
          <p:cNvPr id="40969" name="Line 2"/>
          <p:cNvSpPr>
            <a:spLocks noChangeShapeType="1"/>
          </p:cNvSpPr>
          <p:nvPr/>
        </p:nvSpPr>
        <p:spPr bwMode="auto">
          <a:xfrm>
            <a:off x="542925" y="1519238"/>
            <a:ext cx="0" cy="257175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3"/>
          <p:cNvSpPr>
            <a:spLocks noChangeArrowheads="1"/>
          </p:cNvSpPr>
          <p:nvPr/>
        </p:nvSpPr>
        <p:spPr bwMode="auto">
          <a:xfrm>
            <a:off x="304800" y="3519488"/>
            <a:ext cx="342900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40971" name="Text Box 13"/>
          <p:cNvSpPr txBox="1">
            <a:spLocks noChangeArrowheads="1"/>
          </p:cNvSpPr>
          <p:nvPr/>
        </p:nvSpPr>
        <p:spPr bwMode="auto">
          <a:xfrm>
            <a:off x="236538" y="3382963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bg2"/>
                </a:solidFill>
                <a:latin typeface="Gill Sans MT" panose="020B0502020104020203" pitchFamily="34" charset="0"/>
              </a:rPr>
              <a:t>time</a:t>
            </a:r>
          </a:p>
        </p:txBody>
      </p:sp>
      <p:sp>
        <p:nvSpPr>
          <p:cNvPr id="54283" name="Line 17"/>
          <p:cNvSpPr>
            <a:spLocks noChangeShapeType="1"/>
          </p:cNvSpPr>
          <p:nvPr/>
        </p:nvSpPr>
        <p:spPr bwMode="auto">
          <a:xfrm flipH="1">
            <a:off x="3762375" y="144938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  <p:bldP spid="54279" grpId="0"/>
      <p:bldP spid="542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41987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2-</a:t>
            </a:r>
            <a:fld id="{209AB3A4-FD61-4176-8972-6526EA2BC28B}" type="slidenum">
              <a:rPr lang="en-US" altLang="en-US" sz="1200">
                <a:latin typeface="Tahoma" panose="020B0604030504040204" pitchFamily="34" charset="0"/>
              </a:rPr>
              <a:pPr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pic>
        <p:nvPicPr>
          <p:cNvPr id="41988" name="Picture 4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668338"/>
            <a:ext cx="70072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0"/>
            <a:ext cx="8223250" cy="925513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Non-persistent HTTP: response time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58888"/>
            <a:ext cx="409098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RTT (definition):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time for a small packet to travel from client to server and back</a:t>
            </a:r>
          </a:p>
          <a:p>
            <a:pPr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HTTP response time: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one RTT to initiate TCP connection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one RTT for HTTP request and first few bytes of HTTP response to return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file transmission time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non-persistent HTTP response time =   	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   2RTT+ file transmission  time</a:t>
            </a:r>
          </a:p>
          <a:p>
            <a:pPr>
              <a:buFont typeface="Wingdings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41991" name="Line 15"/>
          <p:cNvSpPr>
            <a:spLocks noChangeShapeType="1"/>
          </p:cNvSpPr>
          <p:nvPr/>
        </p:nvSpPr>
        <p:spPr bwMode="auto">
          <a:xfrm>
            <a:off x="6116638" y="24907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16"/>
          <p:cNvSpPr>
            <a:spLocks noChangeShapeType="1"/>
          </p:cNvSpPr>
          <p:nvPr/>
        </p:nvSpPr>
        <p:spPr bwMode="auto">
          <a:xfrm>
            <a:off x="7807325" y="24844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7"/>
          <p:cNvSpPr>
            <a:spLocks noChangeShapeType="1"/>
          </p:cNvSpPr>
          <p:nvPr/>
        </p:nvSpPr>
        <p:spPr bwMode="auto">
          <a:xfrm>
            <a:off x="6130925" y="27225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8"/>
          <p:cNvSpPr>
            <a:spLocks noChangeShapeType="1"/>
          </p:cNvSpPr>
          <p:nvPr/>
        </p:nvSpPr>
        <p:spPr bwMode="auto">
          <a:xfrm flipH="1">
            <a:off x="6116638" y="31607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9"/>
          <p:cNvSpPr>
            <a:spLocks noChangeShapeType="1"/>
          </p:cNvSpPr>
          <p:nvPr/>
        </p:nvSpPr>
        <p:spPr bwMode="auto">
          <a:xfrm>
            <a:off x="6124575" y="36687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20"/>
          <p:cNvSpPr>
            <a:spLocks noChangeShapeType="1"/>
          </p:cNvSpPr>
          <p:nvPr/>
        </p:nvSpPr>
        <p:spPr bwMode="auto">
          <a:xfrm flipH="1">
            <a:off x="6140450" y="41513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AutoShape 21"/>
          <p:cNvSpPr>
            <a:spLocks/>
          </p:cNvSpPr>
          <p:nvPr/>
        </p:nvSpPr>
        <p:spPr bwMode="auto">
          <a:xfrm>
            <a:off x="7886700" y="40671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400"/>
          </a:p>
        </p:txBody>
      </p:sp>
      <p:sp>
        <p:nvSpPr>
          <p:cNvPr id="41998" name="Text Box 22"/>
          <p:cNvSpPr txBox="1">
            <a:spLocks noChangeArrowheads="1"/>
          </p:cNvSpPr>
          <p:nvPr/>
        </p:nvSpPr>
        <p:spPr bwMode="auto">
          <a:xfrm>
            <a:off x="7916863" y="3763963"/>
            <a:ext cx="9652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time to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transmit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41999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Text Box 24"/>
          <p:cNvSpPr txBox="1">
            <a:spLocks noChangeArrowheads="1"/>
          </p:cNvSpPr>
          <p:nvPr/>
        </p:nvSpPr>
        <p:spPr bwMode="auto">
          <a:xfrm>
            <a:off x="4595813" y="2409825"/>
            <a:ext cx="1231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initiate TCP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connection</a:t>
            </a:r>
          </a:p>
        </p:txBody>
      </p:sp>
      <p:sp>
        <p:nvSpPr>
          <p:cNvPr id="42001" name="AutoShape 25"/>
          <p:cNvSpPr>
            <a:spLocks/>
          </p:cNvSpPr>
          <p:nvPr/>
        </p:nvSpPr>
        <p:spPr bwMode="auto">
          <a:xfrm>
            <a:off x="5861050" y="27479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endParaRPr lang="en-US" altLang="en-US" sz="2400"/>
          </a:p>
        </p:txBody>
      </p:sp>
      <p:sp>
        <p:nvSpPr>
          <p:cNvPr id="42002" name="Text Box 26"/>
          <p:cNvSpPr txBox="1">
            <a:spLocks noChangeArrowheads="1"/>
          </p:cNvSpPr>
          <p:nvPr/>
        </p:nvSpPr>
        <p:spPr bwMode="auto">
          <a:xfrm>
            <a:off x="5378450" y="2959100"/>
            <a:ext cx="5778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RTT</a:t>
            </a:r>
          </a:p>
        </p:txBody>
      </p:sp>
      <p:sp>
        <p:nvSpPr>
          <p:cNvPr id="42003" name="Line 27"/>
          <p:cNvSpPr>
            <a:spLocks noChangeShapeType="1"/>
          </p:cNvSpPr>
          <p:nvPr/>
        </p:nvSpPr>
        <p:spPr bwMode="auto">
          <a:xfrm>
            <a:off x="5775325" y="36020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Text Box 28"/>
          <p:cNvSpPr txBox="1">
            <a:spLocks noChangeArrowheads="1"/>
          </p:cNvSpPr>
          <p:nvPr/>
        </p:nvSpPr>
        <p:spPr bwMode="auto">
          <a:xfrm>
            <a:off x="5024438" y="3302000"/>
            <a:ext cx="8620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42005" name="AutoShape 29"/>
          <p:cNvSpPr>
            <a:spLocks/>
          </p:cNvSpPr>
          <p:nvPr/>
        </p:nvSpPr>
        <p:spPr bwMode="auto">
          <a:xfrm>
            <a:off x="5867400" y="36576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endParaRPr lang="en-US" altLang="en-US" sz="2400"/>
          </a:p>
        </p:txBody>
      </p:sp>
      <p:sp>
        <p:nvSpPr>
          <p:cNvPr id="42006" name="Text Box 30"/>
          <p:cNvSpPr txBox="1">
            <a:spLocks noChangeArrowheads="1"/>
          </p:cNvSpPr>
          <p:nvPr/>
        </p:nvSpPr>
        <p:spPr bwMode="auto">
          <a:xfrm>
            <a:off x="5397500" y="3881438"/>
            <a:ext cx="577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RTT</a:t>
            </a:r>
          </a:p>
        </p:txBody>
      </p:sp>
      <p:sp>
        <p:nvSpPr>
          <p:cNvPr id="42007" name="Line 35"/>
          <p:cNvSpPr>
            <a:spLocks noChangeShapeType="1"/>
          </p:cNvSpPr>
          <p:nvPr/>
        </p:nvSpPr>
        <p:spPr bwMode="auto">
          <a:xfrm flipH="1">
            <a:off x="5786438" y="45910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36"/>
          <p:cNvSpPr txBox="1">
            <a:spLocks noChangeArrowheads="1"/>
          </p:cNvSpPr>
          <p:nvPr/>
        </p:nvSpPr>
        <p:spPr bwMode="auto">
          <a:xfrm>
            <a:off x="5243513" y="4438650"/>
            <a:ext cx="9509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file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C0000"/>
                </a:solidFill>
              </a:rPr>
              <a:t>received</a:t>
            </a:r>
          </a:p>
        </p:txBody>
      </p:sp>
      <p:sp>
        <p:nvSpPr>
          <p:cNvPr id="42009" name="Text Box 37"/>
          <p:cNvSpPr txBox="1">
            <a:spLocks noChangeArrowheads="1"/>
          </p:cNvSpPr>
          <p:nvPr/>
        </p:nvSpPr>
        <p:spPr bwMode="auto">
          <a:xfrm>
            <a:off x="5891213" y="5337175"/>
            <a:ext cx="5683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time</a:t>
            </a:r>
          </a:p>
        </p:txBody>
      </p:sp>
      <p:sp>
        <p:nvSpPr>
          <p:cNvPr id="42010" name="Text Box 38"/>
          <p:cNvSpPr txBox="1">
            <a:spLocks noChangeArrowheads="1"/>
          </p:cNvSpPr>
          <p:nvPr/>
        </p:nvSpPr>
        <p:spPr bwMode="auto">
          <a:xfrm>
            <a:off x="7569200" y="531971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time</a:t>
            </a:r>
          </a:p>
        </p:txBody>
      </p:sp>
      <p:grpSp>
        <p:nvGrpSpPr>
          <p:cNvPr id="42011" name="Group 43"/>
          <p:cNvGrpSpPr>
            <a:grpSpLocks/>
          </p:cNvGrpSpPr>
          <p:nvPr/>
        </p:nvGrpSpPr>
        <p:grpSpPr bwMode="auto">
          <a:xfrm>
            <a:off x="7607300" y="1717675"/>
            <a:ext cx="423863" cy="684213"/>
            <a:chOff x="4140" y="429"/>
            <a:chExt cx="1425" cy="2396"/>
          </a:xfrm>
        </p:grpSpPr>
        <p:sp>
          <p:nvSpPr>
            <p:cNvPr id="42015" name="Freeform 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6" name="Rectangle 45"/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17" name="Freeform 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8" name="Freeform 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Rectangle 48"/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42020" name="Group 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2045" name="AutoShape 5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2046" name="AutoShape 5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42021" name="Rectangle 52"/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42022" name="Group 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043" name="AutoShape 5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2044" name="AutoShape 55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42023" name="Rectangle 56"/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24" name="Rectangle 57"/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42025" name="Group 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041" name="AutoShape 59"/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2042" name="AutoShape 60"/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42026" name="Freeform 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27" name="Group 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2039" name="AutoShape 63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2040" name="AutoShape 64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42028" name="Rectangle 65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29" name="Freeform 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0" name="Freeform 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1" name="Oval 68"/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32" name="Freeform 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3" name="AutoShape 70"/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34" name="AutoShape 71"/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35" name="Oval 72"/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36" name="Oval 73"/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037" name="Oval 74"/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38" name="Rectangle 75"/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2012" name="Group 76"/>
          <p:cNvGrpSpPr>
            <a:grpSpLocks/>
          </p:cNvGrpSpPr>
          <p:nvPr/>
        </p:nvGrpSpPr>
        <p:grpSpPr bwMode="auto">
          <a:xfrm>
            <a:off x="5605463" y="1739900"/>
            <a:ext cx="698500" cy="709613"/>
            <a:chOff x="-44" y="1473"/>
            <a:chExt cx="981" cy="1105"/>
          </a:xfrm>
        </p:grpSpPr>
        <p:pic>
          <p:nvPicPr>
            <p:cNvPr id="42013" name="Picture 7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14" name="Freeform 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9781</TotalTime>
  <Words>1541</Words>
  <Application>Microsoft Office PowerPoint</Application>
  <PresentationFormat>Skærmshow (4:3)</PresentationFormat>
  <Paragraphs>406</Paragraphs>
  <Slides>22</Slides>
  <Notes>21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22</vt:i4>
      </vt:variant>
    </vt:vector>
  </HeadingPairs>
  <TitlesOfParts>
    <vt:vector size="33" baseType="lpstr">
      <vt:lpstr>Arial</vt:lpstr>
      <vt:lpstr>Comic Sans MS</vt:lpstr>
      <vt:lpstr>Courier New</vt:lpstr>
      <vt:lpstr>Gill Sans MT</vt:lpstr>
      <vt:lpstr>ＭＳ Ｐゴシック</vt:lpstr>
      <vt:lpstr>Tahoma</vt:lpstr>
      <vt:lpstr>Times New Roman</vt:lpstr>
      <vt:lpstr>Wingdings</vt:lpstr>
      <vt:lpstr>ZapfDingbats</vt:lpstr>
      <vt:lpstr>Default Design</vt:lpstr>
      <vt:lpstr>12_Default Design</vt:lpstr>
      <vt:lpstr>PowerPoint-præsentation</vt:lpstr>
      <vt:lpstr>Chapter 2: outline</vt:lpstr>
      <vt:lpstr>Web and HTTP</vt:lpstr>
      <vt:lpstr>HTTP overview</vt:lpstr>
      <vt:lpstr>HTTP overview (continued)</vt:lpstr>
      <vt:lpstr>HTTP connections</vt:lpstr>
      <vt:lpstr>Non-persistent HTTP</vt:lpstr>
      <vt:lpstr>Non-persistent HTTP (cont.)</vt:lpstr>
      <vt:lpstr>Non-persistent HTTP: response time</vt:lpstr>
      <vt:lpstr>Persistent HTTP</vt:lpstr>
      <vt:lpstr>HTTP request message</vt:lpstr>
      <vt:lpstr>HTTP request message: general format</vt:lpstr>
      <vt:lpstr>Uploading form input</vt:lpstr>
      <vt:lpstr>Method types</vt:lpstr>
      <vt:lpstr>HTTP response message</vt:lpstr>
      <vt:lpstr>HTTP response status codes</vt:lpstr>
      <vt:lpstr>User-server state: cookies</vt:lpstr>
      <vt:lpstr>Cookies: keeping “state” (cont.)</vt:lpstr>
      <vt:lpstr>Cookies (continued)</vt:lpstr>
      <vt:lpstr>Web caches (proxy server)</vt:lpstr>
      <vt:lpstr>More about Web caching</vt:lpstr>
      <vt:lpstr>Conditional GET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2</dc:title>
  <dc:creator>Jim Kurose and Keith Ross</dc:creator>
  <cp:lastModifiedBy>Anders Børjesson</cp:lastModifiedBy>
  <cp:revision>313</cp:revision>
  <cp:lastPrinted>2011-09-19T12:20:55Z</cp:lastPrinted>
  <dcterms:created xsi:type="dcterms:W3CDTF">1999-10-08T19:08:27Z</dcterms:created>
  <dcterms:modified xsi:type="dcterms:W3CDTF">2015-09-10T08:43:05Z</dcterms:modified>
</cp:coreProperties>
</file>