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26" r:id="rId2"/>
  </p:sldMasterIdLst>
  <p:notesMasterIdLst>
    <p:notesMasterId r:id="rId25"/>
  </p:notesMasterIdLst>
  <p:handoutMasterIdLst>
    <p:handoutMasterId r:id="rId26"/>
  </p:handoutMasterIdLst>
  <p:sldIdLst>
    <p:sldId id="500" r:id="rId3"/>
    <p:sldId id="452" r:id="rId4"/>
    <p:sldId id="329" r:id="rId5"/>
    <p:sldId id="263" r:id="rId6"/>
    <p:sldId id="264" r:id="rId7"/>
    <p:sldId id="331" r:id="rId8"/>
    <p:sldId id="265" r:id="rId9"/>
    <p:sldId id="266" r:id="rId10"/>
    <p:sldId id="330" r:id="rId11"/>
    <p:sldId id="293" r:id="rId12"/>
    <p:sldId id="267" r:id="rId13"/>
    <p:sldId id="269" r:id="rId14"/>
    <p:sldId id="332" r:id="rId15"/>
    <p:sldId id="333" r:id="rId16"/>
    <p:sldId id="268" r:id="rId17"/>
    <p:sldId id="270" r:id="rId18"/>
    <p:sldId id="334" r:id="rId19"/>
    <p:sldId id="273" r:id="rId20"/>
    <p:sldId id="335" r:id="rId21"/>
    <p:sldId id="374" r:id="rId22"/>
    <p:sldId id="375" r:id="rId23"/>
    <p:sldId id="274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FF00"/>
    <a:srgbClr val="DDDDDD"/>
    <a:srgbClr val="FFCCFF"/>
    <a:srgbClr val="FF99CC"/>
    <a:srgbClr val="CC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anose="02020603050405020304" pitchFamily="18" charset="0"/>
              </a:defRPr>
            </a:lvl1pPr>
          </a:lstStyle>
          <a:p>
            <a:fld id="{4E5BBECF-010E-4A89-ACF8-BF4C34E025DC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038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anose="02020603050405020304" pitchFamily="18" charset="0"/>
              </a:defRPr>
            </a:lvl1pPr>
          </a:lstStyle>
          <a:p>
            <a:fld id="{6BE8FC33-A1A5-4EF7-A43D-8D0C91FBE6A5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601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69D4A12-9B39-45B2-8308-CF3660C34514}" type="slidenum">
              <a:rPr lang="en-US" altLang="en-US" sz="1300">
                <a:latin typeface="Times New Roman" panose="02020603050405020304" pitchFamily="18" charset="0"/>
              </a:rPr>
              <a:pPr/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38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1BF1CD-860E-41DA-96F8-6DCBEF4ACD3A}" type="slidenum">
              <a:rPr lang="en-US" altLang="en-US" sz="1300">
                <a:latin typeface="Times New Roman" panose="02020603050405020304" pitchFamily="18" charset="0"/>
              </a:rPr>
              <a:pPr/>
              <a:t>11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767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4A00561-98FC-4BBB-80BE-E27343CCF496}" type="slidenum">
              <a:rPr lang="en-US" altLang="en-US" sz="1300">
                <a:latin typeface="Times New Roman" panose="02020603050405020304" pitchFamily="18" charset="0"/>
              </a:rPr>
              <a:pPr/>
              <a:t>12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209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4C5BE0A-9FEB-4259-9443-7A70A7F66987}" type="slidenum">
              <a:rPr lang="en-US" altLang="en-US" sz="1300">
                <a:latin typeface="Times New Roman" panose="02020603050405020304" pitchFamily="18" charset="0"/>
              </a:rPr>
              <a:pPr/>
              <a:t>13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41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F00790-0DD0-4FB7-9772-E531687BBCF4}" type="slidenum">
              <a:rPr lang="en-US" altLang="en-US" sz="1300">
                <a:latin typeface="Times New Roman" panose="02020603050405020304" pitchFamily="18" charset="0"/>
              </a:rPr>
              <a:pPr/>
              <a:t>14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43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3492F0-E356-4253-AF4E-C8A2322AD3FE}" type="slidenum">
              <a:rPr lang="en-US" altLang="en-US" sz="1300">
                <a:latin typeface="Times New Roman" panose="02020603050405020304" pitchFamily="18" charset="0"/>
              </a:rPr>
              <a:pPr/>
              <a:t>15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1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DF9872A-3B2F-40D8-9E92-57C343FB7410}" type="slidenum">
              <a:rPr lang="en-US" altLang="en-US" sz="1300">
                <a:latin typeface="Times New Roman" panose="02020603050405020304" pitchFamily="18" charset="0"/>
              </a:rPr>
              <a:pPr/>
              <a:t>16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50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F26407D-C575-4C4A-A8E8-51797A50ABD7}" type="slidenum">
              <a:rPr lang="en-US" altLang="en-US" sz="1300">
                <a:latin typeface="Times New Roman" panose="02020603050405020304" pitchFamily="18" charset="0"/>
              </a:rPr>
              <a:pPr/>
              <a:t>17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18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F54680-BD7C-4E82-9C24-4B5A57EB96E9}" type="slidenum">
              <a:rPr lang="en-US" altLang="en-US" sz="1300">
                <a:latin typeface="Times New Roman" panose="02020603050405020304" pitchFamily="18" charset="0"/>
              </a:rPr>
              <a:pPr/>
              <a:t>18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477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AD9A19C-2324-4249-A187-C98FA43585CE}" type="slidenum">
              <a:rPr lang="en-US" altLang="en-US" sz="1300">
                <a:latin typeface="Times New Roman" panose="02020603050405020304" pitchFamily="18" charset="0"/>
              </a:rPr>
              <a:pPr/>
              <a:t>19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8029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BE2C62E-5913-42BE-8FE4-CAC3A69C0771}" type="slidenum">
              <a:rPr lang="en-US" altLang="en-US" sz="1300">
                <a:latin typeface="Times New Roman" panose="02020603050405020304" pitchFamily="18" charset="0"/>
              </a:rPr>
              <a:pPr/>
              <a:t>20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86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628F3AB-019D-448A-A123-1C0875F13C0F}" type="slidenum">
              <a:rPr lang="en-US" altLang="en-US" sz="1300">
                <a:latin typeface="Times New Roman" panose="02020603050405020304" pitchFamily="18" charset="0"/>
              </a:rPr>
              <a:pPr/>
              <a:t>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517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A56CAE7-F043-48AC-88FD-B44CB82AEBE3}" type="slidenum">
              <a:rPr lang="en-US" altLang="en-US" sz="1300">
                <a:latin typeface="Times New Roman" panose="02020603050405020304" pitchFamily="18" charset="0"/>
              </a:rPr>
              <a:pPr/>
              <a:t>21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60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0E9DBE9-9FE1-470E-9384-739EAE15CD2A}" type="slidenum">
              <a:rPr lang="en-US" altLang="en-US" sz="1300">
                <a:latin typeface="Times New Roman" panose="02020603050405020304" pitchFamily="18" charset="0"/>
              </a:rPr>
              <a:pPr/>
              <a:t>22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851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1E7EBC-90E3-44F8-A2F8-A27C7C41601F}" type="slidenum">
              <a:rPr lang="en-US" altLang="en-US" sz="1300">
                <a:latin typeface="Times New Roman" panose="02020603050405020304" pitchFamily="18" charset="0"/>
              </a:rPr>
              <a:pPr/>
              <a:t>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84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DC3F172-D704-45A9-9B00-1C193D4012AE}" type="slidenum">
              <a:rPr lang="en-US" altLang="en-US" sz="1300">
                <a:latin typeface="Times New Roman" panose="02020603050405020304" pitchFamily="18" charset="0"/>
              </a:rPr>
              <a:pPr/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81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1E2ED62-4B62-4505-A4F5-0AF783358D1D}" type="slidenum">
              <a:rPr lang="en-US" altLang="en-US" sz="1300">
                <a:latin typeface="Times New Roman" panose="02020603050405020304" pitchFamily="18" charset="0"/>
              </a:rPr>
              <a:pPr/>
              <a:t>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28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2759366-41F4-4808-BE72-0EB6C85F7CE5}" type="slidenum">
              <a:rPr lang="en-US" altLang="en-US" sz="1300">
                <a:latin typeface="Times New Roman" panose="02020603050405020304" pitchFamily="18" charset="0"/>
              </a:rPr>
              <a:pPr/>
              <a:t>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53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0FD8A3A-7C0F-468D-943C-7B305CDDDF12}" type="slidenum">
              <a:rPr lang="en-US" altLang="en-US" sz="1300">
                <a:latin typeface="Times New Roman" panose="02020603050405020304" pitchFamily="18" charset="0"/>
              </a:rPr>
              <a:pPr/>
              <a:t>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8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88E5C7E-7C85-4877-9F51-71A62321322F}" type="slidenum">
              <a:rPr lang="en-US" altLang="en-US" sz="1300">
                <a:latin typeface="Times New Roman" panose="02020603050405020304" pitchFamily="18" charset="0"/>
              </a:rPr>
              <a:pPr/>
              <a:t>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59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45236C-9E0F-43A7-8C8A-591C8C194B19}" type="slidenum">
              <a:rPr lang="en-US" altLang="en-US" sz="1300">
                <a:latin typeface="Times New Roman" panose="02020603050405020304" pitchFamily="18" charset="0"/>
              </a:rPr>
              <a:pPr/>
              <a:t>10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8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70BA6-6325-44D5-858A-850B047DF4C3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B669174F-EA84-45A6-A30E-F241E7D8E5E7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23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A42D1-E510-427E-8642-0395F0EEC1F2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543189FE-A0E2-4A8C-8C0A-54B6E1EB9F45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05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3A019-AA27-4B03-8A85-FEFC1A163D94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AC1A1A2D-F7CC-4A0A-B67F-702CA2FCA058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424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B9741-643F-4F5D-B5C3-816359EC1063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D1272787-B951-4DAD-91F2-F8C6B155549E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650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0423E-20EF-46D6-97B8-F2EF8848B4D4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BE1045A0-0942-40B6-84FB-D2C9B5FF2AAF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129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00BD-F0B1-4B72-B0B9-13F7CB7F346E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3F5737C5-0D96-46D8-B1DA-49529E6056C9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96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3930B-91E4-4818-BA93-7B8181E44393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D583C111-D7E9-472E-B421-CC56A93179BE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299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5631525B-1E24-490E-A93A-7E19BEF15B1B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2-</a:t>
            </a:r>
            <a:fld id="{5FEC4DE0-4BFF-450F-82AD-545A37EEF006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875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96FC8B84-2F14-4C0E-82D0-35E26AF7A88D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2-</a:t>
            </a:r>
            <a:fld id="{EE7996BA-ED2C-473F-B87B-A25A00D55DB8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489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71E7305D-E5F7-426F-9EDA-F80B9F58B164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2-</a:t>
            </a:r>
            <a:fld id="{F035168B-0ADB-4D61-95A3-6C465A380977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686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46C01FD4-7FEE-4FCD-9CC8-2BABCDA9F187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2-</a:t>
            </a:r>
            <a:fld id="{4D5D25AA-7029-4117-8252-24D62D6FC4C1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05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A19E-5442-41FC-964D-F88AC5189C9B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72B93644-4AA6-4E28-85B1-3BE4D1AB50F8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244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3B1C9C45-7BB4-4C67-854E-C3477BEF8623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2-</a:t>
            </a:r>
            <a:fld id="{DA323025-037D-42F6-8BA0-C422085F0C19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833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D0520C89-0756-42C4-AD0B-DCB01F93340C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2-</a:t>
            </a:r>
            <a:fld id="{C0B8C951-3925-4C86-A624-189DF3100E2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194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6FC8BD7D-FBCD-4765-9EB7-852B4AEC226A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1-</a:t>
            </a:r>
            <a:fld id="{485B25EC-CB60-41CB-B361-BCCD95604C18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206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E4E25438-F33F-4799-9D76-F9E8E30A8E63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1-</a:t>
            </a:r>
            <a:fld id="{B66214DF-4C89-4C32-8FC2-58EF1EFC58EC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202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9439E280-9AAA-484D-A650-5E06A11D4728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2-</a:t>
            </a:r>
            <a:fld id="{7E8CAB04-B03F-429C-A098-1E6130FBBB77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378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9021DDA1-8630-4389-B8FA-E33171755A58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1-</a:t>
            </a:r>
            <a:fld id="{8CBEAB39-E48D-44C4-91A5-93A5A4A71F8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695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30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30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B5553AA3-64BB-4162-9670-65D3F662A69C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1-</a:t>
            </a:r>
            <a:fld id="{223524A3-5864-49A6-B3B7-66EA021F680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5846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11313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11613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pPr>
              <a:defRPr/>
            </a:pPr>
            <a:fld id="{0BBD7ED8-08E8-4E7A-B76C-FFC5AE55D939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  <a:defRPr/>
            </a:lvl1pPr>
          </a:lstStyle>
          <a:p>
            <a:r>
              <a:rPr lang="en-US" altLang="en-US"/>
              <a:t>1</a:t>
            </a:r>
            <a:fld id="{521B94B9-B989-4AFE-94DB-9BBF974B96F5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02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817F5-09EB-465F-82E3-9342EB197D53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1CAEA8A5-BB7B-4564-91CE-586ECCFF53A9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34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49F26-EA8A-40B3-895F-1779613FC014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E9FF6112-AE4B-4E17-AEED-520EBA666825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6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1D644-7C24-41FD-BB2D-F534C79DA38B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F9AD3DDD-57F3-4C71-BFEA-00F5EE1F2444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41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24D80-8B90-4775-AD66-E800CBEDCF62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755E57C0-6DD0-4024-ADE7-700BA808828C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15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D52BE-E768-4080-A46B-65A35FF1193B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510F8787-9612-456F-AB44-B9FE0E49644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36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CFD1-54F4-4355-92EE-F494ED391FF9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03F70392-CD32-420D-BA1F-5CCCEE453EE9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73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71DB6-29A9-453E-9AE9-1E497A64D50C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6CC6FD67-58EC-481B-9918-65A2DD44EDA8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17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1932A95-4AEE-43A5-89F6-BF1114234AA8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2-</a:t>
            </a:r>
            <a:fld id="{3F7DE917-1F6F-4DB9-93C4-E08F8AD69C5C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09" r:id="rId14"/>
    <p:sldLayoutId id="2147484110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9E35EBD-C427-4ACB-9D34-B2CC1DC402B1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itchFamily="34" charset="0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2-</a:t>
            </a:r>
            <a:fld id="{E9C8A734-FC1F-4852-ACCF-C728750EB56B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en-US" sz="1200" smtClean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Application Layer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2-</a:t>
            </a:r>
            <a:fld id="{88D8709C-93F7-4909-9ACA-B0584BF0209D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99"/>
                </a:solidFill>
                <a:latin typeface="Gill Sans MT" panose="020B0502020104020203" pitchFamily="34" charset="0"/>
              </a:rPr>
              <a:t>Chapter 2</a:t>
            </a:r>
            <a:r>
              <a:rPr lang="en-US" altLang="en-US" sz="4800">
                <a:solidFill>
                  <a:srgbClr val="000099"/>
                </a:solidFill>
                <a:latin typeface="Gill Sans MT" panose="020B0502020104020203" pitchFamily="34" charset="0"/>
              </a:rPr>
              <a:t/>
            </a:r>
            <a:br>
              <a:rPr lang="en-US" altLang="en-US" sz="4800">
                <a:solidFill>
                  <a:srgbClr val="000099"/>
                </a:solidFill>
                <a:latin typeface="Gill Sans MT" panose="020B0502020104020203" pitchFamily="34" charset="0"/>
              </a:rPr>
            </a:br>
            <a:r>
              <a:rPr lang="en-US" altLang="en-US" sz="4400">
                <a:solidFill>
                  <a:srgbClr val="000099"/>
                </a:solidFill>
                <a:latin typeface="Gill Sans MT" panose="020B0502020104020203" pitchFamily="34" charset="0"/>
              </a:rPr>
              <a:t>Application Layer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>
                <a:solidFill>
                  <a:srgbClr val="008000"/>
                </a:solidFill>
                <a:latin typeface="Gill Sans MT" panose="020B0502020104020203" pitchFamily="34" charset="0"/>
              </a:rPr>
              <a:t>Computer Networking: A Top Down Approach </a:t>
            </a:r>
            <a:r>
              <a:rPr lang="en-US" altLang="en-US" sz="2800">
                <a:solidFill>
                  <a:srgbClr val="008000"/>
                </a:solidFill>
                <a:latin typeface="Gill Sans MT" panose="020B0502020104020203" pitchFamily="34" charset="0"/>
              </a:rPr>
              <a:t/>
            </a:r>
            <a:br>
              <a:rPr lang="en-US" altLang="en-US" sz="2800">
                <a:solidFill>
                  <a:srgbClr val="008000"/>
                </a:solidFill>
                <a:latin typeface="Gill Sans MT" panose="020B0502020104020203" pitchFamily="34" charset="0"/>
              </a:rPr>
            </a:br>
            <a: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</a:rPr>
              <a:t>6</a:t>
            </a:r>
            <a:r>
              <a:rPr lang="en-US" altLang="en-US" baseline="30000">
                <a:solidFill>
                  <a:srgbClr val="008000"/>
                </a:solidFill>
                <a:latin typeface="Gill Sans MT" panose="020B0502020104020203" pitchFamily="34" charset="0"/>
              </a:rPr>
              <a:t>th</a:t>
            </a:r>
            <a: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</a:rPr>
              <a:t> edition </a:t>
            </a:r>
            <a:b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</a:rPr>
            </a:br>
            <a: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</a:rPr>
              <a:t>Jim Kurose, Keith Ross</a:t>
            </a:r>
            <a:b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</a:rPr>
            </a:br>
            <a: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</a:rPr>
              <a:t>Addison-Wesley</a:t>
            </a:r>
            <a:b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</a:rPr>
            </a:br>
            <a: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</a:rPr>
              <a:t>March 2012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73063" y="4267200"/>
            <a:ext cx="5378450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942013"/>
            <a:ext cx="1873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" descr="6e_co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4301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9D55830D-01B3-4AA4-94F3-2AF6BF9EED15}" type="slidenum">
              <a:rPr lang="en-US" altLang="en-US" sz="1200">
                <a:latin typeface="Tahoma" panose="020B0604030504040204" pitchFamily="34" charset="0"/>
              </a:rPr>
              <a:pPr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173038"/>
            <a:ext cx="7772400" cy="838200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Persistent HTTP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4975" y="1414463"/>
            <a:ext cx="39338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non-persistent HTTP issues: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requires 2 RTTs per object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OS overhead for </a:t>
            </a:r>
            <a:r>
              <a:rPr lang="en-US" altLang="en-US" sz="2400" i="1" smtClean="0">
                <a:ea typeface="ＭＳ Ｐゴシック" panose="020B0600070205080204" pitchFamily="34" charset="-128"/>
              </a:rPr>
              <a:t>each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TCP connection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browsers often open parallel TCP connections to fetch referenced objects</a:t>
            </a:r>
          </a:p>
          <a:p>
            <a:pPr>
              <a:buFont typeface="Wingdings" pitchFamily="2" charset="2"/>
              <a:buNone/>
            </a:pPr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000" smtClean="0">
              <a:ea typeface="ＭＳ Ｐゴシック" panose="020B0600070205080204" pitchFamily="34" charset="-128"/>
            </a:endParaRPr>
          </a:p>
          <a:p>
            <a:endParaRPr lang="en-US" altLang="en-US" sz="2000" smtClean="0">
              <a:ea typeface="ＭＳ Ｐゴシック" panose="020B0600070205080204" pitchFamily="34" charset="-128"/>
            </a:endParaRPr>
          </a:p>
        </p:txBody>
      </p:sp>
      <p:sp>
        <p:nvSpPr>
          <p:cNvPr id="4301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703763" y="1438275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persistent  HTTP: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server leaves connection open after sending response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subsequent HTTP messages  between same client/server sent over open connection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client sends requests as soon as it encounters a referenced object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as little as one RTT for all the referenced objects</a:t>
            </a:r>
          </a:p>
        </p:txBody>
      </p:sp>
      <p:pic>
        <p:nvPicPr>
          <p:cNvPr id="43015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796925"/>
            <a:ext cx="330358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4403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F839D961-4955-42C5-89F7-28EAC2A90EB2}" type="slidenum">
              <a:rPr lang="en-US" altLang="en-US" sz="1200">
                <a:latin typeface="Tahoma" panose="020B0604030504040204" pitchFamily="34" charset="0"/>
              </a:rPr>
              <a:pPr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44036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908050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144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HTTP request message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two types of HTTP messages: </a:t>
            </a:r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request</a:t>
            </a:r>
            <a:r>
              <a:rPr lang="en-US" altLang="en-US" sz="240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response</a:t>
            </a:r>
          </a:p>
          <a:p>
            <a:r>
              <a:rPr lang="en-US" altLang="en-US" sz="240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HTTP request message: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ASCII (human-readable format)</a:t>
            </a:r>
            <a:endParaRPr lang="en-US" altLang="en-US" smtClean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222250" y="3036888"/>
            <a:ext cx="2286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</a:rPr>
              <a:t>request line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</a:rPr>
              <a:t>(GET, POST,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</a:rPr>
              <a:t>HEAD commands</a:t>
            </a:r>
            <a:r>
              <a:rPr lang="en-US" altLang="en-US">
                <a:solidFill>
                  <a:srgbClr val="000099"/>
                </a:solidFill>
                <a:latin typeface="Gill Sans MT" panose="020B0502020104020203" pitchFamily="34" charset="0"/>
              </a:rPr>
              <a:t>)</a:t>
            </a:r>
            <a:endParaRPr lang="en-US" altLang="en-US" sz="240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sp>
        <p:nvSpPr>
          <p:cNvPr id="44040" name="Line 6"/>
          <p:cNvSpPr>
            <a:spLocks noChangeShapeType="1"/>
          </p:cNvSpPr>
          <p:nvPr/>
        </p:nvSpPr>
        <p:spPr bwMode="auto">
          <a:xfrm>
            <a:off x="1925638" y="3368675"/>
            <a:ext cx="868362" cy="1460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Freeform 7"/>
          <p:cNvSpPr>
            <a:spLocks/>
          </p:cNvSpPr>
          <p:nvPr/>
        </p:nvSpPr>
        <p:spPr bwMode="auto">
          <a:xfrm>
            <a:off x="2776538" y="3705225"/>
            <a:ext cx="149225" cy="1957388"/>
          </a:xfrm>
          <a:custGeom>
            <a:avLst/>
            <a:gdLst>
              <a:gd name="T0" fmla="*/ 2147483647 w 150"/>
              <a:gd name="T1" fmla="*/ 2147483647 h 924"/>
              <a:gd name="T2" fmla="*/ 0 w 150"/>
              <a:gd name="T3" fmla="*/ 0 h 924"/>
              <a:gd name="T4" fmla="*/ 0 w 150"/>
              <a:gd name="T5" fmla="*/ 2147483647 h 924"/>
              <a:gd name="T6" fmla="*/ 2147483647 w 150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8"/>
          <p:cNvSpPr txBox="1">
            <a:spLocks noChangeArrowheads="1"/>
          </p:cNvSpPr>
          <p:nvPr/>
        </p:nvSpPr>
        <p:spPr bwMode="auto">
          <a:xfrm>
            <a:off x="1739900" y="4222750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</a:rPr>
              <a:t> lines</a:t>
            </a:r>
            <a:endParaRPr lang="en-US" altLang="en-US" sz="2400">
              <a:solidFill>
                <a:srgbClr val="000099"/>
              </a:solidFill>
            </a:endParaRPr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2309813" y="5789613"/>
            <a:ext cx="51117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188913" y="5121275"/>
            <a:ext cx="2343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</a:rPr>
              <a:t>carriage return,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</a:rPr>
              <a:t>line feed at start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</a:rPr>
              <a:t>of line indicates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</a:rPr>
              <a:t>end of header lines</a:t>
            </a:r>
            <a:endParaRPr lang="en-US" altLang="en-US" sz="2400">
              <a:solidFill>
                <a:srgbClr val="000099"/>
              </a:solidFill>
            </a:endParaRPr>
          </a:p>
        </p:txBody>
      </p:sp>
      <p:sp>
        <p:nvSpPr>
          <p:cNvPr id="44045" name="Text Box 16"/>
          <p:cNvSpPr txBox="1">
            <a:spLocks noChangeArrowheads="1"/>
          </p:cNvSpPr>
          <p:nvPr/>
        </p:nvSpPr>
        <p:spPr bwMode="auto">
          <a:xfrm>
            <a:off x="2809875" y="3403600"/>
            <a:ext cx="6054725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GET /index.html HTTP/1.1\r\n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Host: www-net.cs.umass.edu\r\n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User-Agent: Firefox/3.6.10\r\n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Accept: text/html,application/xhtml+xml\r\n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Accept-Language: en-us,en;q=0.5\r\n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Accept-Encoding: gzip,deflate\r\n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Accept-Charset: ISO-8859-1,utf-8;q=0.7\r\n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Keep-Alive: 115\r\n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Connection: keep-alive\r\n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\r\n</a:t>
            </a:r>
          </a:p>
        </p:txBody>
      </p:sp>
      <p:sp>
        <p:nvSpPr>
          <p:cNvPr id="44046" name="Line 17"/>
          <p:cNvSpPr>
            <a:spLocks noChangeShapeType="1"/>
          </p:cNvSpPr>
          <p:nvPr/>
        </p:nvSpPr>
        <p:spPr bwMode="auto">
          <a:xfrm flipH="1">
            <a:off x="6334125" y="2921000"/>
            <a:ext cx="166688" cy="5143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Text Box 18"/>
          <p:cNvSpPr txBox="1">
            <a:spLocks noChangeArrowheads="1"/>
          </p:cNvSpPr>
          <p:nvPr/>
        </p:nvSpPr>
        <p:spPr bwMode="auto">
          <a:xfrm>
            <a:off x="6384925" y="2633663"/>
            <a:ext cx="2411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carriage return character</a:t>
            </a:r>
          </a:p>
        </p:txBody>
      </p:sp>
      <p:sp>
        <p:nvSpPr>
          <p:cNvPr id="44048" name="Text Box 19"/>
          <p:cNvSpPr txBox="1">
            <a:spLocks noChangeArrowheads="1"/>
          </p:cNvSpPr>
          <p:nvPr/>
        </p:nvSpPr>
        <p:spPr bwMode="auto">
          <a:xfrm>
            <a:off x="6537325" y="2930525"/>
            <a:ext cx="1866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line-feed character</a:t>
            </a:r>
          </a:p>
        </p:txBody>
      </p:sp>
      <p:sp>
        <p:nvSpPr>
          <p:cNvPr id="44049" name="Line 20"/>
          <p:cNvSpPr>
            <a:spLocks noChangeShapeType="1"/>
          </p:cNvSpPr>
          <p:nvPr/>
        </p:nvSpPr>
        <p:spPr bwMode="auto">
          <a:xfrm flipH="1">
            <a:off x="6615113" y="3230563"/>
            <a:ext cx="80962" cy="25241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4505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38CC2295-40EC-4EAE-87ED-1E7345006561}" type="slidenum">
              <a:rPr lang="en-US" altLang="en-US" sz="1200">
                <a:latin typeface="Tahoma" panose="020B0604030504040204" pitchFamily="34" charset="0"/>
              </a:rPr>
              <a:pPr/>
              <a:t>12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45060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017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HTTP request message: general format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5062" name="Text Box 9"/>
          <p:cNvSpPr txBox="1">
            <a:spLocks noChangeArrowheads="1"/>
          </p:cNvSpPr>
          <p:nvPr/>
        </p:nvSpPr>
        <p:spPr bwMode="auto">
          <a:xfrm>
            <a:off x="6967538" y="1662113"/>
            <a:ext cx="103028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>
                <a:solidFill>
                  <a:srgbClr val="CC0000"/>
                </a:solidFill>
              </a:rPr>
              <a:t>request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>
                <a:solidFill>
                  <a:srgbClr val="CC0000"/>
                </a:solidFill>
              </a:rPr>
              <a:t>line</a:t>
            </a:r>
          </a:p>
        </p:txBody>
      </p:sp>
      <p:sp>
        <p:nvSpPr>
          <p:cNvPr id="45063" name="Text Box 11"/>
          <p:cNvSpPr txBox="1">
            <a:spLocks noChangeArrowheads="1"/>
          </p:cNvSpPr>
          <p:nvPr/>
        </p:nvSpPr>
        <p:spPr bwMode="auto">
          <a:xfrm>
            <a:off x="6962775" y="2678113"/>
            <a:ext cx="9747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>
                <a:solidFill>
                  <a:srgbClr val="CC0000"/>
                </a:solidFill>
              </a:rPr>
              <a:t>header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>
                <a:solidFill>
                  <a:srgbClr val="CC0000"/>
                </a:solidFill>
              </a:rPr>
              <a:t>lines</a:t>
            </a:r>
          </a:p>
        </p:txBody>
      </p:sp>
      <p:sp>
        <p:nvSpPr>
          <p:cNvPr id="45064" name="Rectangle 12"/>
          <p:cNvSpPr>
            <a:spLocks noChangeArrowheads="1"/>
          </p:cNvSpPr>
          <p:nvPr/>
        </p:nvSpPr>
        <p:spPr bwMode="auto">
          <a:xfrm>
            <a:off x="6578600" y="2247900"/>
            <a:ext cx="346075" cy="181927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5065" name="Rectangle 13"/>
          <p:cNvSpPr>
            <a:spLocks noChangeArrowheads="1"/>
          </p:cNvSpPr>
          <p:nvPr/>
        </p:nvSpPr>
        <p:spPr bwMode="auto">
          <a:xfrm>
            <a:off x="6445250" y="2197100"/>
            <a:ext cx="290513" cy="201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5066" name="Rectangle 15"/>
          <p:cNvSpPr>
            <a:spLocks noChangeArrowheads="1"/>
          </p:cNvSpPr>
          <p:nvPr/>
        </p:nvSpPr>
        <p:spPr bwMode="auto">
          <a:xfrm>
            <a:off x="6813550" y="4303713"/>
            <a:ext cx="712788" cy="1216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5067" name="Text Box 16"/>
          <p:cNvSpPr txBox="1">
            <a:spLocks noChangeArrowheads="1"/>
          </p:cNvSpPr>
          <p:nvPr/>
        </p:nvSpPr>
        <p:spPr bwMode="auto">
          <a:xfrm>
            <a:off x="6964363" y="4868863"/>
            <a:ext cx="735012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>
                <a:solidFill>
                  <a:srgbClr val="CC0000"/>
                </a:solidFill>
              </a:rPr>
              <a:t>body</a:t>
            </a:r>
          </a:p>
        </p:txBody>
      </p:sp>
      <p:sp>
        <p:nvSpPr>
          <p:cNvPr id="45068" name="Rectangle 20"/>
          <p:cNvSpPr>
            <a:spLocks noChangeArrowheads="1"/>
          </p:cNvSpPr>
          <p:nvPr/>
        </p:nvSpPr>
        <p:spPr bwMode="auto">
          <a:xfrm>
            <a:off x="1143000" y="1698625"/>
            <a:ext cx="5638800" cy="446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5069" name="Line 22"/>
          <p:cNvSpPr>
            <a:spLocks noChangeShapeType="1"/>
          </p:cNvSpPr>
          <p:nvPr/>
        </p:nvSpPr>
        <p:spPr bwMode="auto">
          <a:xfrm>
            <a:off x="24511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23"/>
          <p:cNvSpPr>
            <a:spLocks noChangeShapeType="1"/>
          </p:cNvSpPr>
          <p:nvPr/>
        </p:nvSpPr>
        <p:spPr bwMode="auto">
          <a:xfrm>
            <a:off x="28956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24"/>
          <p:cNvSpPr>
            <a:spLocks noChangeShapeType="1"/>
          </p:cNvSpPr>
          <p:nvPr/>
        </p:nvSpPr>
        <p:spPr bwMode="auto">
          <a:xfrm>
            <a:off x="42037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25"/>
          <p:cNvSpPr>
            <a:spLocks noChangeShapeType="1"/>
          </p:cNvSpPr>
          <p:nvPr/>
        </p:nvSpPr>
        <p:spPr bwMode="auto">
          <a:xfrm>
            <a:off x="4629150" y="169545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26"/>
          <p:cNvSpPr>
            <a:spLocks noChangeShapeType="1"/>
          </p:cNvSpPr>
          <p:nvPr/>
        </p:nvSpPr>
        <p:spPr bwMode="auto">
          <a:xfrm>
            <a:off x="59309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27"/>
          <p:cNvSpPr>
            <a:spLocks noChangeShapeType="1"/>
          </p:cNvSpPr>
          <p:nvPr/>
        </p:nvSpPr>
        <p:spPr bwMode="auto">
          <a:xfrm>
            <a:off x="636905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Text Box 28"/>
          <p:cNvSpPr txBox="1">
            <a:spLocks noChangeArrowheads="1"/>
          </p:cNvSpPr>
          <p:nvPr/>
        </p:nvSpPr>
        <p:spPr bwMode="auto">
          <a:xfrm>
            <a:off x="1266825" y="1725613"/>
            <a:ext cx="103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99"/>
                </a:solidFill>
              </a:rPr>
              <a:t>method</a:t>
            </a:r>
          </a:p>
        </p:txBody>
      </p:sp>
      <p:sp>
        <p:nvSpPr>
          <p:cNvPr id="45076" name="Text Box 29"/>
          <p:cNvSpPr txBox="1">
            <a:spLocks noChangeArrowheads="1"/>
          </p:cNvSpPr>
          <p:nvPr/>
        </p:nvSpPr>
        <p:spPr bwMode="auto">
          <a:xfrm>
            <a:off x="2428875" y="170656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45077" name="Text Box 30"/>
          <p:cNvSpPr txBox="1">
            <a:spLocks noChangeArrowheads="1"/>
          </p:cNvSpPr>
          <p:nvPr/>
        </p:nvSpPr>
        <p:spPr bwMode="auto">
          <a:xfrm>
            <a:off x="4194175" y="171291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45078" name="Text Box 31"/>
          <p:cNvSpPr txBox="1">
            <a:spLocks noChangeArrowheads="1"/>
          </p:cNvSpPr>
          <p:nvPr/>
        </p:nvSpPr>
        <p:spPr bwMode="auto">
          <a:xfrm>
            <a:off x="5946775" y="1719263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cr</a:t>
            </a:r>
          </a:p>
        </p:txBody>
      </p:sp>
      <p:sp>
        <p:nvSpPr>
          <p:cNvPr id="45079" name="Text Box 32"/>
          <p:cNvSpPr txBox="1">
            <a:spLocks noChangeArrowheads="1"/>
          </p:cNvSpPr>
          <p:nvPr/>
        </p:nvSpPr>
        <p:spPr bwMode="auto">
          <a:xfrm>
            <a:off x="6416675" y="17303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lf</a:t>
            </a:r>
          </a:p>
        </p:txBody>
      </p:sp>
      <p:sp>
        <p:nvSpPr>
          <p:cNvPr id="45080" name="Text Box 33"/>
          <p:cNvSpPr txBox="1">
            <a:spLocks noChangeArrowheads="1"/>
          </p:cNvSpPr>
          <p:nvPr/>
        </p:nvSpPr>
        <p:spPr bwMode="auto">
          <a:xfrm>
            <a:off x="4784725" y="1712913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99"/>
                </a:solidFill>
              </a:rPr>
              <a:t>version</a:t>
            </a:r>
          </a:p>
        </p:txBody>
      </p:sp>
      <p:sp>
        <p:nvSpPr>
          <p:cNvPr id="45081" name="Text Box 34"/>
          <p:cNvSpPr txBox="1">
            <a:spLocks noChangeArrowheads="1"/>
          </p:cNvSpPr>
          <p:nvPr/>
        </p:nvSpPr>
        <p:spPr bwMode="auto">
          <a:xfrm>
            <a:off x="3159125" y="1725613"/>
            <a:ext cx="693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99"/>
                </a:solidFill>
              </a:rPr>
              <a:t>URL</a:t>
            </a:r>
          </a:p>
        </p:txBody>
      </p:sp>
      <p:grpSp>
        <p:nvGrpSpPr>
          <p:cNvPr id="45082" name="Group 45"/>
          <p:cNvGrpSpPr>
            <a:grpSpLocks/>
          </p:cNvGrpSpPr>
          <p:nvPr/>
        </p:nvGrpSpPr>
        <p:grpSpPr bwMode="auto">
          <a:xfrm>
            <a:off x="1143000" y="2143125"/>
            <a:ext cx="4565650" cy="446088"/>
            <a:chOff x="192" y="1894"/>
            <a:chExt cx="2876" cy="281"/>
          </a:xfrm>
        </p:grpSpPr>
        <p:sp>
          <p:nvSpPr>
            <p:cNvPr id="45118" name="Rectangle 35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119" name="Line 36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0" name="Line 37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1" name="Line 39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2" name="Line 40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3" name="Text Box 41"/>
            <p:cNvSpPr txBox="1">
              <a:spLocks noChangeArrowheads="1"/>
            </p:cNvSpPr>
            <p:nvPr/>
          </p:nvSpPr>
          <p:spPr bwMode="auto">
            <a:xfrm>
              <a:off x="2538" y="19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cr</a:t>
              </a:r>
            </a:p>
          </p:txBody>
        </p:sp>
        <p:sp>
          <p:nvSpPr>
            <p:cNvPr id="45124" name="Text Box 42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lf</a:t>
              </a:r>
            </a:p>
          </p:txBody>
        </p:sp>
        <p:sp>
          <p:nvSpPr>
            <p:cNvPr id="45125" name="Text Box 43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45126" name="Text Box 44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grpSp>
        <p:nvGrpSpPr>
          <p:cNvPr id="45083" name="Group 46"/>
          <p:cNvGrpSpPr>
            <a:grpSpLocks/>
          </p:cNvGrpSpPr>
          <p:nvPr/>
        </p:nvGrpSpPr>
        <p:grpSpPr bwMode="auto">
          <a:xfrm>
            <a:off x="1139825" y="3619500"/>
            <a:ext cx="4565650" cy="446088"/>
            <a:chOff x="192" y="1894"/>
            <a:chExt cx="2876" cy="281"/>
          </a:xfrm>
        </p:grpSpPr>
        <p:sp>
          <p:nvSpPr>
            <p:cNvPr id="45109" name="Rectangle 47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110" name="Line 48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1" name="Line 49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2" name="Line 50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3" name="Line 51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14" name="Text Box 52"/>
            <p:cNvSpPr txBox="1">
              <a:spLocks noChangeArrowheads="1"/>
            </p:cNvSpPr>
            <p:nvPr/>
          </p:nvSpPr>
          <p:spPr bwMode="auto">
            <a:xfrm>
              <a:off x="2538" y="19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cr</a:t>
              </a:r>
            </a:p>
          </p:txBody>
        </p:sp>
        <p:sp>
          <p:nvSpPr>
            <p:cNvPr id="45115" name="Text Box 53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lf</a:t>
              </a:r>
            </a:p>
          </p:txBody>
        </p:sp>
        <p:sp>
          <p:nvSpPr>
            <p:cNvPr id="45116" name="Text Box 54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45117" name="Text Box 55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sp>
        <p:nvSpPr>
          <p:cNvPr id="45084" name="Line 56"/>
          <p:cNvSpPr>
            <a:spLocks noChangeShapeType="1"/>
          </p:cNvSpPr>
          <p:nvPr/>
        </p:nvSpPr>
        <p:spPr bwMode="auto">
          <a:xfrm>
            <a:off x="1143000" y="25908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85" name="Group 61"/>
          <p:cNvGrpSpPr>
            <a:grpSpLocks/>
          </p:cNvGrpSpPr>
          <p:nvPr/>
        </p:nvGrpSpPr>
        <p:grpSpPr bwMode="auto">
          <a:xfrm>
            <a:off x="974725" y="2814638"/>
            <a:ext cx="331788" cy="461962"/>
            <a:chOff x="462" y="1727"/>
            <a:chExt cx="209" cy="291"/>
          </a:xfrm>
        </p:grpSpPr>
        <p:sp>
          <p:nvSpPr>
            <p:cNvPr id="45106" name="Rectangle 59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107" name="Text Box 5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~</a:t>
              </a:r>
            </a:p>
          </p:txBody>
        </p:sp>
        <p:sp>
          <p:nvSpPr>
            <p:cNvPr id="45108" name="Text Box 5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~</a:t>
              </a:r>
            </a:p>
          </p:txBody>
        </p:sp>
      </p:grpSp>
      <p:sp>
        <p:nvSpPr>
          <p:cNvPr id="45086" name="Line 62"/>
          <p:cNvSpPr>
            <a:spLocks noChangeShapeType="1"/>
          </p:cNvSpPr>
          <p:nvPr/>
        </p:nvSpPr>
        <p:spPr bwMode="auto">
          <a:xfrm>
            <a:off x="5707063" y="25781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87" name="Group 63"/>
          <p:cNvGrpSpPr>
            <a:grpSpLocks/>
          </p:cNvGrpSpPr>
          <p:nvPr/>
        </p:nvGrpSpPr>
        <p:grpSpPr bwMode="auto">
          <a:xfrm>
            <a:off x="5538788" y="2801938"/>
            <a:ext cx="331787" cy="461962"/>
            <a:chOff x="462" y="1727"/>
            <a:chExt cx="209" cy="291"/>
          </a:xfrm>
        </p:grpSpPr>
        <p:sp>
          <p:nvSpPr>
            <p:cNvPr id="45103" name="Rectangle 64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104" name="Text Box 65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~</a:t>
              </a:r>
            </a:p>
          </p:txBody>
        </p:sp>
        <p:sp>
          <p:nvSpPr>
            <p:cNvPr id="45105" name="Text Box 66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~</a:t>
              </a:r>
            </a:p>
          </p:txBody>
        </p:sp>
      </p:grpSp>
      <p:grpSp>
        <p:nvGrpSpPr>
          <p:cNvPr id="45088" name="Group 77"/>
          <p:cNvGrpSpPr>
            <a:grpSpLocks/>
          </p:cNvGrpSpPr>
          <p:nvPr/>
        </p:nvGrpSpPr>
        <p:grpSpPr bwMode="auto">
          <a:xfrm>
            <a:off x="1138238" y="4065588"/>
            <a:ext cx="963612" cy="446087"/>
            <a:chOff x="3105" y="2650"/>
            <a:chExt cx="607" cy="281"/>
          </a:xfrm>
        </p:grpSpPr>
        <p:sp>
          <p:nvSpPr>
            <p:cNvPr id="45099" name="Rectangle 68"/>
            <p:cNvSpPr>
              <a:spLocks noChangeArrowheads="1"/>
            </p:cNvSpPr>
            <p:nvPr/>
          </p:nvSpPr>
          <p:spPr bwMode="auto">
            <a:xfrm>
              <a:off x="3105" y="2650"/>
              <a:ext cx="607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100" name="Line 72"/>
            <p:cNvSpPr>
              <a:spLocks noChangeShapeType="1"/>
            </p:cNvSpPr>
            <p:nvPr/>
          </p:nvSpPr>
          <p:spPr bwMode="auto">
            <a:xfrm>
              <a:off x="3406" y="2652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1" name="Text Box 73"/>
            <p:cNvSpPr txBox="1">
              <a:spLocks noChangeArrowheads="1"/>
            </p:cNvSpPr>
            <p:nvPr/>
          </p:nvSpPr>
          <p:spPr bwMode="auto">
            <a:xfrm>
              <a:off x="3140" y="2663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cr</a:t>
              </a:r>
            </a:p>
          </p:txBody>
        </p:sp>
        <p:sp>
          <p:nvSpPr>
            <p:cNvPr id="45102" name="Text Box 74"/>
            <p:cNvSpPr txBox="1">
              <a:spLocks noChangeArrowheads="1"/>
            </p:cNvSpPr>
            <p:nvPr/>
          </p:nvSpPr>
          <p:spPr bwMode="auto">
            <a:xfrm>
              <a:off x="3436" y="267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lf</a:t>
              </a:r>
            </a:p>
          </p:txBody>
        </p:sp>
      </p:grpSp>
      <p:sp>
        <p:nvSpPr>
          <p:cNvPr id="45089" name="Rectangle 78"/>
          <p:cNvSpPr>
            <a:spLocks noChangeArrowheads="1"/>
          </p:cNvSpPr>
          <p:nvPr/>
        </p:nvSpPr>
        <p:spPr bwMode="auto">
          <a:xfrm>
            <a:off x="1138238" y="4513263"/>
            <a:ext cx="5170487" cy="1120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5090" name="Text Box 80"/>
          <p:cNvSpPr txBox="1">
            <a:spLocks noChangeArrowheads="1"/>
          </p:cNvSpPr>
          <p:nvPr/>
        </p:nvSpPr>
        <p:spPr bwMode="auto">
          <a:xfrm>
            <a:off x="3074988" y="4837113"/>
            <a:ext cx="1411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99"/>
                </a:solidFill>
              </a:rPr>
              <a:t>entity body</a:t>
            </a:r>
          </a:p>
        </p:txBody>
      </p:sp>
      <p:grpSp>
        <p:nvGrpSpPr>
          <p:cNvPr id="45091" name="Group 81"/>
          <p:cNvGrpSpPr>
            <a:grpSpLocks/>
          </p:cNvGrpSpPr>
          <p:nvPr/>
        </p:nvGrpSpPr>
        <p:grpSpPr bwMode="auto">
          <a:xfrm>
            <a:off x="974725" y="4851400"/>
            <a:ext cx="331788" cy="461963"/>
            <a:chOff x="462" y="1727"/>
            <a:chExt cx="209" cy="291"/>
          </a:xfrm>
        </p:grpSpPr>
        <p:sp>
          <p:nvSpPr>
            <p:cNvPr id="45096" name="Rectangle 82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97" name="Text Box 83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~</a:t>
              </a:r>
            </a:p>
          </p:txBody>
        </p:sp>
        <p:sp>
          <p:nvSpPr>
            <p:cNvPr id="45098" name="Text Box 84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~</a:t>
              </a:r>
            </a:p>
          </p:txBody>
        </p:sp>
      </p:grpSp>
      <p:grpSp>
        <p:nvGrpSpPr>
          <p:cNvPr id="45092" name="Group 85"/>
          <p:cNvGrpSpPr>
            <a:grpSpLocks/>
          </p:cNvGrpSpPr>
          <p:nvPr/>
        </p:nvGrpSpPr>
        <p:grpSpPr bwMode="auto">
          <a:xfrm>
            <a:off x="6134100" y="4841875"/>
            <a:ext cx="331788" cy="461963"/>
            <a:chOff x="462" y="1727"/>
            <a:chExt cx="209" cy="291"/>
          </a:xfrm>
        </p:grpSpPr>
        <p:sp>
          <p:nvSpPr>
            <p:cNvPr id="45093" name="Rectangle 86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94" name="Text Box 8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~</a:t>
              </a:r>
            </a:p>
          </p:txBody>
        </p:sp>
        <p:sp>
          <p:nvSpPr>
            <p:cNvPr id="45095" name="Text Box 8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~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4608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18C63D87-3F0B-43D2-BAAF-311FF314049F}" type="slidenum">
              <a:rPr lang="en-US" altLang="en-US" sz="1200">
                <a:latin typeface="Tahoma" panose="020B0604030504040204" pitchFamily="34" charset="0"/>
              </a:rPr>
              <a:pPr/>
              <a:t>13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46084" name="Picture 1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9048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23838"/>
            <a:ext cx="8186737" cy="903287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Uploading form input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0088" y="1343025"/>
            <a:ext cx="3810000" cy="2662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POST method:</a:t>
            </a:r>
            <a:endParaRPr lang="en-US" altLang="en-US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web page often includes form input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input is uploaded to server in entity body</a:t>
            </a:r>
          </a:p>
        </p:txBody>
      </p:sp>
      <p:sp>
        <p:nvSpPr>
          <p:cNvPr id="460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03263" y="3409950"/>
            <a:ext cx="3810000" cy="2206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URL method: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uses GET method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input is uploaded in URL field of request line:</a:t>
            </a:r>
          </a:p>
          <a:p>
            <a:pPr>
              <a:buFont typeface="Wingdings" pitchFamily="2" charset="2"/>
              <a:buNone/>
            </a:pP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46088" name="Text Box 5"/>
          <p:cNvSpPr txBox="1">
            <a:spLocks noChangeArrowheads="1"/>
          </p:cNvSpPr>
          <p:nvPr/>
        </p:nvSpPr>
        <p:spPr bwMode="auto">
          <a:xfrm>
            <a:off x="1798638" y="5080000"/>
            <a:ext cx="6191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www.somesite.com/animalsearch?monkeys&amp;banana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4710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C4FB1856-802E-4D94-AD32-8E860E551880}" type="slidenum">
              <a:rPr lang="en-US" altLang="en-US" sz="1200">
                <a:latin typeface="Tahoma" panose="020B0604030504040204" pitchFamily="34" charset="0"/>
              </a:rPr>
              <a:pPr/>
              <a:t>14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47108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1023938"/>
            <a:ext cx="3240087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3479800" cy="11430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Method types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HTTP/1.0: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GET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POST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HEAD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asks server to leave requested object out of response</a:t>
            </a:r>
          </a:p>
        </p:txBody>
      </p:sp>
      <p:sp>
        <p:nvSpPr>
          <p:cNvPr id="471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HTTP/1.1: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GET, POST, HEAD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PUT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uploads file in entity body to path specified in URL field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DELETE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deletes file specified in the URL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4813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D0025AE1-48D1-44E7-BA50-EC1C3EC93BB6}" type="slidenum">
              <a:rPr lang="en-US" altLang="en-US" sz="1200">
                <a:latin typeface="Tahoma" panose="020B0604030504040204" pitchFamily="34" charset="0"/>
              </a:rPr>
              <a:pPr/>
              <a:t>15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48132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953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8750"/>
            <a:ext cx="7772400" cy="979488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HTTP response message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139700" y="1397000"/>
            <a:ext cx="17907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status line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(protocol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status code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status phrase)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1358900" y="1914525"/>
            <a:ext cx="923925" cy="2571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Freeform 7"/>
          <p:cNvSpPr>
            <a:spLocks/>
          </p:cNvSpPr>
          <p:nvPr/>
        </p:nvSpPr>
        <p:spPr bwMode="auto">
          <a:xfrm>
            <a:off x="2057400" y="2305050"/>
            <a:ext cx="257175" cy="2941638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893763" y="3286125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 lines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1543050" y="5418138"/>
            <a:ext cx="757238" cy="212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293688" y="5297488"/>
            <a:ext cx="13795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data, e.g.,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requested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HTML file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48140" name="Rectangle 15"/>
          <p:cNvSpPr>
            <a:spLocks noChangeArrowheads="1"/>
          </p:cNvSpPr>
          <p:nvPr/>
        </p:nvSpPr>
        <p:spPr bwMode="auto">
          <a:xfrm>
            <a:off x="2243138" y="2044700"/>
            <a:ext cx="631190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HTTP/1.1 200 OK\r\n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Date: Sun, 26 Sep 2010 20:09:20 GMT\r\n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Server: Apache/2.0.52 (CentOS)\r\n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Last-Modified: Tue, 30 Oct 2007 17:00:02 GMT\r\n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ETag: "17dc6-a5c-bf716880"\r\n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Accept-Ranges: bytes\r\n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Content-Length: 2652\r\n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Keep-Alive: timeout=10, max=100\r\n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Connection: Keep-Alive\r\n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Content-Type: text/html; charset=ISO-8859-1\r\n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800" b="1">
                <a:latin typeface="Courier New" panose="02070309020205020404" pitchFamily="49" charset="0"/>
              </a:rPr>
              <a:t>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it-IT" altLang="en-US" sz="1800" b="1">
                <a:latin typeface="Courier New" panose="02070309020205020404" pitchFamily="49" charset="0"/>
              </a:rPr>
              <a:t>data data data data data ... 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4915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6BE9AC78-FEFE-4A51-9470-E7BE0C3ECC20}" type="slidenum">
              <a:rPr lang="en-US" altLang="en-US" sz="1200">
                <a:latin typeface="Tahoma" panose="020B0604030504040204" pitchFamily="34" charset="0"/>
              </a:rPr>
              <a:pPr/>
              <a:t>16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49156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835025"/>
            <a:ext cx="60563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147638"/>
            <a:ext cx="7772400" cy="979487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HTTP response status codes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9000" y="2554288"/>
            <a:ext cx="8075613" cy="416877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altLang="en-US" sz="2400" b="1" smtClean="0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200 OK</a:t>
            </a:r>
            <a:endParaRPr lang="en-US" altLang="en-US" sz="240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 smtClean="0">
                <a:ea typeface="ＭＳ Ｐゴシック" panose="020B0600070205080204" pitchFamily="34" charset="-128"/>
              </a:rPr>
              <a:t>request succeeded, requested object later in this msg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altLang="en-US" sz="2400" b="1" smtClean="0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301 Moved Permanently</a:t>
            </a:r>
            <a:endParaRPr lang="en-US" altLang="en-US" sz="240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 smtClean="0">
                <a:ea typeface="ＭＳ Ｐゴシック" panose="020B0600070205080204" pitchFamily="34" charset="-128"/>
              </a:rPr>
              <a:t>requested object moved, new location specified later in this msg (Location:)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altLang="en-US" sz="2400" b="1" smtClean="0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400 Bad Request</a:t>
            </a:r>
            <a:endParaRPr lang="en-US" altLang="en-US" sz="240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 smtClean="0">
                <a:ea typeface="ＭＳ Ｐゴシック" panose="020B0600070205080204" pitchFamily="34" charset="-128"/>
              </a:rPr>
              <a:t>request msg not understood by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altLang="en-US" sz="2400" b="1" smtClean="0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404 Not Found</a:t>
            </a:r>
            <a:endParaRPr lang="en-US" altLang="en-US" sz="240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 smtClean="0">
                <a:ea typeface="ＭＳ Ｐゴシック" panose="020B0600070205080204" pitchFamily="34" charset="-128"/>
              </a:rPr>
              <a:t>requested document not found on this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altLang="en-US" sz="2400" b="1" smtClean="0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505 HTTP Version Not Supported</a:t>
            </a:r>
            <a:endParaRPr lang="en-US" altLang="en-US" sz="240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488950" y="1190625"/>
            <a:ext cx="8112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800"/>
              <a:t>status code appears in 1st line in server-to-client response message.</a:t>
            </a:r>
          </a:p>
          <a:p>
            <a:pPr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800"/>
              <a:t>some sample codes</a:t>
            </a:r>
            <a:r>
              <a:rPr lang="en-US" altLang="en-US" sz="2400">
                <a:latin typeface="Comic Sans MS" panose="030F0702030302020204" pitchFamily="66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5120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FC478C4C-B1E9-485B-AF51-9522357C9BC3}" type="slidenum">
              <a:rPr lang="en-US" altLang="en-US" sz="1200">
                <a:latin typeface="Tahoma" panose="020B0604030504040204" pitchFamily="34" charset="0"/>
              </a:rPr>
              <a:pPr/>
              <a:t>17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User-server state: cookies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8879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ea typeface="ＭＳ Ｐゴシック" panose="020B0600070205080204" pitchFamily="34" charset="-128"/>
              </a:rPr>
              <a:t>many Web sites use cookies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four components: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ea typeface="ＭＳ Ｐゴシック" panose="020B0600070205080204" pitchFamily="34" charset="-128"/>
              </a:rPr>
              <a:t>1) </a:t>
            </a:r>
            <a:r>
              <a:rPr lang="en-US" altLang="en-US" smtClean="0">
                <a:ea typeface="ＭＳ Ｐゴシック" panose="020B0600070205080204" pitchFamily="34" charset="-128"/>
              </a:rPr>
              <a:t>cookie header line of HTTP </a:t>
            </a:r>
            <a:r>
              <a:rPr lang="en-US" altLang="en-US" i="1" smtClean="0">
                <a:ea typeface="ＭＳ Ｐゴシック" panose="020B0600070205080204" pitchFamily="34" charset="-128"/>
              </a:rPr>
              <a:t>response</a:t>
            </a:r>
            <a:r>
              <a:rPr lang="en-US" altLang="en-US" smtClean="0">
                <a:ea typeface="ＭＳ Ｐゴシック" panose="020B0600070205080204" pitchFamily="34" charset="-128"/>
              </a:rPr>
              <a:t> message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2) cookie header line in next HTTP </a:t>
            </a:r>
            <a:r>
              <a:rPr lang="en-US" altLang="en-US" i="1" smtClean="0">
                <a:ea typeface="ＭＳ Ｐゴシック" panose="020B0600070205080204" pitchFamily="34" charset="-128"/>
              </a:rPr>
              <a:t>request</a:t>
            </a:r>
            <a:r>
              <a:rPr lang="en-US" altLang="en-US" smtClean="0">
                <a:ea typeface="ＭＳ Ｐゴシック" panose="020B0600070205080204" pitchFamily="34" charset="-128"/>
              </a:rPr>
              <a:t> message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3) cookie file kept on user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s host, managed by user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s browser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4) back-end database at Web site</a:t>
            </a:r>
          </a:p>
        </p:txBody>
      </p:sp>
      <p:sp>
        <p:nvSpPr>
          <p:cNvPr id="5120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5950" y="1392238"/>
            <a:ext cx="405923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example: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Susan always access Internet from PC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visits specific e-commerce site for first time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when initial HTTP requests arrives at site, site creates: 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unique ID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entry in backend database for ID</a:t>
            </a:r>
          </a:p>
          <a:p>
            <a:pPr marL="0" indent="0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View cookies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in Firefox</a:t>
            </a:r>
          </a:p>
        </p:txBody>
      </p:sp>
      <p:pic>
        <p:nvPicPr>
          <p:cNvPr id="51207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1046163"/>
            <a:ext cx="61261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5222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9A196731-6B6C-440A-8BC5-042F2CF49ABA}" type="slidenum">
              <a:rPr lang="en-US" altLang="en-US" sz="1200">
                <a:latin typeface="Tahoma" panose="020B0604030504040204" pitchFamily="34" charset="0"/>
              </a:rPr>
              <a:pPr/>
              <a:t>18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52228" name="Picture 5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788988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53988"/>
            <a:ext cx="7772400" cy="773112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Cookies: keeping </a:t>
            </a:r>
            <a:r>
              <a:rPr lang="ja-JP" altLang="en-US" sz="360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3600" smtClean="0">
                <a:ea typeface="ＭＳ Ｐゴシック" panose="020B0600070205080204" pitchFamily="34" charset="-128"/>
              </a:rPr>
              <a:t>state</a:t>
            </a:r>
            <a:r>
              <a:rPr lang="ja-JP" altLang="en-US" sz="3600" smtClean="0">
                <a:ea typeface="ＭＳ Ｐゴシック" panose="020B0600070205080204" pitchFamily="34" charset="-128"/>
              </a:rPr>
              <a:t>”</a:t>
            </a:r>
            <a:r>
              <a:rPr lang="en-US" altLang="ja-JP" sz="3600" smtClean="0">
                <a:ea typeface="ＭＳ Ｐゴシック" panose="020B0600070205080204" pitchFamily="34" charset="-128"/>
              </a:rPr>
              <a:t> (cont.)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052513" y="122713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5973763" y="1273175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server</a:t>
            </a: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00275" y="4227513"/>
            <a:ext cx="3305175" cy="425450"/>
            <a:chOff x="1386" y="2663"/>
            <a:chExt cx="2082" cy="268"/>
          </a:xfrm>
        </p:grpSpPr>
        <p:sp>
          <p:nvSpPr>
            <p:cNvPr id="52312" name="Line 16"/>
            <p:cNvSpPr>
              <a:spLocks noChangeShapeType="1"/>
            </p:cNvSpPr>
            <p:nvPr/>
          </p:nvSpPr>
          <p:spPr bwMode="auto">
            <a:xfrm flipH="1">
              <a:off x="1386" y="266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313" name="Group 17"/>
            <p:cNvGrpSpPr>
              <a:grpSpLocks/>
            </p:cNvGrpSpPr>
            <p:nvPr/>
          </p:nvGrpSpPr>
          <p:grpSpPr bwMode="auto">
            <a:xfrm>
              <a:off x="1553" y="2694"/>
              <a:ext cx="1743" cy="237"/>
              <a:chOff x="3268" y="2846"/>
              <a:chExt cx="1743" cy="237"/>
            </a:xfrm>
          </p:grpSpPr>
          <p:sp>
            <p:nvSpPr>
              <p:cNvPr id="52314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2315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usual http response msg</a:t>
                </a:r>
                <a:endParaRPr lang="en-US" altLang="en-US" sz="2400"/>
              </a:p>
            </p:txBody>
          </p:sp>
        </p:grp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2209800" y="6145213"/>
            <a:ext cx="3305175" cy="407987"/>
            <a:chOff x="1392" y="3605"/>
            <a:chExt cx="2082" cy="257"/>
          </a:xfrm>
        </p:grpSpPr>
        <p:sp>
          <p:nvSpPr>
            <p:cNvPr id="52308" name="Line 24"/>
            <p:cNvSpPr>
              <a:spLocks noChangeShapeType="1"/>
            </p:cNvSpPr>
            <p:nvPr/>
          </p:nvSpPr>
          <p:spPr bwMode="auto">
            <a:xfrm flipH="1">
              <a:off x="1392" y="360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309" name="Group 25"/>
            <p:cNvGrpSpPr>
              <a:grpSpLocks/>
            </p:cNvGrpSpPr>
            <p:nvPr/>
          </p:nvGrpSpPr>
          <p:grpSpPr bwMode="auto">
            <a:xfrm>
              <a:off x="1552" y="3625"/>
              <a:ext cx="1743" cy="237"/>
              <a:chOff x="3268" y="2846"/>
              <a:chExt cx="1743" cy="237"/>
            </a:xfrm>
          </p:grpSpPr>
          <p:sp>
            <p:nvSpPr>
              <p:cNvPr id="52310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2311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usual http response msg</a:t>
                </a:r>
                <a:endParaRPr lang="en-US" altLang="en-US" sz="2400"/>
              </a:p>
            </p:txBody>
          </p:sp>
        </p:grp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981075" y="2454275"/>
            <a:ext cx="1787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cookie file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0" y="4878388"/>
            <a:ext cx="173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one week later: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209800" y="3589338"/>
            <a:ext cx="5638800" cy="1028700"/>
            <a:chOff x="1392" y="2261"/>
            <a:chExt cx="3552" cy="648"/>
          </a:xfrm>
        </p:grpSpPr>
        <p:sp>
          <p:nvSpPr>
            <p:cNvPr id="52301" name="Line 12"/>
            <p:cNvSpPr>
              <a:spLocks noChangeShapeType="1"/>
            </p:cNvSpPr>
            <p:nvPr/>
          </p:nvSpPr>
          <p:spPr bwMode="auto">
            <a:xfrm>
              <a:off x="1392" y="235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2" name="Text Box 15"/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/>
                <a:t>cookie: 1678</a:t>
              </a:r>
            </a:p>
          </p:txBody>
        </p:sp>
        <p:sp>
          <p:nvSpPr>
            <p:cNvPr id="52303" name="Text Box 28"/>
            <p:cNvSpPr txBox="1">
              <a:spLocks noChangeArrowheads="1"/>
            </p:cNvSpPr>
            <p:nvPr/>
          </p:nvSpPr>
          <p:spPr bwMode="auto">
            <a:xfrm>
              <a:off x="3554" y="2332"/>
              <a:ext cx="59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99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99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99"/>
                  </a:solidFill>
                </a:rPr>
                <a:t>action</a:t>
              </a:r>
            </a:p>
          </p:txBody>
        </p:sp>
        <p:sp>
          <p:nvSpPr>
            <p:cNvPr id="52304" name="Line 42"/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305" name="Group 83"/>
            <p:cNvGrpSpPr>
              <a:grpSpLocks/>
            </p:cNvGrpSpPr>
            <p:nvPr/>
          </p:nvGrpSpPr>
          <p:grpSpPr bwMode="auto">
            <a:xfrm>
              <a:off x="4306" y="2363"/>
              <a:ext cx="564" cy="231"/>
              <a:chOff x="4306" y="2273"/>
              <a:chExt cx="564" cy="231"/>
            </a:xfrm>
          </p:grpSpPr>
          <p:sp>
            <p:nvSpPr>
              <p:cNvPr id="52306" name="Rectangle 72"/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2307" name="Text Box 43"/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5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access</a:t>
                </a:r>
              </a:p>
            </p:txBody>
          </p:sp>
        </p:grpSp>
      </p:grpSp>
      <p:grpSp>
        <p:nvGrpSpPr>
          <p:cNvPr id="52237" name="Group 81"/>
          <p:cNvGrpSpPr>
            <a:grpSpLocks/>
          </p:cNvGrpSpPr>
          <p:nvPr/>
        </p:nvGrpSpPr>
        <p:grpSpPr bwMode="auto">
          <a:xfrm>
            <a:off x="936625" y="1922463"/>
            <a:ext cx="1068388" cy="565150"/>
            <a:chOff x="476" y="1047"/>
            <a:chExt cx="906" cy="486"/>
          </a:xfrm>
        </p:grpSpPr>
        <p:sp>
          <p:nvSpPr>
            <p:cNvPr id="52299" name="AutoShape 67"/>
            <p:cNvSpPr>
              <a:spLocks noChangeArrowheads="1"/>
            </p:cNvSpPr>
            <p:nvPr/>
          </p:nvSpPr>
          <p:spPr bwMode="auto">
            <a:xfrm>
              <a:off x="527" y="1047"/>
              <a:ext cx="855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52300" name="Text Box 60"/>
            <p:cNvSpPr txBox="1">
              <a:spLocks noChangeArrowheads="1"/>
            </p:cNvSpPr>
            <p:nvPr/>
          </p:nvSpPr>
          <p:spPr bwMode="auto">
            <a:xfrm>
              <a:off x="476" y="1134"/>
              <a:ext cx="87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chemeClr val="bg1"/>
                  </a:solidFill>
                </a:rPr>
                <a:t>ebay 8734</a:t>
              </a:r>
            </a:p>
          </p:txBody>
        </p:sp>
      </p:grp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200275" y="2106613"/>
            <a:ext cx="5921375" cy="1296987"/>
            <a:chOff x="1386" y="1327"/>
            <a:chExt cx="3730" cy="817"/>
          </a:xfrm>
        </p:grpSpPr>
        <p:sp>
          <p:nvSpPr>
            <p:cNvPr id="52292" name="Line 4"/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3" name="Text Box 8"/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usual http request msg</a:t>
              </a:r>
            </a:p>
          </p:txBody>
        </p:sp>
        <p:sp>
          <p:nvSpPr>
            <p:cNvPr id="52294" name="Text Box 31"/>
            <p:cNvSpPr txBox="1">
              <a:spLocks noChangeArrowheads="1"/>
            </p:cNvSpPr>
            <p:nvPr/>
          </p:nvSpPr>
          <p:spPr bwMode="auto">
            <a:xfrm>
              <a:off x="3341" y="1390"/>
              <a:ext cx="1084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99"/>
                  </a:solidFill>
                </a:rPr>
                <a:t>Amazon server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99"/>
                  </a:solidFill>
                </a:rPr>
                <a:t>creates ID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99"/>
                  </a:solidFill>
                </a:rPr>
                <a:t>1678 for user</a:t>
              </a:r>
            </a:p>
          </p:txBody>
        </p:sp>
        <p:grpSp>
          <p:nvGrpSpPr>
            <p:cNvPr id="52295" name="Group 82"/>
            <p:cNvGrpSpPr>
              <a:grpSpLocks/>
            </p:cNvGrpSpPr>
            <p:nvPr/>
          </p:nvGrpSpPr>
          <p:grpSpPr bwMode="auto">
            <a:xfrm>
              <a:off x="4377" y="1730"/>
              <a:ext cx="739" cy="414"/>
              <a:chOff x="4377" y="1640"/>
              <a:chExt cx="739" cy="414"/>
            </a:xfrm>
          </p:grpSpPr>
          <p:sp>
            <p:nvSpPr>
              <p:cNvPr id="52296" name="Line 40"/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97" name="Rectangle 73"/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2298" name="Text Box 41"/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create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    entry</a:t>
                </a:r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919163" y="2676525"/>
            <a:ext cx="4392612" cy="871538"/>
            <a:chOff x="459" y="1637"/>
            <a:chExt cx="3027" cy="704"/>
          </a:xfrm>
        </p:grpSpPr>
        <p:sp>
          <p:nvSpPr>
            <p:cNvPr id="52287" name="Line 9"/>
            <p:cNvSpPr>
              <a:spLocks noChangeShapeType="1"/>
            </p:cNvSpPr>
            <p:nvPr/>
          </p:nvSpPr>
          <p:spPr bwMode="auto">
            <a:xfrm flipH="1">
              <a:off x="1404" y="163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8" name="Text Box 11"/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4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usual http response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/>
                <a:t>set-cookie: 1678</a:t>
              </a:r>
              <a:r>
                <a:rPr lang="en-US" altLang="en-US" b="1">
                  <a:latin typeface="Courier New" panose="02070309020205020404" pitchFamily="49" charset="0"/>
                </a:rPr>
                <a:t> </a:t>
              </a:r>
            </a:p>
          </p:txBody>
        </p:sp>
        <p:grpSp>
          <p:nvGrpSpPr>
            <p:cNvPr id="52289" name="Group 76"/>
            <p:cNvGrpSpPr>
              <a:grpSpLocks/>
            </p:cNvGrpSpPr>
            <p:nvPr/>
          </p:nvGrpSpPr>
          <p:grpSpPr bwMode="auto">
            <a:xfrm>
              <a:off x="459" y="1836"/>
              <a:ext cx="1004" cy="505"/>
              <a:chOff x="684" y="1746"/>
              <a:chExt cx="1004" cy="505"/>
            </a:xfrm>
          </p:grpSpPr>
          <p:sp>
            <p:nvSpPr>
              <p:cNvPr id="52290" name="AutoShape 74"/>
              <p:cNvSpPr>
                <a:spLocks noChangeArrowheads="1"/>
              </p:cNvSpPr>
              <p:nvPr/>
            </p:nvSpPr>
            <p:spPr bwMode="auto">
              <a:xfrm>
                <a:off x="735" y="1746"/>
                <a:ext cx="829" cy="486"/>
              </a:xfrm>
              <a:prstGeom prst="can">
                <a:avLst>
                  <a:gd name="adj" fmla="val 25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2291" name="Text Box 75"/>
              <p:cNvSpPr txBox="1">
                <a:spLocks noChangeArrowheads="1"/>
              </p:cNvSpPr>
              <p:nvPr/>
            </p:nvSpPr>
            <p:spPr bwMode="auto">
              <a:xfrm>
                <a:off x="684" y="1833"/>
                <a:ext cx="1004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chemeClr val="bg1"/>
                    </a:solidFill>
                  </a:rPr>
                  <a:t>ebay 8734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chemeClr val="bg1"/>
                    </a:solidFill>
                  </a:rPr>
                  <a:t>amazon 1678</a:t>
                </a: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2181225" y="4603750"/>
            <a:ext cx="5705475" cy="1901825"/>
            <a:chOff x="1374" y="2641"/>
            <a:chExt cx="3594" cy="1198"/>
          </a:xfrm>
        </p:grpSpPr>
        <p:sp>
          <p:nvSpPr>
            <p:cNvPr id="52282" name="Line 20"/>
            <p:cNvSpPr>
              <a:spLocks noChangeShapeType="1"/>
            </p:cNvSpPr>
            <p:nvPr/>
          </p:nvSpPr>
          <p:spPr bwMode="auto">
            <a:xfrm>
              <a:off x="1374" y="329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3" name="Text Box 23"/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/>
                <a:t>cookie: 1678</a:t>
              </a:r>
            </a:p>
          </p:txBody>
        </p:sp>
        <p:sp>
          <p:nvSpPr>
            <p:cNvPr id="52284" name="Text Box 29"/>
            <p:cNvSpPr txBox="1">
              <a:spLocks noChangeArrowheads="1"/>
            </p:cNvSpPr>
            <p:nvPr/>
          </p:nvSpPr>
          <p:spPr bwMode="auto">
            <a:xfrm>
              <a:off x="3584" y="3262"/>
              <a:ext cx="59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99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99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99"/>
                  </a:solidFill>
                </a:rPr>
                <a:t>action</a:t>
              </a:r>
            </a:p>
          </p:txBody>
        </p:sp>
        <p:sp>
          <p:nvSpPr>
            <p:cNvPr id="52285" name="Line 44"/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6" name="Text Box 71"/>
            <p:cNvSpPr txBox="1">
              <a:spLocks noChangeArrowheads="1"/>
            </p:cNvSpPr>
            <p:nvPr/>
          </p:nvSpPr>
          <p:spPr bwMode="auto">
            <a:xfrm>
              <a:off x="4287" y="2939"/>
              <a:ext cx="56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access</a:t>
              </a: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865188" y="5351463"/>
            <a:ext cx="1389062" cy="633412"/>
            <a:chOff x="684" y="1746"/>
            <a:chExt cx="1004" cy="486"/>
          </a:xfrm>
        </p:grpSpPr>
        <p:sp>
          <p:nvSpPr>
            <p:cNvPr id="52280" name="AutoShape 78"/>
            <p:cNvSpPr>
              <a:spLocks noChangeArrowheads="1"/>
            </p:cNvSpPr>
            <p:nvPr/>
          </p:nvSpPr>
          <p:spPr bwMode="auto">
            <a:xfrm>
              <a:off x="735" y="1746"/>
              <a:ext cx="829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52281" name="Text Box 79"/>
            <p:cNvSpPr txBox="1">
              <a:spLocks noChangeArrowheads="1"/>
            </p:cNvSpPr>
            <p:nvPr/>
          </p:nvSpPr>
          <p:spPr bwMode="auto">
            <a:xfrm>
              <a:off x="684" y="1833"/>
              <a:ext cx="100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chemeClr val="bg1"/>
                  </a:solidFill>
                </a:rPr>
                <a:t>ebay 8734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chemeClr val="bg1"/>
                  </a:solidFill>
                </a:rPr>
                <a:t>amazon 1678</a:t>
              </a:r>
            </a:p>
          </p:txBody>
        </p:sp>
      </p:grpSp>
      <p:sp>
        <p:nvSpPr>
          <p:cNvPr id="52242" name="Text Box 80"/>
          <p:cNvSpPr txBox="1">
            <a:spLocks noChangeArrowheads="1"/>
          </p:cNvSpPr>
          <p:nvPr/>
        </p:nvSpPr>
        <p:spPr bwMode="auto">
          <a:xfrm>
            <a:off x="7842250" y="269240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backend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database</a:t>
            </a:r>
          </a:p>
        </p:txBody>
      </p:sp>
      <p:sp>
        <p:nvSpPr>
          <p:cNvPr id="52243" name="AutoShape 327"/>
          <p:cNvSpPr>
            <a:spLocks noChangeArrowheads="1"/>
          </p:cNvSpPr>
          <p:nvPr/>
        </p:nvSpPr>
        <p:spPr bwMode="auto">
          <a:xfrm>
            <a:off x="8112125" y="3313113"/>
            <a:ext cx="592138" cy="908050"/>
          </a:xfrm>
          <a:prstGeom prst="can">
            <a:avLst>
              <a:gd name="adj" fmla="val 31004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52244" name="Group 63"/>
          <p:cNvGrpSpPr>
            <a:grpSpLocks/>
          </p:cNvGrpSpPr>
          <p:nvPr/>
        </p:nvGrpSpPr>
        <p:grpSpPr bwMode="auto">
          <a:xfrm>
            <a:off x="5475288" y="1119188"/>
            <a:ext cx="411162" cy="771525"/>
            <a:chOff x="4140" y="429"/>
            <a:chExt cx="1425" cy="2396"/>
          </a:xfrm>
        </p:grpSpPr>
        <p:sp>
          <p:nvSpPr>
            <p:cNvPr id="52248" name="Freeform 6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Rectangle 65"/>
            <p:cNvSpPr>
              <a:spLocks noChangeArrowheads="1"/>
            </p:cNvSpPr>
            <p:nvPr/>
          </p:nvSpPr>
          <p:spPr bwMode="auto">
            <a:xfrm>
              <a:off x="4206" y="429"/>
              <a:ext cx="1045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250" name="Freeform 6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Freeform 6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Rectangle 68"/>
            <p:cNvSpPr>
              <a:spLocks noChangeArrowheads="1"/>
            </p:cNvSpPr>
            <p:nvPr/>
          </p:nvSpPr>
          <p:spPr bwMode="auto">
            <a:xfrm>
              <a:off x="4212" y="695"/>
              <a:ext cx="594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2253" name="Group 6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2278" name="AutoShape 70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1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79" name="AutoShape 71"/>
              <p:cNvSpPr>
                <a:spLocks noChangeArrowheads="1"/>
              </p:cNvSpPr>
              <p:nvPr/>
            </p:nvSpPr>
            <p:spPr bwMode="auto">
              <a:xfrm>
                <a:off x="630" y="2580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2254" name="Rectangle 72"/>
            <p:cNvSpPr>
              <a:spLocks noChangeArrowheads="1"/>
            </p:cNvSpPr>
            <p:nvPr/>
          </p:nvSpPr>
          <p:spPr bwMode="auto">
            <a:xfrm>
              <a:off x="4223" y="1021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2255" name="Group 7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2276" name="AutoShape 74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8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77" name="AutoShape 75"/>
              <p:cNvSpPr>
                <a:spLocks noChangeArrowheads="1"/>
              </p:cNvSpPr>
              <p:nvPr/>
            </p:nvSpPr>
            <p:spPr bwMode="auto">
              <a:xfrm>
                <a:off x="625" y="2585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2256" name="Rectangle 76"/>
            <p:cNvSpPr>
              <a:spLocks noChangeArrowheads="1"/>
            </p:cNvSpPr>
            <p:nvPr/>
          </p:nvSpPr>
          <p:spPr bwMode="auto">
            <a:xfrm>
              <a:off x="4217" y="1356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257" name="Rectangle 77"/>
            <p:cNvSpPr>
              <a:spLocks noChangeArrowheads="1"/>
            </p:cNvSpPr>
            <p:nvPr/>
          </p:nvSpPr>
          <p:spPr bwMode="auto">
            <a:xfrm>
              <a:off x="4228" y="1657"/>
              <a:ext cx="594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2258" name="Group 7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2274" name="AutoShape 79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7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75" name="AutoShape 80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2259" name="Freeform 8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60" name="Group 8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2272" name="AutoShape 83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73" name="AutoShape 84"/>
              <p:cNvSpPr>
                <a:spLocks noChangeArrowheads="1"/>
              </p:cNvSpPr>
              <p:nvPr/>
            </p:nvSpPr>
            <p:spPr bwMode="auto">
              <a:xfrm>
                <a:off x="629" y="2582"/>
                <a:ext cx="69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2261" name="Rectangle 85"/>
            <p:cNvSpPr>
              <a:spLocks noChangeArrowheads="1"/>
            </p:cNvSpPr>
            <p:nvPr/>
          </p:nvSpPr>
          <p:spPr bwMode="auto">
            <a:xfrm>
              <a:off x="5251" y="429"/>
              <a:ext cx="66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262" name="Freeform 8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3" name="Freeform 8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4" name="Oval 88"/>
            <p:cNvSpPr>
              <a:spLocks noChangeArrowheads="1"/>
            </p:cNvSpPr>
            <p:nvPr/>
          </p:nvSpPr>
          <p:spPr bwMode="auto">
            <a:xfrm>
              <a:off x="5515" y="2613"/>
              <a:ext cx="50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265" name="Freeform 8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6" name="AutoShape 90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267" name="AutoShape 91"/>
            <p:cNvSpPr>
              <a:spLocks noChangeArrowheads="1"/>
            </p:cNvSpPr>
            <p:nvPr/>
          </p:nvSpPr>
          <p:spPr bwMode="auto">
            <a:xfrm>
              <a:off x="4206" y="2712"/>
              <a:ext cx="1067" cy="8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268" name="Oval 92"/>
            <p:cNvSpPr>
              <a:spLocks noChangeArrowheads="1"/>
            </p:cNvSpPr>
            <p:nvPr/>
          </p:nvSpPr>
          <p:spPr bwMode="auto">
            <a:xfrm>
              <a:off x="4311" y="2381"/>
              <a:ext cx="154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269" name="Oval 93"/>
            <p:cNvSpPr>
              <a:spLocks noChangeArrowheads="1"/>
            </p:cNvSpPr>
            <p:nvPr/>
          </p:nvSpPr>
          <p:spPr bwMode="auto">
            <a:xfrm>
              <a:off x="4487" y="2386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2270" name="Oval 94"/>
            <p:cNvSpPr>
              <a:spLocks noChangeArrowheads="1"/>
            </p:cNvSpPr>
            <p:nvPr/>
          </p:nvSpPr>
          <p:spPr bwMode="auto">
            <a:xfrm>
              <a:off x="4663" y="2381"/>
              <a:ext cx="160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271" name="Rectangle 95"/>
            <p:cNvSpPr>
              <a:spLocks noChangeArrowheads="1"/>
            </p:cNvSpPr>
            <p:nvPr/>
          </p:nvSpPr>
          <p:spPr bwMode="auto">
            <a:xfrm>
              <a:off x="5064" y="1834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2245" name="Group 96"/>
          <p:cNvGrpSpPr>
            <a:grpSpLocks/>
          </p:cNvGrpSpPr>
          <p:nvPr/>
        </p:nvGrpSpPr>
        <p:grpSpPr bwMode="auto">
          <a:xfrm>
            <a:off x="1806575" y="1117600"/>
            <a:ext cx="687388" cy="731838"/>
            <a:chOff x="-44" y="1473"/>
            <a:chExt cx="981" cy="1105"/>
          </a:xfrm>
        </p:grpSpPr>
        <p:pic>
          <p:nvPicPr>
            <p:cNvPr id="52246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47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5" grpId="0"/>
      <p:bldP spid="502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5325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854E38FE-72C3-4105-AA1B-845487CE9C95}" type="slidenum">
              <a:rPr lang="en-US" altLang="en-US" sz="1200">
                <a:latin typeface="Tahoma" panose="020B0604030504040204" pitchFamily="34" charset="0"/>
              </a:rPr>
              <a:pPr/>
              <a:t>19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53252" name="Picture 1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8985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207963"/>
            <a:ext cx="7772400" cy="925512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Cookies (continued)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89063"/>
            <a:ext cx="3810000" cy="26416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what cookies can be used for:</a:t>
            </a:r>
          </a:p>
          <a:p>
            <a:pPr>
              <a:lnSpc>
                <a:spcPct val="75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authorization</a:t>
            </a:r>
          </a:p>
          <a:p>
            <a:pPr>
              <a:lnSpc>
                <a:spcPct val="75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shopping carts</a:t>
            </a:r>
          </a:p>
          <a:p>
            <a:pPr>
              <a:lnSpc>
                <a:spcPct val="75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recommendations</a:t>
            </a:r>
          </a:p>
          <a:p>
            <a:pPr>
              <a:lnSpc>
                <a:spcPct val="75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user session state (Web e-mail)</a:t>
            </a:r>
          </a:p>
        </p:txBody>
      </p:sp>
      <p:sp>
        <p:nvSpPr>
          <p:cNvPr id="53255" name="Rectangle 13"/>
          <p:cNvSpPr>
            <a:spLocks noChangeArrowheads="1"/>
          </p:cNvSpPr>
          <p:nvPr/>
        </p:nvSpPr>
        <p:spPr bwMode="auto">
          <a:xfrm>
            <a:off x="4911725" y="1411288"/>
            <a:ext cx="3810000" cy="2233612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0"/>
              </a:rPr>
              <a:t>cookies and privacy: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cookies permit sites to learn a lot about you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you may supply name and e-mail to sites</a:t>
            </a:r>
          </a:p>
        </p:txBody>
      </p:sp>
      <p:sp>
        <p:nvSpPr>
          <p:cNvPr id="53256" name="Text Box 14"/>
          <p:cNvSpPr txBox="1">
            <a:spLocks noChangeArrowheads="1"/>
          </p:cNvSpPr>
          <p:nvPr/>
        </p:nvSpPr>
        <p:spPr bwMode="auto">
          <a:xfrm>
            <a:off x="7321550" y="1177925"/>
            <a:ext cx="8001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99"/>
                </a:solidFill>
                <a:latin typeface="Gill Sans MT" panose="020B0502020104020203" pitchFamily="34" charset="0"/>
              </a:rPr>
              <a:t>aside</a:t>
            </a:r>
          </a:p>
        </p:txBody>
      </p:sp>
      <p:sp>
        <p:nvSpPr>
          <p:cNvPr id="53257" name="Rectangle 15"/>
          <p:cNvSpPr>
            <a:spLocks noChangeArrowheads="1"/>
          </p:cNvSpPr>
          <p:nvPr/>
        </p:nvSpPr>
        <p:spPr bwMode="auto">
          <a:xfrm>
            <a:off x="411163" y="3946525"/>
            <a:ext cx="57023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how to keep </a:t>
            </a:r>
            <a:r>
              <a:rPr lang="ja-JP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800" i="1">
                <a:solidFill>
                  <a:srgbClr val="CC0000"/>
                </a:solidFill>
                <a:latin typeface="Gill Sans MT" panose="020B0502020104020203" pitchFamily="34" charset="0"/>
              </a:rPr>
              <a:t>state</a:t>
            </a:r>
            <a:r>
              <a:rPr lang="ja-JP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800" i="1">
                <a:solidFill>
                  <a:srgbClr val="CC0000"/>
                </a:solidFill>
                <a:latin typeface="Gill Sans MT" panose="020B0502020104020203" pitchFamily="34" charset="0"/>
              </a:rPr>
              <a:t>: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protocol endpoints: maintain state at sender/receiver over multiple transactions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 sz="2400">
                <a:latin typeface="Gill Sans MT" panose="020B0502020104020203" pitchFamily="34" charset="0"/>
              </a:rPr>
              <a:t>cookies: http messages carry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3481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FB94AC7A-9DE3-4A46-A23B-B7105C79860E}" type="slidenum">
              <a:rPr lang="en-US" altLang="en-US" sz="1200">
                <a:latin typeface="Tahoma" panose="020B0604030504040204" pitchFamily="34" charset="0"/>
              </a:rPr>
              <a:pPr/>
              <a:t>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Chapter 2: outline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2.1 principles of network applications</a:t>
            </a:r>
          </a:p>
          <a:p>
            <a:pPr marL="912813" lvl="1"/>
            <a:r>
              <a:rPr lang="en-US" altLang="en-US" smtClean="0">
                <a:ea typeface="ＭＳ Ｐゴシック" panose="020B0600070205080204" pitchFamily="34" charset="-128"/>
              </a:rPr>
              <a:t>app architectures</a:t>
            </a:r>
          </a:p>
          <a:p>
            <a:pPr marL="912813" lvl="1"/>
            <a:r>
              <a:rPr lang="en-US" altLang="en-US" smtClean="0">
                <a:ea typeface="ＭＳ Ｐゴシック" panose="020B0600070205080204" pitchFamily="34" charset="-128"/>
              </a:rPr>
              <a:t>app requirements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2.2 Web and HTTP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2.3 FTP 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2.4 electronic mail</a:t>
            </a:r>
          </a:p>
          <a:p>
            <a:pPr marL="912813" lvl="1"/>
            <a:r>
              <a:rPr lang="en-US" altLang="en-US" smtClean="0">
                <a:ea typeface="ＭＳ Ｐゴシック" panose="020B0600070205080204" pitchFamily="34" charset="-128"/>
              </a:rPr>
              <a:t>SMTP, POP3, IMAP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2.5 DNS</a:t>
            </a:r>
          </a:p>
          <a:p>
            <a:pPr marL="457200" indent="-457200"/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3600" y="1600200"/>
            <a:ext cx="3876675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2.6 P2P applications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2.7 socket programming with UDP and TCP</a:t>
            </a:r>
          </a:p>
        </p:txBody>
      </p:sp>
      <p:pic>
        <p:nvPicPr>
          <p:cNvPr id="34823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5427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60BE0946-9EE0-4797-9D31-87F02FEE9F40}" type="slidenum">
              <a:rPr lang="en-US" altLang="en-US" sz="1200">
                <a:latin typeface="Tahoma" panose="020B0604030504040204" pitchFamily="34" charset="0"/>
              </a:rPr>
              <a:pPr/>
              <a:t>20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grpSp>
        <p:nvGrpSpPr>
          <p:cNvPr id="54276" name="Group 171"/>
          <p:cNvGrpSpPr>
            <a:grpSpLocks/>
          </p:cNvGrpSpPr>
          <p:nvPr/>
        </p:nvGrpSpPr>
        <p:grpSpPr bwMode="auto">
          <a:xfrm>
            <a:off x="4027488" y="2695575"/>
            <a:ext cx="687387" cy="763588"/>
            <a:chOff x="-44" y="1473"/>
            <a:chExt cx="981" cy="1105"/>
          </a:xfrm>
        </p:grpSpPr>
        <p:pic>
          <p:nvPicPr>
            <p:cNvPr id="54407" name="Picture 1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408" name="Freeform 17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4277" name="Group 102"/>
          <p:cNvGrpSpPr>
            <a:grpSpLocks/>
          </p:cNvGrpSpPr>
          <p:nvPr/>
        </p:nvGrpSpPr>
        <p:grpSpPr bwMode="auto">
          <a:xfrm>
            <a:off x="4092575" y="4568825"/>
            <a:ext cx="687388" cy="763588"/>
            <a:chOff x="-44" y="1473"/>
            <a:chExt cx="981" cy="1105"/>
          </a:xfrm>
        </p:grpSpPr>
        <p:pic>
          <p:nvPicPr>
            <p:cNvPr id="54405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406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4278" name="Group 138"/>
          <p:cNvGrpSpPr>
            <a:grpSpLocks/>
          </p:cNvGrpSpPr>
          <p:nvPr/>
        </p:nvGrpSpPr>
        <p:grpSpPr bwMode="auto">
          <a:xfrm>
            <a:off x="6230938" y="3457575"/>
            <a:ext cx="400050" cy="715963"/>
            <a:chOff x="4140" y="429"/>
            <a:chExt cx="1425" cy="2396"/>
          </a:xfrm>
        </p:grpSpPr>
        <p:sp>
          <p:nvSpPr>
            <p:cNvPr id="54373" name="Freeform 13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Rectangle 140"/>
            <p:cNvSpPr>
              <a:spLocks noChangeArrowheads="1"/>
            </p:cNvSpPr>
            <p:nvPr/>
          </p:nvSpPr>
          <p:spPr bwMode="auto">
            <a:xfrm>
              <a:off x="4208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75" name="Freeform 14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Freeform 14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Rectangle 143"/>
            <p:cNvSpPr>
              <a:spLocks noChangeArrowheads="1"/>
            </p:cNvSpPr>
            <p:nvPr/>
          </p:nvSpPr>
          <p:spPr bwMode="auto">
            <a:xfrm>
              <a:off x="4214" y="695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4378" name="Group 14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4403" name="AutoShape 145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404" name="AutoShape 146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7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79" name="Rectangle 147"/>
            <p:cNvSpPr>
              <a:spLocks noChangeArrowheads="1"/>
            </p:cNvSpPr>
            <p:nvPr/>
          </p:nvSpPr>
          <p:spPr bwMode="auto">
            <a:xfrm>
              <a:off x="4225" y="101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4380" name="Group 14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4401" name="AutoShape 14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402" name="AutoShape 150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2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81" name="Rectangle 151"/>
            <p:cNvSpPr>
              <a:spLocks noChangeArrowheads="1"/>
            </p:cNvSpPr>
            <p:nvPr/>
          </p:nvSpPr>
          <p:spPr bwMode="auto">
            <a:xfrm>
              <a:off x="4219" y="135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82" name="Rectangle 152"/>
            <p:cNvSpPr>
              <a:spLocks noChangeArrowheads="1"/>
            </p:cNvSpPr>
            <p:nvPr/>
          </p:nvSpPr>
          <p:spPr bwMode="auto">
            <a:xfrm>
              <a:off x="4230" y="1656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4383" name="Group 15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4399" name="AutoShape 154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400" name="AutoShape 155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84" name="Freeform 15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385" name="Group 15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4397" name="AutoShape 158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398" name="AutoShape 159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0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86" name="Rectangle 160"/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87" name="Freeform 16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8" name="Freeform 16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Oval 163"/>
            <p:cNvSpPr>
              <a:spLocks noChangeArrowheads="1"/>
            </p:cNvSpPr>
            <p:nvPr/>
          </p:nvSpPr>
          <p:spPr bwMode="auto">
            <a:xfrm>
              <a:off x="5520" y="2612"/>
              <a:ext cx="45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90" name="Freeform 16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AutoShape 165"/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92" name="AutoShape 166"/>
            <p:cNvSpPr>
              <a:spLocks noChangeArrowheads="1"/>
            </p:cNvSpPr>
            <p:nvPr/>
          </p:nvSpPr>
          <p:spPr bwMode="auto">
            <a:xfrm>
              <a:off x="4208" y="2713"/>
              <a:ext cx="1069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93" name="Oval 167"/>
            <p:cNvSpPr>
              <a:spLocks noChangeArrowheads="1"/>
            </p:cNvSpPr>
            <p:nvPr/>
          </p:nvSpPr>
          <p:spPr bwMode="auto">
            <a:xfrm>
              <a:off x="4310" y="2384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94" name="Oval 168"/>
            <p:cNvSpPr>
              <a:spLocks noChangeArrowheads="1"/>
            </p:cNvSpPr>
            <p:nvPr/>
          </p:nvSpPr>
          <p:spPr bwMode="auto">
            <a:xfrm>
              <a:off x="4485" y="2384"/>
              <a:ext cx="158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395" name="Oval 169"/>
            <p:cNvSpPr>
              <a:spLocks noChangeArrowheads="1"/>
            </p:cNvSpPr>
            <p:nvPr/>
          </p:nvSpPr>
          <p:spPr bwMode="auto">
            <a:xfrm>
              <a:off x="4660" y="2379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96" name="Rectangle 170"/>
            <p:cNvSpPr>
              <a:spLocks noChangeArrowheads="1"/>
            </p:cNvSpPr>
            <p:nvPr/>
          </p:nvSpPr>
          <p:spPr bwMode="auto">
            <a:xfrm>
              <a:off x="5062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4279" name="Group 105"/>
          <p:cNvGrpSpPr>
            <a:grpSpLocks/>
          </p:cNvGrpSpPr>
          <p:nvPr/>
        </p:nvGrpSpPr>
        <p:grpSpPr bwMode="auto">
          <a:xfrm>
            <a:off x="8178800" y="2836863"/>
            <a:ext cx="433388" cy="715962"/>
            <a:chOff x="4140" y="429"/>
            <a:chExt cx="1425" cy="2396"/>
          </a:xfrm>
        </p:grpSpPr>
        <p:sp>
          <p:nvSpPr>
            <p:cNvPr id="54341" name="Freeform 10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Rectangle 107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43" name="Freeform 10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Freeform 10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Rectangle 110"/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4346" name="Group 11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4371" name="AutoShape 112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372" name="AutoShape 113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47" name="Rectangle 114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4348" name="Group 11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4369" name="AutoShape 116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370" name="AutoShape 117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49" name="Rectangle 118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50" name="Rectangle 119"/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4351" name="Group 12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4367" name="AutoShape 121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368" name="AutoShape 122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52" name="Freeform 12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353" name="Group 12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4365" name="AutoShape 125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366" name="AutoShape 126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54" name="Rectangle 127"/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55" name="Freeform 12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Freeform 12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130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58" name="Freeform 13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AutoShape 132"/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60" name="AutoShape 133"/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61" name="Oval 134"/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62" name="Oval 135"/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363" name="Oval 136"/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64" name="Rectangle 137"/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pic>
        <p:nvPicPr>
          <p:cNvPr id="54280" name="Picture 63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93763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1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34950"/>
            <a:ext cx="7772400" cy="892175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Web caches (proxy server)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42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9400" y="1957388"/>
            <a:ext cx="3767138" cy="3762375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user sets browser: Web accesses via  cache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browser sends all HTTP requests to cache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object in cache: cache returns object 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else cache requests object from origin server, then returns object to client</a:t>
            </a:r>
          </a:p>
        </p:txBody>
      </p:sp>
      <p:sp>
        <p:nvSpPr>
          <p:cNvPr id="54283" name="Rectangle 4"/>
          <p:cNvSpPr>
            <a:spLocks noChangeArrowheads="1"/>
          </p:cNvSpPr>
          <p:nvPr/>
        </p:nvSpPr>
        <p:spPr bwMode="auto">
          <a:xfrm>
            <a:off x="393700" y="1265238"/>
            <a:ext cx="87503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goal:</a:t>
            </a:r>
            <a:r>
              <a:rPr lang="en-US" altLang="en-US" sz="2800">
                <a:latin typeface="Gill Sans MT" panose="020B0502020104020203" pitchFamily="34" charset="0"/>
              </a:rPr>
              <a:t> satisfy client request without involving origin server</a:t>
            </a:r>
          </a:p>
        </p:txBody>
      </p:sp>
      <p:sp>
        <p:nvSpPr>
          <p:cNvPr id="54284" name="Text Box 6"/>
          <p:cNvSpPr txBox="1">
            <a:spLocks noChangeArrowheads="1"/>
          </p:cNvSpPr>
          <p:nvPr/>
        </p:nvSpPr>
        <p:spPr bwMode="auto">
          <a:xfrm>
            <a:off x="4171950" y="336867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client</a:t>
            </a:r>
            <a:endParaRPr lang="en-US" altLang="en-US" sz="2400"/>
          </a:p>
        </p:txBody>
      </p:sp>
      <p:sp>
        <p:nvSpPr>
          <p:cNvPr id="54285" name="Text Box 8"/>
          <p:cNvSpPr txBox="1">
            <a:spLocks noChangeArrowheads="1"/>
          </p:cNvSpPr>
          <p:nvPr/>
        </p:nvSpPr>
        <p:spPr bwMode="auto">
          <a:xfrm>
            <a:off x="5957888" y="2774950"/>
            <a:ext cx="88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server</a:t>
            </a:r>
            <a:endParaRPr lang="en-US" altLang="en-US" sz="2400"/>
          </a:p>
        </p:txBody>
      </p:sp>
      <p:sp>
        <p:nvSpPr>
          <p:cNvPr id="54286" name="Text Box 21"/>
          <p:cNvSpPr txBox="1">
            <a:spLocks noChangeArrowheads="1"/>
          </p:cNvSpPr>
          <p:nvPr/>
        </p:nvSpPr>
        <p:spPr bwMode="auto">
          <a:xfrm>
            <a:off x="4294188" y="53403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client</a:t>
            </a:r>
            <a:endParaRPr lang="en-US" altLang="en-US" sz="2400"/>
          </a:p>
        </p:txBody>
      </p: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4597400" y="4095750"/>
            <a:ext cx="1563688" cy="760413"/>
            <a:chOff x="2896" y="2580"/>
            <a:chExt cx="985" cy="479"/>
          </a:xfrm>
        </p:grpSpPr>
        <p:sp>
          <p:nvSpPr>
            <p:cNvPr id="54339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0" name="Text Box 23"/>
            <p:cNvSpPr txBox="1">
              <a:spLocks noChangeArrowheads="1"/>
            </p:cNvSpPr>
            <p:nvPr/>
          </p:nvSpPr>
          <p:spPr bwMode="auto">
            <a:xfrm rot="-1692639">
              <a:off x="2896" y="264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5" name="Group 54"/>
          <p:cNvGrpSpPr>
            <a:grpSpLocks/>
          </p:cNvGrpSpPr>
          <p:nvPr/>
        </p:nvGrpSpPr>
        <p:grpSpPr bwMode="auto">
          <a:xfrm>
            <a:off x="4781550" y="4183063"/>
            <a:ext cx="1604963" cy="785812"/>
            <a:chOff x="3012" y="2635"/>
            <a:chExt cx="1011" cy="495"/>
          </a:xfrm>
        </p:grpSpPr>
        <p:sp>
          <p:nvSpPr>
            <p:cNvPr id="54337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8" name="Text Box 25"/>
            <p:cNvSpPr txBox="1">
              <a:spLocks noChangeArrowheads="1"/>
            </p:cNvSpPr>
            <p:nvPr/>
          </p:nvSpPr>
          <p:spPr bwMode="auto">
            <a:xfrm rot="-1737783">
              <a:off x="3012" y="2847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4765675" y="3124200"/>
            <a:ext cx="3251200" cy="730250"/>
            <a:chOff x="3002" y="1979"/>
            <a:chExt cx="2048" cy="460"/>
          </a:xfrm>
        </p:grpSpPr>
        <p:sp>
          <p:nvSpPr>
            <p:cNvPr id="54334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5" name="Text Box 22"/>
            <p:cNvSpPr txBox="1">
              <a:spLocks noChangeArrowheads="1"/>
            </p:cNvSpPr>
            <p:nvPr/>
          </p:nvSpPr>
          <p:spPr bwMode="auto">
            <a:xfrm rot="1422049">
              <a:off x="3083" y="200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  <p:sp>
          <p:nvSpPr>
            <p:cNvPr id="54336" name="Text Box 45"/>
            <p:cNvSpPr txBox="1">
              <a:spLocks noChangeArrowheads="1"/>
            </p:cNvSpPr>
            <p:nvPr/>
          </p:nvSpPr>
          <p:spPr bwMode="auto">
            <a:xfrm rot="-1419968">
              <a:off x="4114" y="201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sp>
        <p:nvSpPr>
          <p:cNvPr id="54290" name="Text Box 47"/>
          <p:cNvSpPr txBox="1">
            <a:spLocks noChangeArrowheads="1"/>
          </p:cNvSpPr>
          <p:nvPr/>
        </p:nvSpPr>
        <p:spPr bwMode="auto">
          <a:xfrm>
            <a:off x="7999413" y="5421313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server</a:t>
            </a:r>
            <a:endParaRPr lang="en-US" altLang="en-US" sz="2400"/>
          </a:p>
        </p:txBody>
      </p:sp>
      <p:sp>
        <p:nvSpPr>
          <p:cNvPr id="54291" name="Text Box 48"/>
          <p:cNvSpPr txBox="1">
            <a:spLocks noChangeArrowheads="1"/>
          </p:cNvSpPr>
          <p:nvPr/>
        </p:nvSpPr>
        <p:spPr bwMode="auto">
          <a:xfrm>
            <a:off x="8016875" y="3484563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server</a:t>
            </a:r>
            <a:endParaRPr lang="en-US" altLang="en-US" sz="2400"/>
          </a:p>
        </p:txBody>
      </p:sp>
      <p:sp>
        <p:nvSpPr>
          <p:cNvPr id="54292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54293" name="Picture 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60"/>
          <p:cNvGrpSpPr>
            <a:grpSpLocks/>
          </p:cNvGrpSpPr>
          <p:nvPr/>
        </p:nvGrpSpPr>
        <p:grpSpPr bwMode="auto">
          <a:xfrm>
            <a:off x="3992563" y="2671763"/>
            <a:ext cx="4178300" cy="1814512"/>
            <a:chOff x="2515" y="1687"/>
            <a:chExt cx="2632" cy="1143"/>
          </a:xfrm>
        </p:grpSpPr>
        <p:sp>
          <p:nvSpPr>
            <p:cNvPr id="54329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0" name="Text Box 24"/>
            <p:cNvSpPr txBox="1">
              <a:spLocks noChangeArrowheads="1"/>
            </p:cNvSpPr>
            <p:nvPr/>
          </p:nvSpPr>
          <p:spPr bwMode="auto">
            <a:xfrm rot="1411598">
              <a:off x="2906" y="2244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  <p:sp>
          <p:nvSpPr>
            <p:cNvPr id="54331" name="Text Box 46"/>
            <p:cNvSpPr txBox="1">
              <a:spLocks noChangeArrowheads="1"/>
            </p:cNvSpPr>
            <p:nvPr/>
          </p:nvSpPr>
          <p:spPr bwMode="auto">
            <a:xfrm rot="-1415789">
              <a:off x="4136" y="2232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  <p:pic>
          <p:nvPicPr>
            <p:cNvPr id="54332" name="Picture 5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333" name="Picture 5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296" name="Group 69"/>
          <p:cNvGrpSpPr>
            <a:grpSpLocks/>
          </p:cNvGrpSpPr>
          <p:nvPr/>
        </p:nvGrpSpPr>
        <p:grpSpPr bwMode="auto">
          <a:xfrm>
            <a:off x="8112125" y="4764088"/>
            <a:ext cx="433388" cy="715962"/>
            <a:chOff x="4140" y="429"/>
            <a:chExt cx="1425" cy="2396"/>
          </a:xfrm>
        </p:grpSpPr>
        <p:sp>
          <p:nvSpPr>
            <p:cNvPr id="54297" name="Freeform 7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8" name="Rectangle 71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299" name="Freeform 7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Freeform 7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1" name="Rectangle 74"/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4302" name="Group 7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4327" name="AutoShape 76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328" name="AutoShape 77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03" name="Rectangle 78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4304" name="Group 7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4325" name="AutoShape 80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326" name="AutoShape 81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05" name="Rectangle 82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06" name="Rectangle 83"/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4307" name="Group 8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4323" name="AutoShape 85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324" name="AutoShape 8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08" name="Freeform 8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309" name="Group 8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4321" name="AutoShape 89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4322" name="AutoShape 90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10" name="Rectangle 91"/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11" name="Freeform 9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2" name="Freeform 9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Oval 94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14" name="Freeform 9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AutoShape 96"/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16" name="AutoShape 97"/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17" name="Oval 98"/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18" name="Oval 99"/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319" name="Oval 100"/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320" name="Rectangle 101"/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5529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40A559EA-42B5-45C9-8854-78D6E2AC9D7E}" type="slidenum">
              <a:rPr lang="en-US" altLang="en-US" sz="1200">
                <a:latin typeface="Tahoma" panose="020B0604030504040204" pitchFamily="34" charset="0"/>
              </a:rPr>
              <a:pPr/>
              <a:t>21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55300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9366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477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More about Web caching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cache acts as both client and server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server for original requesting client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client to origin server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typically cache is installed by ISP (university, company, residential ISP)</a:t>
            </a:r>
          </a:p>
        </p:txBody>
      </p:sp>
      <p:sp>
        <p:nvSpPr>
          <p:cNvPr id="5530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415925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why Web caching?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reduce response time for client request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reduce traffic on an institution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s access link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Internet dense with caches: enables </a:t>
            </a:r>
            <a:r>
              <a:rPr lang="ja-JP" altLang="en-US" smtClean="0"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ea typeface="ＭＳ Ｐゴシック" panose="020B0600070205080204" pitchFamily="34" charset="-128"/>
              </a:rPr>
              <a:t>poor</a:t>
            </a:r>
            <a:r>
              <a:rPr lang="ja-JP" altLang="en-US" smtClean="0">
                <a:ea typeface="ＭＳ Ｐゴシック" panose="020B0600070205080204" pitchFamily="34" charset="-128"/>
              </a:rPr>
              <a:t>”</a:t>
            </a:r>
            <a:r>
              <a:rPr lang="en-US" altLang="ja-JP" smtClean="0">
                <a:ea typeface="ＭＳ Ｐゴシック" panose="020B0600070205080204" pitchFamily="34" charset="-128"/>
              </a:rPr>
              <a:t> content providers to effectively deliver content (so too does P2P file sharing)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6041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7F624803-DA4B-4885-8F21-BFB9178EE16D}" type="slidenum">
              <a:rPr lang="en-US" altLang="en-US" sz="1200">
                <a:latin typeface="Tahoma" panose="020B0604030504040204" pitchFamily="34" charset="0"/>
              </a:rPr>
              <a:pPr/>
              <a:t>22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193675"/>
            <a:ext cx="7962900" cy="739775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Conditional GET 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8288" y="1403350"/>
            <a:ext cx="3743325" cy="5132388"/>
          </a:xfrm>
        </p:spPr>
        <p:txBody>
          <a:bodyPr/>
          <a:lstStyle/>
          <a:p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don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t send object if cache has up-to-date cached version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no object transmission delay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lower link utilization</a:t>
            </a:r>
          </a:p>
          <a:p>
            <a:r>
              <a:rPr lang="en-US" altLang="en-US" sz="2400" i="1" smtClean="0">
                <a:ea typeface="ＭＳ Ｐゴシック" panose="020B0600070205080204" pitchFamily="34" charset="-128"/>
              </a:rPr>
              <a:t>cache: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specify date of cached copy in HTTP request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If-modified-since: &lt;date&gt;</a:t>
            </a:r>
          </a:p>
          <a:p>
            <a:r>
              <a:rPr lang="en-US" altLang="en-US" sz="2400" i="1" smtClean="0">
                <a:ea typeface="ＭＳ Ｐゴシック" panose="020B0600070205080204" pitchFamily="34" charset="-128"/>
              </a:rPr>
              <a:t>server: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response contains no object if cached copy is up-to-date: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HTTP/1.0 304 Not Modified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4521200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827588" y="1998663"/>
            <a:ext cx="2681287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If-modified-since: &lt;date&gt;</a:t>
            </a:r>
            <a:endParaRPr lang="en-US" altLang="en-US" b="1"/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4540250" y="28606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808538" y="2854325"/>
            <a:ext cx="2643187" cy="865188"/>
            <a:chOff x="2698" y="2036"/>
            <a:chExt cx="1665" cy="545"/>
          </a:xfrm>
        </p:grpSpPr>
        <p:sp>
          <p:nvSpPr>
            <p:cNvPr id="60472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60473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/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/>
                <a:t>304 Not Modified</a:t>
              </a:r>
              <a:endParaRPr lang="en-US" altLang="en-US" b="1"/>
            </a:p>
          </p:txBody>
        </p:sp>
      </p:grpSp>
      <p:sp>
        <p:nvSpPr>
          <p:cNvPr id="67596" name="Text Box 28"/>
          <p:cNvSpPr txBox="1">
            <a:spLocks noChangeArrowheads="1"/>
          </p:cNvSpPr>
          <p:nvPr/>
        </p:nvSpPr>
        <p:spPr bwMode="auto">
          <a:xfrm>
            <a:off x="7905750" y="2149475"/>
            <a:ext cx="1047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before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67597" name="Line 31"/>
          <p:cNvSpPr>
            <a:spLocks noChangeShapeType="1"/>
          </p:cNvSpPr>
          <p:nvPr/>
        </p:nvSpPr>
        <p:spPr bwMode="auto">
          <a:xfrm>
            <a:off x="4278313" y="4079875"/>
            <a:ext cx="3905250" cy="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2"/>
          <p:cNvSpPr>
            <a:spLocks noChangeShapeType="1"/>
          </p:cNvSpPr>
          <p:nvPr/>
        </p:nvSpPr>
        <p:spPr bwMode="auto">
          <a:xfrm>
            <a:off x="4587875" y="46783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Text Box 34"/>
          <p:cNvSpPr txBox="1">
            <a:spLocks noChangeArrowheads="1"/>
          </p:cNvSpPr>
          <p:nvPr/>
        </p:nvSpPr>
        <p:spPr bwMode="auto">
          <a:xfrm>
            <a:off x="4832350" y="4562475"/>
            <a:ext cx="2681288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If-modified-since: &lt;date&gt;</a:t>
            </a:r>
            <a:endParaRPr lang="en-US" altLang="en-US" b="1"/>
          </a:p>
        </p:txBody>
      </p:sp>
      <p:sp>
        <p:nvSpPr>
          <p:cNvPr id="67600" name="Line 35"/>
          <p:cNvSpPr>
            <a:spLocks noChangeShapeType="1"/>
          </p:cNvSpPr>
          <p:nvPr/>
        </p:nvSpPr>
        <p:spPr bwMode="auto">
          <a:xfrm flipH="1">
            <a:off x="4606925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38"/>
          <p:cNvSpPr txBox="1">
            <a:spLocks noChangeArrowheads="1"/>
          </p:cNvSpPr>
          <p:nvPr/>
        </p:nvSpPr>
        <p:spPr bwMode="auto">
          <a:xfrm>
            <a:off x="4851400" y="5402263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&lt;data&gt;</a:t>
            </a:r>
          </a:p>
        </p:txBody>
      </p:sp>
      <p:sp>
        <p:nvSpPr>
          <p:cNvPr id="67602" name="Text Box 39"/>
          <p:cNvSpPr txBox="1">
            <a:spLocks noChangeArrowheads="1"/>
          </p:cNvSpPr>
          <p:nvPr/>
        </p:nvSpPr>
        <p:spPr bwMode="auto">
          <a:xfrm>
            <a:off x="7985125" y="4808538"/>
            <a:ext cx="1047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after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60433" name="Text Box 5"/>
          <p:cNvSpPr txBox="1">
            <a:spLocks noChangeArrowheads="1"/>
          </p:cNvSpPr>
          <p:nvPr/>
        </p:nvSpPr>
        <p:spPr bwMode="auto">
          <a:xfrm>
            <a:off x="3797300" y="106203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60434" name="Text Box 6"/>
          <p:cNvSpPr txBox="1">
            <a:spLocks noChangeArrowheads="1"/>
          </p:cNvSpPr>
          <p:nvPr/>
        </p:nvSpPr>
        <p:spPr bwMode="auto">
          <a:xfrm>
            <a:off x="7483475" y="1057275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server</a:t>
            </a:r>
          </a:p>
        </p:txBody>
      </p:sp>
      <p:pic>
        <p:nvPicPr>
          <p:cNvPr id="60435" name="Picture 3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762000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0436" name="Group 34"/>
          <p:cNvGrpSpPr>
            <a:grpSpLocks/>
          </p:cNvGrpSpPr>
          <p:nvPr/>
        </p:nvGrpSpPr>
        <p:grpSpPr bwMode="auto">
          <a:xfrm>
            <a:off x="7073900" y="977900"/>
            <a:ext cx="422275" cy="685800"/>
            <a:chOff x="4140" y="429"/>
            <a:chExt cx="1425" cy="2396"/>
          </a:xfrm>
        </p:grpSpPr>
        <p:sp>
          <p:nvSpPr>
            <p:cNvPr id="60440" name="Freeform 3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Rectangle 36"/>
            <p:cNvSpPr>
              <a:spLocks noChangeArrowheads="1"/>
            </p:cNvSpPr>
            <p:nvPr/>
          </p:nvSpPr>
          <p:spPr bwMode="auto">
            <a:xfrm>
              <a:off x="4204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42" name="Freeform 3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3" name="Freeform 3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4" name="Rectangle 39"/>
            <p:cNvSpPr>
              <a:spLocks noChangeArrowheads="1"/>
            </p:cNvSpPr>
            <p:nvPr/>
          </p:nvSpPr>
          <p:spPr bwMode="auto">
            <a:xfrm>
              <a:off x="4210" y="695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60445" name="Group 4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0470" name="AutoShape 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60471" name="AutoShape 42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60446" name="Rectangle 43"/>
            <p:cNvSpPr>
              <a:spLocks noChangeArrowheads="1"/>
            </p:cNvSpPr>
            <p:nvPr/>
          </p:nvSpPr>
          <p:spPr bwMode="auto">
            <a:xfrm>
              <a:off x="4226" y="1017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60447" name="Group 4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0468" name="AutoShape 45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60469" name="AutoShape 46"/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60448" name="Rectangle 47"/>
            <p:cNvSpPr>
              <a:spLocks noChangeArrowheads="1"/>
            </p:cNvSpPr>
            <p:nvPr/>
          </p:nvSpPr>
          <p:spPr bwMode="auto">
            <a:xfrm>
              <a:off x="4215" y="13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49" name="Rectangle 48"/>
            <p:cNvSpPr>
              <a:spLocks noChangeArrowheads="1"/>
            </p:cNvSpPr>
            <p:nvPr/>
          </p:nvSpPr>
          <p:spPr bwMode="auto">
            <a:xfrm>
              <a:off x="4226" y="16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60450" name="Group 4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0466" name="AutoShape 5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60467" name="AutoShape 51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60451" name="Freeform 5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52" name="Group 5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0464" name="AutoShape 54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60465" name="AutoShape 55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60453" name="Rectangle 56"/>
            <p:cNvSpPr>
              <a:spLocks noChangeArrowheads="1"/>
            </p:cNvSpPr>
            <p:nvPr/>
          </p:nvSpPr>
          <p:spPr bwMode="auto">
            <a:xfrm>
              <a:off x="5249" y="429"/>
              <a:ext cx="70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4" name="Freeform 5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5" name="Freeform 5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6" name="Oval 59"/>
            <p:cNvSpPr>
              <a:spLocks noChangeArrowheads="1"/>
            </p:cNvSpPr>
            <p:nvPr/>
          </p:nvSpPr>
          <p:spPr bwMode="auto">
            <a:xfrm>
              <a:off x="5517" y="2609"/>
              <a:ext cx="48" cy="1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7" name="Freeform 6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8" name="AutoShape 61"/>
            <p:cNvSpPr>
              <a:spLocks noChangeArrowheads="1"/>
            </p:cNvSpPr>
            <p:nvPr/>
          </p:nvSpPr>
          <p:spPr bwMode="auto">
            <a:xfrm>
              <a:off x="4140" y="2675"/>
              <a:ext cx="1200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9" name="AutoShape 62"/>
            <p:cNvSpPr>
              <a:spLocks noChangeArrowheads="1"/>
            </p:cNvSpPr>
            <p:nvPr/>
          </p:nvSpPr>
          <p:spPr bwMode="auto">
            <a:xfrm>
              <a:off x="4204" y="2709"/>
              <a:ext cx="107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60" name="Oval 63"/>
            <p:cNvSpPr>
              <a:spLocks noChangeArrowheads="1"/>
            </p:cNvSpPr>
            <p:nvPr/>
          </p:nvSpPr>
          <p:spPr bwMode="auto">
            <a:xfrm>
              <a:off x="4306" y="2381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61" name="Oval 64"/>
            <p:cNvSpPr>
              <a:spLocks noChangeArrowheads="1"/>
            </p:cNvSpPr>
            <p:nvPr/>
          </p:nvSpPr>
          <p:spPr bwMode="auto">
            <a:xfrm>
              <a:off x="4488" y="2381"/>
              <a:ext cx="155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0462" name="Oval 65"/>
            <p:cNvSpPr>
              <a:spLocks noChangeArrowheads="1"/>
            </p:cNvSpPr>
            <p:nvPr/>
          </p:nvSpPr>
          <p:spPr bwMode="auto">
            <a:xfrm>
              <a:off x="4660" y="2381"/>
              <a:ext cx="161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63" name="Rectangle 66"/>
            <p:cNvSpPr>
              <a:spLocks noChangeArrowheads="1"/>
            </p:cNvSpPr>
            <p:nvPr/>
          </p:nvSpPr>
          <p:spPr bwMode="auto">
            <a:xfrm>
              <a:off x="5061" y="1838"/>
              <a:ext cx="86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0437" name="Group 67"/>
          <p:cNvGrpSpPr>
            <a:grpSpLocks/>
          </p:cNvGrpSpPr>
          <p:nvPr/>
        </p:nvGrpSpPr>
        <p:grpSpPr bwMode="auto">
          <a:xfrm>
            <a:off x="4373563" y="1022350"/>
            <a:ext cx="742950" cy="742950"/>
            <a:chOff x="-44" y="1473"/>
            <a:chExt cx="981" cy="1105"/>
          </a:xfrm>
        </p:grpSpPr>
        <p:pic>
          <p:nvPicPr>
            <p:cNvPr id="60438" name="Picture 68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439" name="Freeform 6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3" grpId="0" animBg="1"/>
      <p:bldP spid="67594" grpId="0" animBg="1"/>
      <p:bldP spid="67596" grpId="0"/>
      <p:bldP spid="67597" grpId="0" animBg="1"/>
      <p:bldP spid="67598" grpId="0" animBg="1"/>
      <p:bldP spid="67599" grpId="0" animBg="1"/>
      <p:bldP spid="67600" grpId="0" animBg="1"/>
      <p:bldP spid="67601" grpId="0" animBg="1"/>
      <p:bldP spid="67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3584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43BE209E-86F6-48A7-B471-D2FB2B2F70BD}" type="slidenum">
              <a:rPr lang="en-US" altLang="en-US" sz="1200">
                <a:latin typeface="Tahoma" panose="020B0604030504040204" pitchFamily="34" charset="0"/>
              </a:rPr>
              <a:pPr/>
              <a:t>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01613"/>
            <a:ext cx="7772400" cy="89217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Web and HTTP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60488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200" i="1" smtClean="0">
                <a:ea typeface="ＭＳ Ｐゴシック" panose="020B0600070205080204" pitchFamily="34" charset="-128"/>
              </a:rPr>
              <a:t>First, a review…</a:t>
            </a:r>
          </a:p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web page</a:t>
            </a:r>
            <a:r>
              <a:rPr lang="en-US" altLang="en-US" smtClean="0">
                <a:ea typeface="ＭＳ Ｐゴシック" panose="020B0600070205080204" pitchFamily="34" charset="-128"/>
              </a:rPr>
              <a:t> consists of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objects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object can be HTML file, JPEG image, Java applet, audio file,…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web page consists of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base HTML-file</a:t>
            </a:r>
            <a:r>
              <a:rPr lang="en-US" altLang="en-US" smtClean="0">
                <a:ea typeface="ＭＳ Ｐゴシック" panose="020B0600070205080204" pitchFamily="34" charset="-128"/>
              </a:rPr>
              <a:t> which includes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several referenced objects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each object is addressable by a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URL, </a:t>
            </a:r>
            <a:r>
              <a:rPr lang="en-US" altLang="en-US" smtClean="0">
                <a:ea typeface="ＭＳ Ｐゴシック" panose="020B0600070205080204" pitchFamily="34" charset="-128"/>
              </a:rPr>
              <a:t>e.g.,</a:t>
            </a:r>
          </a:p>
          <a:p>
            <a:pPr>
              <a:buFont typeface="Wingdings" pitchFamily="2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35846" name="Group 10"/>
          <p:cNvGrpSpPr>
            <a:grpSpLocks/>
          </p:cNvGrpSpPr>
          <p:nvPr/>
        </p:nvGrpSpPr>
        <p:grpSpPr bwMode="auto">
          <a:xfrm>
            <a:off x="1201738" y="4486275"/>
            <a:ext cx="6835775" cy="1144588"/>
            <a:chOff x="788" y="2955"/>
            <a:chExt cx="4306" cy="721"/>
          </a:xfrm>
        </p:grpSpPr>
        <p:sp>
          <p:nvSpPr>
            <p:cNvPr id="35848" name="Text Box 5"/>
            <p:cNvSpPr txBox="1">
              <a:spLocks noChangeArrowheads="1"/>
            </p:cNvSpPr>
            <p:nvPr/>
          </p:nvSpPr>
          <p:spPr bwMode="auto">
            <a:xfrm>
              <a:off x="788" y="2955"/>
              <a:ext cx="41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www.someschool.edu/someDept/pic.gif</a:t>
              </a:r>
            </a:p>
          </p:txBody>
        </p:sp>
        <p:sp>
          <p:nvSpPr>
            <p:cNvPr id="35849" name="AutoShape 6"/>
            <p:cNvSpPr>
              <a:spLocks/>
            </p:cNvSpPr>
            <p:nvPr/>
          </p:nvSpPr>
          <p:spPr bwMode="auto">
            <a:xfrm rot="-5400000">
              <a:off x="1821" y="2281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35850" name="AutoShape 7"/>
            <p:cNvSpPr>
              <a:spLocks/>
            </p:cNvSpPr>
            <p:nvPr/>
          </p:nvSpPr>
          <p:spPr bwMode="auto">
            <a:xfrm rot="-5400000">
              <a:off x="4024" y="2277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35851" name="Text Box 8"/>
            <p:cNvSpPr txBox="1">
              <a:spLocks noChangeArrowheads="1"/>
            </p:cNvSpPr>
            <p:nvPr/>
          </p:nvSpPr>
          <p:spPr bwMode="auto">
            <a:xfrm>
              <a:off x="1389" y="3388"/>
              <a:ext cx="10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host name</a:t>
              </a:r>
            </a:p>
          </p:txBody>
        </p:sp>
        <p:sp>
          <p:nvSpPr>
            <p:cNvPr id="35852" name="Text Box 9"/>
            <p:cNvSpPr txBox="1">
              <a:spLocks noChangeArrowheads="1"/>
            </p:cNvSpPr>
            <p:nvPr/>
          </p:nvSpPr>
          <p:spPr bwMode="auto">
            <a:xfrm>
              <a:off x="3485" y="3338"/>
              <a:ext cx="10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path</a:t>
              </a:r>
              <a:r>
                <a:rPr lang="en-US" altLang="en-US" sz="2400">
                  <a:latin typeface="Comic Sans MS" panose="030F0702030302020204" pitchFamily="66" charset="0"/>
                </a:rPr>
                <a:t> </a:t>
              </a:r>
              <a:r>
                <a:rPr lang="en-US" altLang="en-US" sz="2400"/>
                <a:t>name</a:t>
              </a:r>
            </a:p>
          </p:txBody>
        </p:sp>
      </p:grpSp>
      <p:pic>
        <p:nvPicPr>
          <p:cNvPr id="35847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95350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3686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238087D6-6064-4E8A-BBCE-2BA28F482617}" type="slidenum">
              <a:rPr lang="en-US" altLang="en-US" sz="1200">
                <a:latin typeface="Tahoma" panose="020B0604030504040204" pitchFamily="34" charset="0"/>
              </a:rPr>
              <a:pPr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795337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HTTP overview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89075"/>
            <a:ext cx="3810000" cy="46482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HTTP: hypertext transfer protocol</a:t>
            </a:r>
          </a:p>
          <a:p>
            <a:pPr>
              <a:lnSpc>
                <a:spcPct val="75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Web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s application layer protocol</a:t>
            </a:r>
          </a:p>
          <a:p>
            <a:pPr>
              <a:lnSpc>
                <a:spcPct val="75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client/server model</a:t>
            </a:r>
          </a:p>
          <a:p>
            <a:pPr lvl="1">
              <a:lnSpc>
                <a:spcPct val="75000"/>
              </a:lnSpc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client</a:t>
            </a:r>
            <a:r>
              <a:rPr lang="en-US" altLang="en-US" i="1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mtClean="0">
                <a:ea typeface="ＭＳ Ｐゴシック" panose="020B0600070205080204" pitchFamily="34" charset="-128"/>
              </a:rPr>
              <a:t> browser that requests, receives, (using HTTP protocol) and </a:t>
            </a:r>
            <a:r>
              <a:rPr lang="ja-JP" altLang="en-US" smtClean="0"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ea typeface="ＭＳ Ｐゴシック" panose="020B0600070205080204" pitchFamily="34" charset="-128"/>
              </a:rPr>
              <a:t>displays</a:t>
            </a:r>
            <a:r>
              <a:rPr lang="ja-JP" altLang="en-US" smtClean="0">
                <a:ea typeface="ＭＳ Ｐゴシック" panose="020B0600070205080204" pitchFamily="34" charset="-128"/>
              </a:rPr>
              <a:t>”</a:t>
            </a:r>
            <a:r>
              <a:rPr lang="en-US" altLang="ja-JP" smtClean="0">
                <a:ea typeface="ＭＳ Ｐゴシック" panose="020B0600070205080204" pitchFamily="34" charset="-128"/>
              </a:rPr>
              <a:t> Web objects </a:t>
            </a:r>
          </a:p>
          <a:p>
            <a:pPr lvl="1">
              <a:lnSpc>
                <a:spcPct val="75000"/>
              </a:lnSpc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server:</a:t>
            </a:r>
            <a:r>
              <a:rPr lang="en-US" altLang="en-US" smtClean="0">
                <a:ea typeface="ＭＳ Ｐゴシック" panose="020B0600070205080204" pitchFamily="34" charset="-128"/>
              </a:rPr>
              <a:t> Web server sends (using HTTP protocol) objects in response to requests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4565650" y="2455863"/>
            <a:ext cx="1584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Firefox browser</a:t>
            </a:r>
            <a:endParaRPr lang="en-US" altLang="en-US" sz="2400"/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7508875" y="3836988"/>
            <a:ext cx="1346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server</a:t>
            </a:r>
            <a:endParaRPr lang="en-US" altLang="en-US" sz="2400"/>
          </a:p>
        </p:txBody>
      </p:sp>
      <p:sp>
        <p:nvSpPr>
          <p:cNvPr id="36872" name="Text Box 23"/>
          <p:cNvSpPr txBox="1">
            <a:spLocks noChangeArrowheads="1"/>
          </p:cNvSpPr>
          <p:nvPr/>
        </p:nvSpPr>
        <p:spPr bwMode="auto">
          <a:xfrm>
            <a:off x="4819650" y="5218113"/>
            <a:ext cx="15255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iphone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Safari browser</a:t>
            </a:r>
            <a:endParaRPr lang="en-US" altLang="en-US" sz="240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778500" y="2136775"/>
            <a:ext cx="2101850" cy="946150"/>
            <a:chOff x="3640" y="1346"/>
            <a:chExt cx="1324" cy="596"/>
          </a:xfrm>
        </p:grpSpPr>
        <p:sp>
          <p:nvSpPr>
            <p:cNvPr id="36921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2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889625" y="2344738"/>
            <a:ext cx="1971675" cy="904875"/>
            <a:chOff x="4141" y="394"/>
            <a:chExt cx="1242" cy="570"/>
          </a:xfrm>
        </p:grpSpPr>
        <p:sp>
          <p:nvSpPr>
            <p:cNvPr id="36919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pic>
        <p:nvPicPr>
          <p:cNvPr id="36875" name="Picture 3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919163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7"/>
          <p:cNvGrpSpPr>
            <a:grpSpLocks/>
          </p:cNvGrpSpPr>
          <p:nvPr/>
        </p:nvGrpSpPr>
        <p:grpSpPr bwMode="auto">
          <a:xfrm rot="-3183056">
            <a:off x="5754688" y="3630613"/>
            <a:ext cx="2101850" cy="946150"/>
            <a:chOff x="3640" y="1346"/>
            <a:chExt cx="1324" cy="596"/>
          </a:xfrm>
        </p:grpSpPr>
        <p:sp>
          <p:nvSpPr>
            <p:cNvPr id="36917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8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 rot="-3264937">
            <a:off x="5800725" y="3870325"/>
            <a:ext cx="1971675" cy="904875"/>
            <a:chOff x="4141" y="394"/>
            <a:chExt cx="1242" cy="570"/>
          </a:xfrm>
        </p:grpSpPr>
        <p:sp>
          <p:nvSpPr>
            <p:cNvPr id="36915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6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pic>
        <p:nvPicPr>
          <p:cNvPr id="36878" name="Picture 43" descr="iphone_stylized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286250"/>
            <a:ext cx="3825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879" name="Group 44"/>
          <p:cNvGrpSpPr>
            <a:grpSpLocks/>
          </p:cNvGrpSpPr>
          <p:nvPr/>
        </p:nvGrpSpPr>
        <p:grpSpPr bwMode="auto">
          <a:xfrm>
            <a:off x="4757738" y="1468438"/>
            <a:ext cx="1066800" cy="1079500"/>
            <a:chOff x="-44" y="1473"/>
            <a:chExt cx="981" cy="1105"/>
          </a:xfrm>
        </p:grpSpPr>
        <p:pic>
          <p:nvPicPr>
            <p:cNvPr id="3691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91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880" name="Group 47"/>
          <p:cNvGrpSpPr>
            <a:grpSpLocks/>
          </p:cNvGrpSpPr>
          <p:nvPr/>
        </p:nvGrpSpPr>
        <p:grpSpPr bwMode="auto">
          <a:xfrm>
            <a:off x="7878763" y="2633663"/>
            <a:ext cx="695325" cy="1282700"/>
            <a:chOff x="4140" y="429"/>
            <a:chExt cx="1425" cy="2396"/>
          </a:xfrm>
        </p:grpSpPr>
        <p:sp>
          <p:nvSpPr>
            <p:cNvPr id="36881" name="Freeform 4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Rectangle 49"/>
            <p:cNvSpPr>
              <a:spLocks noChangeArrowheads="1"/>
            </p:cNvSpPr>
            <p:nvPr/>
          </p:nvSpPr>
          <p:spPr bwMode="auto">
            <a:xfrm>
              <a:off x="4205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883" name="Freeform 5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5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Rectangle 52"/>
            <p:cNvSpPr>
              <a:spLocks noChangeArrowheads="1"/>
            </p:cNvSpPr>
            <p:nvPr/>
          </p:nvSpPr>
          <p:spPr bwMode="auto">
            <a:xfrm>
              <a:off x="4212" y="693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36886" name="Group 5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6911" name="AutoShape 54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7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12" name="AutoShape 55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4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887" name="Rectangle 56"/>
            <p:cNvSpPr>
              <a:spLocks noChangeArrowheads="1"/>
            </p:cNvSpPr>
            <p:nvPr/>
          </p:nvSpPr>
          <p:spPr bwMode="auto">
            <a:xfrm>
              <a:off x="4225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36888" name="Group 5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6909" name="AutoShape 58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10" name="AutoShape 59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889" name="Rectangle 60"/>
            <p:cNvSpPr>
              <a:spLocks noChangeArrowheads="1"/>
            </p:cNvSpPr>
            <p:nvPr/>
          </p:nvSpPr>
          <p:spPr bwMode="auto">
            <a:xfrm>
              <a:off x="4218" y="1357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890" name="Rectangle 61"/>
            <p:cNvSpPr>
              <a:spLocks noChangeArrowheads="1"/>
            </p:cNvSpPr>
            <p:nvPr/>
          </p:nvSpPr>
          <p:spPr bwMode="auto">
            <a:xfrm>
              <a:off x="4228" y="1654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36891" name="Group 6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6907" name="AutoShape 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08" name="AutoShape 64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892" name="Freeform 6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93" name="Group 6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6905" name="AutoShape 6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06" name="AutoShape 68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894" name="Rectangle 69"/>
            <p:cNvSpPr>
              <a:spLocks noChangeArrowheads="1"/>
            </p:cNvSpPr>
            <p:nvPr/>
          </p:nvSpPr>
          <p:spPr bwMode="auto">
            <a:xfrm>
              <a:off x="5249" y="432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895" name="Freeform 7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7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Oval 72"/>
            <p:cNvSpPr>
              <a:spLocks noChangeArrowheads="1"/>
            </p:cNvSpPr>
            <p:nvPr/>
          </p:nvSpPr>
          <p:spPr bwMode="auto">
            <a:xfrm>
              <a:off x="5516" y="2611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898" name="Freeform 7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AutoShape 74"/>
            <p:cNvSpPr>
              <a:spLocks noChangeArrowheads="1"/>
            </p:cNvSpPr>
            <p:nvPr/>
          </p:nvSpPr>
          <p:spPr bwMode="auto">
            <a:xfrm>
              <a:off x="4140" y="2677"/>
              <a:ext cx="1201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0" name="AutoShape 75"/>
            <p:cNvSpPr>
              <a:spLocks noChangeArrowheads="1"/>
            </p:cNvSpPr>
            <p:nvPr/>
          </p:nvSpPr>
          <p:spPr bwMode="auto">
            <a:xfrm>
              <a:off x="4205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1" name="Oval 76"/>
            <p:cNvSpPr>
              <a:spLocks noChangeArrowheads="1"/>
            </p:cNvSpPr>
            <p:nvPr/>
          </p:nvSpPr>
          <p:spPr bwMode="auto">
            <a:xfrm>
              <a:off x="4309" y="2383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2" name="Oval 77"/>
            <p:cNvSpPr>
              <a:spLocks noChangeArrowheads="1"/>
            </p:cNvSpPr>
            <p:nvPr/>
          </p:nvSpPr>
          <p:spPr bwMode="auto">
            <a:xfrm>
              <a:off x="4485" y="2383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6903" name="Oval 78"/>
            <p:cNvSpPr>
              <a:spLocks noChangeArrowheads="1"/>
            </p:cNvSpPr>
            <p:nvPr/>
          </p:nvSpPr>
          <p:spPr bwMode="auto">
            <a:xfrm>
              <a:off x="4661" y="2380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4" name="Rectangle 79"/>
            <p:cNvSpPr>
              <a:spLocks noChangeArrowheads="1"/>
            </p:cNvSpPr>
            <p:nvPr/>
          </p:nvSpPr>
          <p:spPr bwMode="auto">
            <a:xfrm>
              <a:off x="5061" y="1835"/>
              <a:ext cx="88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3789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0F221AE1-A53D-490A-83AB-CBB173C284EE}" type="slidenum">
              <a:rPr lang="en-US" altLang="en-US" sz="1200">
                <a:latin typeface="Tahoma" panose="020B0604030504040204" pitchFamily="34" charset="0"/>
              </a:rPr>
              <a:pPr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7892" name="Rectangle 7"/>
          <p:cNvSpPr>
            <a:spLocks noChangeArrowheads="1"/>
          </p:cNvSpPr>
          <p:nvPr/>
        </p:nvSpPr>
        <p:spPr bwMode="auto">
          <a:xfrm>
            <a:off x="4781550" y="3400425"/>
            <a:ext cx="3838575" cy="2711450"/>
          </a:xfrm>
          <a:prstGeom prst="rect">
            <a:avLst/>
          </a:prstGeom>
          <a:solidFill>
            <a:srgbClr val="FFFFFF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37893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347663"/>
            <a:ext cx="7772400" cy="795337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HTTP overview (continued)</a:t>
            </a:r>
          </a:p>
        </p:txBody>
      </p:sp>
      <p:sp>
        <p:nvSpPr>
          <p:cNvPr id="378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511300"/>
            <a:ext cx="39719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uses TCP: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client initiates TCP connection (creates socket) to server,  port 80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server accepts TCP connection from client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HTTP messages (application-layer protocol messages) exchanged between browser (HTTP client) and Web server (HTTP server)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TCP connection closed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78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66863"/>
            <a:ext cx="3200400" cy="14478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HTTP is </a:t>
            </a:r>
            <a:r>
              <a:rPr lang="ja-JP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ja-JP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stateless</a:t>
            </a:r>
            <a:r>
              <a:rPr lang="ja-JP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”</a:t>
            </a:r>
            <a:endParaRPr lang="en-US" altLang="ja-JP" i="1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75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server maintains no information about past client requests</a:t>
            </a:r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4919663" y="3463925"/>
            <a:ext cx="37528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2400">
                <a:solidFill>
                  <a:srgbClr val="000099"/>
                </a:solidFill>
                <a:latin typeface="Gill Sans MT" panose="020B0502020104020203" pitchFamily="34" charset="0"/>
              </a:rPr>
              <a:t>protocols that maintain </a:t>
            </a:r>
            <a:r>
              <a:rPr lang="ja-JP" altLang="en-US" sz="2400">
                <a:solidFill>
                  <a:srgbClr val="000099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>
                <a:solidFill>
                  <a:srgbClr val="000099"/>
                </a:solidFill>
                <a:latin typeface="Gill Sans MT" panose="020B0502020104020203" pitchFamily="34" charset="0"/>
              </a:rPr>
              <a:t>state</a:t>
            </a:r>
            <a:r>
              <a:rPr lang="ja-JP" altLang="en-US" sz="2400">
                <a:solidFill>
                  <a:srgbClr val="000099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400">
                <a:solidFill>
                  <a:srgbClr val="000099"/>
                </a:solidFill>
                <a:latin typeface="Gill Sans MT" panose="020B0502020104020203" pitchFamily="34" charset="0"/>
              </a:rPr>
              <a:t> are complex!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>
                <a:latin typeface="Gill Sans MT" panose="020B0502020104020203" pitchFamily="34" charset="0"/>
              </a:rPr>
              <a:t>past history (state) must be maintained</a:t>
            </a:r>
          </a:p>
          <a:p>
            <a:pPr>
              <a:lnSpc>
                <a:spcPct val="90000"/>
              </a:lnSpc>
              <a:buClr>
                <a:srgbClr val="000099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en-US">
                <a:latin typeface="Gill Sans MT" panose="020B0502020104020203" pitchFamily="34" charset="0"/>
              </a:rPr>
              <a:t>if server/client crashes, their views of </a:t>
            </a:r>
            <a:r>
              <a:rPr lang="ja-JP" altLang="en-US">
                <a:latin typeface="Gill Sans MT" panose="020B0502020104020203" pitchFamily="34" charset="0"/>
              </a:rPr>
              <a:t>“</a:t>
            </a:r>
            <a:r>
              <a:rPr lang="en-US" altLang="ja-JP">
                <a:latin typeface="Gill Sans MT" panose="020B0502020104020203" pitchFamily="34" charset="0"/>
              </a:rPr>
              <a:t>state</a:t>
            </a:r>
            <a:r>
              <a:rPr lang="ja-JP" altLang="en-US">
                <a:latin typeface="Gill Sans MT" panose="020B0502020104020203" pitchFamily="34" charset="0"/>
              </a:rPr>
              <a:t>”</a:t>
            </a:r>
            <a:r>
              <a:rPr lang="en-US" altLang="ja-JP">
                <a:latin typeface="Gill Sans MT" panose="020B0502020104020203" pitchFamily="34" charset="0"/>
              </a:rPr>
              <a:t> may be inconsistent, must be reconciled</a:t>
            </a:r>
          </a:p>
          <a:p>
            <a:pPr>
              <a:buFont typeface="ZapfDingbats" pitchFamily="82" charset="2"/>
              <a:buChar char="r"/>
            </a:pPr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37898" name="Text Box 8"/>
          <p:cNvSpPr txBox="1">
            <a:spLocks noChangeArrowheads="1"/>
          </p:cNvSpPr>
          <p:nvPr/>
        </p:nvSpPr>
        <p:spPr bwMode="auto">
          <a:xfrm>
            <a:off x="7677150" y="3160713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0"/>
              </a:rPr>
              <a:t>aside</a:t>
            </a:r>
          </a:p>
        </p:txBody>
      </p:sp>
      <p:pic>
        <p:nvPicPr>
          <p:cNvPr id="37899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020763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3891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32C995BA-24B3-4D38-A573-369A2DBF93D2}" type="slidenum">
              <a:rPr lang="en-US" altLang="en-US" sz="1200">
                <a:latin typeface="Tahoma" panose="020B0604030504040204" pitchFamily="34" charset="0"/>
              </a:rPr>
              <a:pPr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HTTP connections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non-persistent HTTP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at most one object sent over TCP connection</a:t>
            </a:r>
          </a:p>
          <a:p>
            <a:pPr lvl="1"/>
            <a:r>
              <a:rPr lang="en-US" altLang="en-US" sz="2800" smtClean="0">
                <a:ea typeface="ＭＳ Ｐゴシック" panose="020B0600070205080204" pitchFamily="34" charset="-128"/>
              </a:rPr>
              <a:t>connection then closed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downloading multiple objects required multiple connections</a:t>
            </a:r>
          </a:p>
          <a:p>
            <a:pPr>
              <a:buFont typeface="Wingdings" pitchFamily="2" charset="2"/>
              <a:buNone/>
            </a:pP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persistent HTTP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multiple objects can be sent over single TCP connection between client, server</a:t>
            </a:r>
          </a:p>
          <a:p>
            <a:pPr>
              <a:buFont typeface="Wingdings" pitchFamily="2" charset="2"/>
              <a:buNone/>
            </a:pP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pic>
        <p:nvPicPr>
          <p:cNvPr id="38919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10318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3993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8DCA2590-8D9B-4882-99E9-3A5D227E5A07}" type="slidenum">
              <a:rPr lang="en-US" altLang="en-US" sz="1200">
                <a:latin typeface="Tahoma" panose="020B0604030504040204" pitchFamily="34" charset="0"/>
              </a:rPr>
              <a:pPr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39940" name="Picture 2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84296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Line 11"/>
          <p:cNvSpPr>
            <a:spLocks noChangeShapeType="1"/>
          </p:cNvSpPr>
          <p:nvPr/>
        </p:nvSpPr>
        <p:spPr bwMode="auto">
          <a:xfrm>
            <a:off x="476250" y="2095500"/>
            <a:ext cx="0" cy="449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13"/>
          <p:cNvSpPr>
            <a:spLocks noChangeArrowheads="1"/>
          </p:cNvSpPr>
          <p:nvPr/>
        </p:nvSpPr>
        <p:spPr bwMode="auto">
          <a:xfrm>
            <a:off x="238125" y="6019800"/>
            <a:ext cx="657225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39943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190500"/>
            <a:ext cx="7772400" cy="866775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Non-persistent HTTP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99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1638" y="1114425"/>
            <a:ext cx="7942262" cy="466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smtClean="0">
                <a:ea typeface="ＭＳ Ｐゴシック" panose="020B0600070205080204" pitchFamily="34" charset="-128"/>
              </a:rPr>
              <a:t>suppose user enters URL:</a:t>
            </a:r>
          </a:p>
        </p:txBody>
      </p:sp>
      <p:sp>
        <p:nvSpPr>
          <p:cNvPr id="532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57225" y="2106613"/>
            <a:ext cx="3943350" cy="190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00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1a</a:t>
            </a:r>
            <a:r>
              <a:rPr lang="en-US" altLang="en-US" sz="200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.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 HTTP client initiates TCP connection to HTTP server (process) at www.someSchool.edu on port 80</a:t>
            </a:r>
          </a:p>
        </p:txBody>
      </p:sp>
      <p:sp>
        <p:nvSpPr>
          <p:cNvPr id="53257" name="Rectangle 5"/>
          <p:cNvSpPr>
            <a:spLocks noChangeArrowheads="1"/>
          </p:cNvSpPr>
          <p:nvPr/>
        </p:nvSpPr>
        <p:spPr bwMode="auto">
          <a:xfrm>
            <a:off x="704850" y="3829050"/>
            <a:ext cx="3810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CC0000"/>
                </a:solidFill>
                <a:latin typeface="Gill Sans MT" panose="020B0502020104020203" pitchFamily="34" charset="0"/>
              </a:rPr>
              <a:t>2</a:t>
            </a:r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.</a:t>
            </a:r>
            <a:r>
              <a:rPr lang="en-US" altLang="en-US">
                <a:latin typeface="Gill Sans MT" panose="020B0502020104020203" pitchFamily="34" charset="0"/>
              </a:rPr>
              <a:t> HTTP client sends HTTP </a:t>
            </a:r>
            <a:r>
              <a:rPr lang="en-US" altLang="en-US" i="1">
                <a:solidFill>
                  <a:srgbClr val="000099"/>
                </a:solidFill>
                <a:latin typeface="Gill Sans MT" panose="020B0502020104020203" pitchFamily="34" charset="0"/>
              </a:rPr>
              <a:t>request message</a:t>
            </a:r>
            <a:r>
              <a:rPr lang="en-US" altLang="en-US">
                <a:latin typeface="Gill Sans MT" panose="020B0502020104020203" pitchFamily="34" charset="0"/>
              </a:rPr>
              <a:t> (containing URL) into TCP connection socket. Message indicates that client wants object someDepartment/home.index</a:t>
            </a:r>
          </a:p>
        </p:txBody>
      </p:sp>
      <p:sp>
        <p:nvSpPr>
          <p:cNvPr id="53258" name="Rectangle 6"/>
          <p:cNvSpPr>
            <a:spLocks noChangeArrowheads="1"/>
          </p:cNvSpPr>
          <p:nvPr/>
        </p:nvSpPr>
        <p:spPr bwMode="auto">
          <a:xfrm>
            <a:off x="4781550" y="2524125"/>
            <a:ext cx="3810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CC0000"/>
                </a:solidFill>
                <a:latin typeface="Gill Sans MT" panose="020B0502020104020203" pitchFamily="34" charset="0"/>
              </a:rPr>
              <a:t>1b</a:t>
            </a:r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.</a:t>
            </a:r>
            <a:r>
              <a:rPr lang="en-US" altLang="en-US">
                <a:latin typeface="Gill Sans MT" panose="020B0502020104020203" pitchFamily="34" charset="0"/>
              </a:rPr>
              <a:t> HTTP server at host www.someSchool.edu waiting for TCP connection at port 80.  </a:t>
            </a:r>
            <a:r>
              <a:rPr lang="ja-JP" altLang="en-US">
                <a:latin typeface="Gill Sans MT" panose="020B0502020104020203" pitchFamily="34" charset="0"/>
              </a:rPr>
              <a:t>“</a:t>
            </a:r>
            <a:r>
              <a:rPr lang="en-US" altLang="ja-JP">
                <a:latin typeface="Gill Sans MT" panose="020B0502020104020203" pitchFamily="34" charset="0"/>
              </a:rPr>
              <a:t>accepts</a:t>
            </a:r>
            <a:r>
              <a:rPr lang="ja-JP" altLang="en-US">
                <a:latin typeface="Gill Sans MT" panose="020B0502020104020203" pitchFamily="34" charset="0"/>
              </a:rPr>
              <a:t>”</a:t>
            </a:r>
            <a:r>
              <a:rPr lang="en-US" altLang="ja-JP">
                <a:latin typeface="Gill Sans MT" panose="020B0502020104020203" pitchFamily="34" charset="0"/>
              </a:rPr>
              <a:t> connection, notifying client</a:t>
            </a:r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53259" name="Rectangle 7"/>
          <p:cNvSpPr>
            <a:spLocks noChangeArrowheads="1"/>
          </p:cNvSpPr>
          <p:nvPr/>
        </p:nvSpPr>
        <p:spPr bwMode="auto">
          <a:xfrm>
            <a:off x="4724400" y="43815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CC0000"/>
                </a:solidFill>
                <a:latin typeface="Gill Sans MT" panose="020B0502020104020203" pitchFamily="34" charset="0"/>
              </a:rPr>
              <a:t>3</a:t>
            </a:r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.</a:t>
            </a:r>
            <a:r>
              <a:rPr lang="en-US" altLang="en-US">
                <a:latin typeface="Gill Sans MT" panose="020B0502020104020203" pitchFamily="34" charset="0"/>
              </a:rPr>
              <a:t> HTTP server receives request message, forms </a:t>
            </a:r>
            <a:r>
              <a:rPr lang="en-US" altLang="en-US" i="1">
                <a:solidFill>
                  <a:srgbClr val="000099"/>
                </a:solidFill>
                <a:latin typeface="Gill Sans MT" panose="020B0502020104020203" pitchFamily="34" charset="0"/>
              </a:rPr>
              <a:t>response message</a:t>
            </a:r>
            <a:r>
              <a:rPr lang="en-US" altLang="en-US">
                <a:latin typeface="Gill Sans MT" panose="020B0502020104020203" pitchFamily="34" charset="0"/>
              </a:rPr>
              <a:t> containing requested object, and sends message into its socket</a:t>
            </a:r>
          </a:p>
        </p:txBody>
      </p:sp>
      <p:sp>
        <p:nvSpPr>
          <p:cNvPr id="53261" name="Line 9"/>
          <p:cNvSpPr>
            <a:spLocks noChangeShapeType="1"/>
          </p:cNvSpPr>
          <p:nvPr/>
        </p:nvSpPr>
        <p:spPr bwMode="auto">
          <a:xfrm>
            <a:off x="3895725" y="4591050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0"/>
          <p:cNvSpPr>
            <a:spLocks noChangeShapeType="1"/>
          </p:cNvSpPr>
          <p:nvPr/>
        </p:nvSpPr>
        <p:spPr bwMode="auto">
          <a:xfrm flipH="1">
            <a:off x="3943350" y="5200650"/>
            <a:ext cx="1008063" cy="10255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Text Box 12"/>
          <p:cNvSpPr txBox="1">
            <a:spLocks noChangeArrowheads="1"/>
          </p:cNvSpPr>
          <p:nvPr/>
        </p:nvSpPr>
        <p:spPr bwMode="auto">
          <a:xfrm>
            <a:off x="247650" y="5942013"/>
            <a:ext cx="673100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bg2"/>
                </a:solidFill>
              </a:rPr>
              <a:t>time</a:t>
            </a:r>
          </a:p>
        </p:txBody>
      </p:sp>
      <p:sp>
        <p:nvSpPr>
          <p:cNvPr id="53260" name="Line 8"/>
          <p:cNvSpPr>
            <a:spLocks noChangeShapeType="1"/>
          </p:cNvSpPr>
          <p:nvPr/>
        </p:nvSpPr>
        <p:spPr bwMode="auto">
          <a:xfrm>
            <a:off x="4048125" y="2647950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 flipH="1">
            <a:off x="3954463" y="3259138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Text Box 15"/>
          <p:cNvSpPr txBox="1">
            <a:spLocks noChangeArrowheads="1"/>
          </p:cNvSpPr>
          <p:nvPr/>
        </p:nvSpPr>
        <p:spPr bwMode="auto">
          <a:xfrm>
            <a:off x="6680200" y="1123950"/>
            <a:ext cx="1898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(contains text,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references to 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jpeg images)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55" name="Rectangle 3"/>
          <p:cNvSpPr>
            <a:spLocks noChangeArrowheads="1"/>
          </p:cNvSpPr>
          <p:nvPr/>
        </p:nvSpPr>
        <p:spPr bwMode="auto">
          <a:xfrm>
            <a:off x="409575" y="1450975"/>
            <a:ext cx="79422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www.someSchool.edu/someDepartment/home.index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build="p"/>
      <p:bldP spid="53257" grpId="0"/>
      <p:bldP spid="53258" grpId="0"/>
      <p:bldP spid="53259" grpId="0"/>
      <p:bldP spid="53261" grpId="0" animBg="1"/>
      <p:bldP spid="53262" grpId="0" animBg="1"/>
      <p:bldP spid="53260" grpId="0" animBg="1"/>
      <p:bldP spid="532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4096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D65AA7E8-3638-4369-BE58-34C0ED55D8B4}" type="slidenum">
              <a:rPr lang="en-US" altLang="en-US" sz="1200">
                <a:latin typeface="Tahoma" panose="020B0604030504040204" pitchFamily="34" charset="0"/>
              </a:rPr>
              <a:pPr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40964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8890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257175"/>
            <a:ext cx="7772400" cy="866775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Non-persistent HTTP (cont.)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427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95375" y="2058988"/>
            <a:ext cx="3810000" cy="1533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00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5</a:t>
            </a:r>
            <a:r>
              <a:rPr lang="en-US" altLang="en-US" sz="180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.</a:t>
            </a:r>
            <a:r>
              <a:rPr lang="en-US" altLang="en-US" sz="1800" smtClean="0">
                <a:ea typeface="ＭＳ Ｐゴシック" panose="020B0600070205080204" pitchFamily="34" charset="-128"/>
              </a:rPr>
              <a:t> HTTP client receives response message containing html file, displays html.  Parsing html file, finds 10 referenced jpeg  objects</a:t>
            </a:r>
            <a:endParaRPr lang="en-US" altLang="en-US" sz="2000" smtClean="0">
              <a:ea typeface="ＭＳ Ｐゴシック" panose="020B0600070205080204" pitchFamily="34" charset="-128"/>
            </a:endParaRPr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085850" y="3568700"/>
            <a:ext cx="38100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CC0000"/>
                </a:solidFill>
                <a:latin typeface="Gill Sans MT" panose="020B0502020104020203" pitchFamily="34" charset="0"/>
              </a:rPr>
              <a:t>6.</a:t>
            </a:r>
            <a:r>
              <a:rPr lang="en-US" altLang="en-US">
                <a:latin typeface="Gill Sans MT" panose="020B0502020104020203" pitchFamily="34" charset="0"/>
              </a:rPr>
              <a:t> Steps 1-5 repeated for each of 10 jpeg objects</a:t>
            </a:r>
          </a:p>
        </p:txBody>
      </p:sp>
      <p:sp>
        <p:nvSpPr>
          <p:cNvPr id="54279" name="Rectangle 8"/>
          <p:cNvSpPr>
            <a:spLocks noChangeArrowheads="1"/>
          </p:cNvSpPr>
          <p:nvPr/>
        </p:nvSpPr>
        <p:spPr bwMode="auto">
          <a:xfrm>
            <a:off x="5032375" y="1492250"/>
            <a:ext cx="3810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CC0000"/>
                </a:solidFill>
                <a:latin typeface="Gill Sans MT" panose="020B0502020104020203" pitchFamily="34" charset="0"/>
              </a:rPr>
              <a:t>4.</a:t>
            </a:r>
            <a:r>
              <a:rPr lang="en-US" altLang="en-US">
                <a:latin typeface="Gill Sans MT" panose="020B0502020104020203" pitchFamily="34" charset="0"/>
              </a:rPr>
              <a:t> HTTP server closes TCP connection. </a:t>
            </a:r>
          </a:p>
        </p:txBody>
      </p:sp>
      <p:sp>
        <p:nvSpPr>
          <p:cNvPr id="40969" name="Line 2"/>
          <p:cNvSpPr>
            <a:spLocks noChangeShapeType="1"/>
          </p:cNvSpPr>
          <p:nvPr/>
        </p:nvSpPr>
        <p:spPr bwMode="auto">
          <a:xfrm>
            <a:off x="542925" y="1519238"/>
            <a:ext cx="0" cy="257175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3"/>
          <p:cNvSpPr>
            <a:spLocks noChangeArrowheads="1"/>
          </p:cNvSpPr>
          <p:nvPr/>
        </p:nvSpPr>
        <p:spPr bwMode="auto">
          <a:xfrm>
            <a:off x="304800" y="3519488"/>
            <a:ext cx="342900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40971" name="Text Box 13"/>
          <p:cNvSpPr txBox="1">
            <a:spLocks noChangeArrowheads="1"/>
          </p:cNvSpPr>
          <p:nvPr/>
        </p:nvSpPr>
        <p:spPr bwMode="auto">
          <a:xfrm>
            <a:off x="236538" y="3382963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bg2"/>
                </a:solidFill>
                <a:latin typeface="Gill Sans MT" panose="020B0502020104020203" pitchFamily="34" charset="0"/>
              </a:rPr>
              <a:t>time</a:t>
            </a:r>
          </a:p>
        </p:txBody>
      </p:sp>
      <p:sp>
        <p:nvSpPr>
          <p:cNvPr id="54283" name="Line 17"/>
          <p:cNvSpPr>
            <a:spLocks noChangeShapeType="1"/>
          </p:cNvSpPr>
          <p:nvPr/>
        </p:nvSpPr>
        <p:spPr bwMode="auto">
          <a:xfrm flipH="1">
            <a:off x="3762375" y="1449388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build="p"/>
      <p:bldP spid="54279" grpId="0"/>
      <p:bldP spid="542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4198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Tahoma" panose="020B0604030504040204" pitchFamily="34" charset="0"/>
              </a:rPr>
              <a:t>2-</a:t>
            </a:r>
            <a:fld id="{209AB3A4-FD61-4176-8972-6526EA2BC28B}" type="slidenum">
              <a:rPr lang="en-US" altLang="en-US" sz="1200">
                <a:latin typeface="Tahoma" panose="020B0604030504040204" pitchFamily="34" charset="0"/>
              </a:rPr>
              <a:pPr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pic>
        <p:nvPicPr>
          <p:cNvPr id="41988" name="Picture 4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668338"/>
            <a:ext cx="70072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0"/>
            <a:ext cx="8223250" cy="925513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Non-persistent HTTP: response time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58888"/>
            <a:ext cx="409098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RTT (definition):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time for a small packet to travel from client to server and back</a:t>
            </a:r>
          </a:p>
          <a:p>
            <a:pPr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HTTP response time: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one RTT to initiate TCP connection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one RTT for HTTP request and first few bytes of HTTP response to return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file transmission time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non-persistent HTTP response time =   	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   2RTT+ file transmission  time</a:t>
            </a:r>
          </a:p>
          <a:p>
            <a:pPr>
              <a:buFont typeface="Wingdings" pitchFamily="2" charset="2"/>
              <a:buNone/>
            </a:pP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41991" name="Line 15"/>
          <p:cNvSpPr>
            <a:spLocks noChangeShapeType="1"/>
          </p:cNvSpPr>
          <p:nvPr/>
        </p:nvSpPr>
        <p:spPr bwMode="auto">
          <a:xfrm>
            <a:off x="6116638" y="2490788"/>
            <a:ext cx="0" cy="28321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16"/>
          <p:cNvSpPr>
            <a:spLocks noChangeShapeType="1"/>
          </p:cNvSpPr>
          <p:nvPr/>
        </p:nvSpPr>
        <p:spPr bwMode="auto">
          <a:xfrm>
            <a:off x="7807325" y="2484438"/>
            <a:ext cx="0" cy="288131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17"/>
          <p:cNvSpPr>
            <a:spLocks noChangeShapeType="1"/>
          </p:cNvSpPr>
          <p:nvPr/>
        </p:nvSpPr>
        <p:spPr bwMode="auto">
          <a:xfrm>
            <a:off x="6130925" y="2722563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8"/>
          <p:cNvSpPr>
            <a:spLocks noChangeShapeType="1"/>
          </p:cNvSpPr>
          <p:nvPr/>
        </p:nvSpPr>
        <p:spPr bwMode="auto">
          <a:xfrm flipH="1">
            <a:off x="6116638" y="3160713"/>
            <a:ext cx="1673225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9"/>
          <p:cNvSpPr>
            <a:spLocks noChangeShapeType="1"/>
          </p:cNvSpPr>
          <p:nvPr/>
        </p:nvSpPr>
        <p:spPr bwMode="auto">
          <a:xfrm>
            <a:off x="6124575" y="3668713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20"/>
          <p:cNvSpPr>
            <a:spLocks noChangeShapeType="1"/>
          </p:cNvSpPr>
          <p:nvPr/>
        </p:nvSpPr>
        <p:spPr bwMode="auto">
          <a:xfrm flipH="1">
            <a:off x="6140450" y="4151313"/>
            <a:ext cx="1673225" cy="379412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AutoShape 21"/>
          <p:cNvSpPr>
            <a:spLocks/>
          </p:cNvSpPr>
          <p:nvPr/>
        </p:nvSpPr>
        <p:spPr bwMode="auto">
          <a:xfrm>
            <a:off x="7886700" y="4067175"/>
            <a:ext cx="74613" cy="182563"/>
          </a:xfrm>
          <a:prstGeom prst="rightBrace">
            <a:avLst>
              <a:gd name="adj1" fmla="val 203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2400"/>
          </a:p>
        </p:txBody>
      </p:sp>
      <p:sp>
        <p:nvSpPr>
          <p:cNvPr id="41998" name="Text Box 22"/>
          <p:cNvSpPr txBox="1">
            <a:spLocks noChangeArrowheads="1"/>
          </p:cNvSpPr>
          <p:nvPr/>
        </p:nvSpPr>
        <p:spPr bwMode="auto">
          <a:xfrm>
            <a:off x="7916863" y="3763963"/>
            <a:ext cx="965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time to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transmit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file</a:t>
            </a:r>
          </a:p>
        </p:txBody>
      </p:sp>
      <p:sp>
        <p:nvSpPr>
          <p:cNvPr id="41999" name="Line 23"/>
          <p:cNvSpPr>
            <a:spLocks noChangeShapeType="1"/>
          </p:cNvSpPr>
          <p:nvPr/>
        </p:nvSpPr>
        <p:spPr bwMode="auto">
          <a:xfrm>
            <a:off x="5726113" y="2697163"/>
            <a:ext cx="3905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Text Box 24"/>
          <p:cNvSpPr txBox="1">
            <a:spLocks noChangeArrowheads="1"/>
          </p:cNvSpPr>
          <p:nvPr/>
        </p:nvSpPr>
        <p:spPr bwMode="auto">
          <a:xfrm>
            <a:off x="4595813" y="2409825"/>
            <a:ext cx="1231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initiate TCP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connection</a:t>
            </a:r>
          </a:p>
        </p:txBody>
      </p:sp>
      <p:sp>
        <p:nvSpPr>
          <p:cNvPr id="42001" name="AutoShape 25"/>
          <p:cNvSpPr>
            <a:spLocks/>
          </p:cNvSpPr>
          <p:nvPr/>
        </p:nvSpPr>
        <p:spPr bwMode="auto">
          <a:xfrm>
            <a:off x="5861050" y="2747963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endParaRPr lang="en-US" altLang="en-US" sz="2400"/>
          </a:p>
        </p:txBody>
      </p:sp>
      <p:sp>
        <p:nvSpPr>
          <p:cNvPr id="42002" name="Text Box 26"/>
          <p:cNvSpPr txBox="1">
            <a:spLocks noChangeArrowheads="1"/>
          </p:cNvSpPr>
          <p:nvPr/>
        </p:nvSpPr>
        <p:spPr bwMode="auto">
          <a:xfrm>
            <a:off x="5378450" y="2959100"/>
            <a:ext cx="5778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RTT</a:t>
            </a:r>
          </a:p>
        </p:txBody>
      </p:sp>
      <p:sp>
        <p:nvSpPr>
          <p:cNvPr id="42003" name="Line 27"/>
          <p:cNvSpPr>
            <a:spLocks noChangeShapeType="1"/>
          </p:cNvSpPr>
          <p:nvPr/>
        </p:nvSpPr>
        <p:spPr bwMode="auto">
          <a:xfrm>
            <a:off x="5775325" y="3602038"/>
            <a:ext cx="354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Text Box 28"/>
          <p:cNvSpPr txBox="1">
            <a:spLocks noChangeArrowheads="1"/>
          </p:cNvSpPr>
          <p:nvPr/>
        </p:nvSpPr>
        <p:spPr bwMode="auto">
          <a:xfrm>
            <a:off x="5024438" y="3302000"/>
            <a:ext cx="8620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request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file</a:t>
            </a:r>
          </a:p>
        </p:txBody>
      </p:sp>
      <p:sp>
        <p:nvSpPr>
          <p:cNvPr id="42005" name="AutoShape 29"/>
          <p:cNvSpPr>
            <a:spLocks/>
          </p:cNvSpPr>
          <p:nvPr/>
        </p:nvSpPr>
        <p:spPr bwMode="auto">
          <a:xfrm>
            <a:off x="5867400" y="3657600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endParaRPr lang="en-US" altLang="en-US" sz="2400"/>
          </a:p>
        </p:txBody>
      </p:sp>
      <p:sp>
        <p:nvSpPr>
          <p:cNvPr id="42006" name="Text Box 30"/>
          <p:cNvSpPr txBox="1">
            <a:spLocks noChangeArrowheads="1"/>
          </p:cNvSpPr>
          <p:nvPr/>
        </p:nvSpPr>
        <p:spPr bwMode="auto">
          <a:xfrm>
            <a:off x="5397500" y="3881438"/>
            <a:ext cx="57785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RTT</a:t>
            </a:r>
          </a:p>
        </p:txBody>
      </p:sp>
      <p:sp>
        <p:nvSpPr>
          <p:cNvPr id="42007" name="Line 35"/>
          <p:cNvSpPr>
            <a:spLocks noChangeShapeType="1"/>
          </p:cNvSpPr>
          <p:nvPr/>
        </p:nvSpPr>
        <p:spPr bwMode="auto">
          <a:xfrm flipH="1">
            <a:off x="5786438" y="4591050"/>
            <a:ext cx="342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36"/>
          <p:cNvSpPr txBox="1">
            <a:spLocks noChangeArrowheads="1"/>
          </p:cNvSpPr>
          <p:nvPr/>
        </p:nvSpPr>
        <p:spPr bwMode="auto">
          <a:xfrm>
            <a:off x="5243513" y="4438650"/>
            <a:ext cx="9509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file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0000"/>
                </a:solidFill>
              </a:rPr>
              <a:t>received</a:t>
            </a:r>
          </a:p>
        </p:txBody>
      </p:sp>
      <p:sp>
        <p:nvSpPr>
          <p:cNvPr id="42009" name="Text Box 37"/>
          <p:cNvSpPr txBox="1">
            <a:spLocks noChangeArrowheads="1"/>
          </p:cNvSpPr>
          <p:nvPr/>
        </p:nvSpPr>
        <p:spPr bwMode="auto">
          <a:xfrm>
            <a:off x="5891213" y="5337175"/>
            <a:ext cx="5683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time</a:t>
            </a:r>
          </a:p>
        </p:txBody>
      </p:sp>
      <p:sp>
        <p:nvSpPr>
          <p:cNvPr id="42010" name="Text Box 38"/>
          <p:cNvSpPr txBox="1">
            <a:spLocks noChangeArrowheads="1"/>
          </p:cNvSpPr>
          <p:nvPr/>
        </p:nvSpPr>
        <p:spPr bwMode="auto">
          <a:xfrm>
            <a:off x="7569200" y="531971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time</a:t>
            </a:r>
          </a:p>
        </p:txBody>
      </p:sp>
      <p:grpSp>
        <p:nvGrpSpPr>
          <p:cNvPr id="42011" name="Group 43"/>
          <p:cNvGrpSpPr>
            <a:grpSpLocks/>
          </p:cNvGrpSpPr>
          <p:nvPr/>
        </p:nvGrpSpPr>
        <p:grpSpPr bwMode="auto">
          <a:xfrm>
            <a:off x="7607300" y="1717675"/>
            <a:ext cx="423863" cy="684213"/>
            <a:chOff x="4140" y="429"/>
            <a:chExt cx="1425" cy="2396"/>
          </a:xfrm>
        </p:grpSpPr>
        <p:sp>
          <p:nvSpPr>
            <p:cNvPr id="42015" name="Freeform 4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Rectangle 45"/>
            <p:cNvSpPr>
              <a:spLocks noChangeArrowheads="1"/>
            </p:cNvSpPr>
            <p:nvPr/>
          </p:nvSpPr>
          <p:spPr bwMode="auto">
            <a:xfrm>
              <a:off x="4204" y="429"/>
              <a:ext cx="1051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17" name="Freeform 4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Freeform 4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Rectangle 48"/>
            <p:cNvSpPr>
              <a:spLocks noChangeArrowheads="1"/>
            </p:cNvSpPr>
            <p:nvPr/>
          </p:nvSpPr>
          <p:spPr bwMode="auto">
            <a:xfrm>
              <a:off x="4209" y="690"/>
              <a:ext cx="598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42020" name="Group 4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2045" name="AutoShape 50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2046" name="AutoShape 51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42021" name="Rectangle 52"/>
            <p:cNvSpPr>
              <a:spLocks noChangeArrowheads="1"/>
            </p:cNvSpPr>
            <p:nvPr/>
          </p:nvSpPr>
          <p:spPr bwMode="auto">
            <a:xfrm>
              <a:off x="4225" y="1018"/>
              <a:ext cx="59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42022" name="Group 5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2043" name="AutoShape 54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2044" name="AutoShape 55"/>
              <p:cNvSpPr>
                <a:spLocks noChangeArrowheads="1"/>
              </p:cNvSpPr>
              <p:nvPr/>
            </p:nvSpPr>
            <p:spPr bwMode="auto">
              <a:xfrm>
                <a:off x="629" y="2587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42023" name="Rectangle 56"/>
            <p:cNvSpPr>
              <a:spLocks noChangeArrowheads="1"/>
            </p:cNvSpPr>
            <p:nvPr/>
          </p:nvSpPr>
          <p:spPr bwMode="auto">
            <a:xfrm>
              <a:off x="4215" y="1357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24" name="Rectangle 57"/>
            <p:cNvSpPr>
              <a:spLocks noChangeArrowheads="1"/>
            </p:cNvSpPr>
            <p:nvPr/>
          </p:nvSpPr>
          <p:spPr bwMode="auto">
            <a:xfrm>
              <a:off x="4225" y="1658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42025" name="Group 5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2041" name="AutoShape 59"/>
              <p:cNvSpPr>
                <a:spLocks noChangeArrowheads="1"/>
              </p:cNvSpPr>
              <p:nvPr/>
            </p:nvSpPr>
            <p:spPr bwMode="auto">
              <a:xfrm>
                <a:off x="611" y="2581"/>
                <a:ext cx="731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2042" name="AutoShape 60"/>
              <p:cNvSpPr>
                <a:spLocks noChangeArrowheads="1"/>
              </p:cNvSpPr>
              <p:nvPr/>
            </p:nvSpPr>
            <p:spPr bwMode="auto">
              <a:xfrm>
                <a:off x="624" y="2586"/>
                <a:ext cx="698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42026" name="Freeform 6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27" name="Group 6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2039" name="AutoShape 63"/>
              <p:cNvSpPr>
                <a:spLocks noChangeArrowheads="1"/>
              </p:cNvSpPr>
              <p:nvPr/>
            </p:nvSpPr>
            <p:spPr bwMode="auto">
              <a:xfrm>
                <a:off x="612" y="257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2040" name="AutoShape 64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42028" name="Rectangle 65"/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29" name="Freeform 6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0" name="Freeform 6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7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1" name="Oval 68"/>
            <p:cNvSpPr>
              <a:spLocks noChangeArrowheads="1"/>
            </p:cNvSpPr>
            <p:nvPr/>
          </p:nvSpPr>
          <p:spPr bwMode="auto">
            <a:xfrm>
              <a:off x="5517" y="2614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32" name="Freeform 6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3" name="AutoShape 70"/>
            <p:cNvSpPr>
              <a:spLocks noChangeArrowheads="1"/>
            </p:cNvSpPr>
            <p:nvPr/>
          </p:nvSpPr>
          <p:spPr bwMode="auto">
            <a:xfrm>
              <a:off x="4140" y="2680"/>
              <a:ext cx="1201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34" name="AutoShape 71"/>
            <p:cNvSpPr>
              <a:spLocks noChangeArrowheads="1"/>
            </p:cNvSpPr>
            <p:nvPr/>
          </p:nvSpPr>
          <p:spPr bwMode="auto">
            <a:xfrm>
              <a:off x="4204" y="2708"/>
              <a:ext cx="1073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35" name="Oval 72"/>
            <p:cNvSpPr>
              <a:spLocks noChangeArrowheads="1"/>
            </p:cNvSpPr>
            <p:nvPr/>
          </p:nvSpPr>
          <p:spPr bwMode="auto">
            <a:xfrm>
              <a:off x="4305" y="2380"/>
              <a:ext cx="160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36" name="Oval 73"/>
            <p:cNvSpPr>
              <a:spLocks noChangeArrowheads="1"/>
            </p:cNvSpPr>
            <p:nvPr/>
          </p:nvSpPr>
          <p:spPr bwMode="auto">
            <a:xfrm>
              <a:off x="4487" y="2386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037" name="Oval 74"/>
            <p:cNvSpPr>
              <a:spLocks noChangeArrowheads="1"/>
            </p:cNvSpPr>
            <p:nvPr/>
          </p:nvSpPr>
          <p:spPr bwMode="auto">
            <a:xfrm>
              <a:off x="4663" y="2380"/>
              <a:ext cx="155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38" name="Rectangle 75"/>
            <p:cNvSpPr>
              <a:spLocks noChangeArrowheads="1"/>
            </p:cNvSpPr>
            <p:nvPr/>
          </p:nvSpPr>
          <p:spPr bwMode="auto">
            <a:xfrm>
              <a:off x="5063" y="1835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2012" name="Group 76"/>
          <p:cNvGrpSpPr>
            <a:grpSpLocks/>
          </p:cNvGrpSpPr>
          <p:nvPr/>
        </p:nvGrpSpPr>
        <p:grpSpPr bwMode="auto">
          <a:xfrm>
            <a:off x="5605463" y="1739900"/>
            <a:ext cx="698500" cy="709613"/>
            <a:chOff x="-44" y="1473"/>
            <a:chExt cx="981" cy="1105"/>
          </a:xfrm>
        </p:grpSpPr>
        <p:pic>
          <p:nvPicPr>
            <p:cNvPr id="42013" name="Picture 77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14" name="Freeform 7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Default Design">
  <a:themeElements>
    <a:clrScheme name="1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_Default Design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9781</TotalTime>
  <Words>1541</Words>
  <Application>Microsoft Office PowerPoint</Application>
  <PresentationFormat>Skærmshow (4:3)</PresentationFormat>
  <Paragraphs>406</Paragraphs>
  <Slides>22</Slides>
  <Notes>21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9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22</vt:i4>
      </vt:variant>
    </vt:vector>
  </HeadingPairs>
  <TitlesOfParts>
    <vt:vector size="33" baseType="lpstr">
      <vt:lpstr>Arial</vt:lpstr>
      <vt:lpstr>Comic Sans MS</vt:lpstr>
      <vt:lpstr>Courier New</vt:lpstr>
      <vt:lpstr>Gill Sans MT</vt:lpstr>
      <vt:lpstr>ＭＳ Ｐゴシック</vt:lpstr>
      <vt:lpstr>Tahoma</vt:lpstr>
      <vt:lpstr>Times New Roman</vt:lpstr>
      <vt:lpstr>Wingdings</vt:lpstr>
      <vt:lpstr>ZapfDingbats</vt:lpstr>
      <vt:lpstr>Default Design</vt:lpstr>
      <vt:lpstr>12_Default Design</vt:lpstr>
      <vt:lpstr>PowerPoint-præsentation</vt:lpstr>
      <vt:lpstr>Chapter 2: outline</vt:lpstr>
      <vt:lpstr>Web and HTTP</vt:lpstr>
      <vt:lpstr>HTTP overview</vt:lpstr>
      <vt:lpstr>HTTP overview (continued)</vt:lpstr>
      <vt:lpstr>HTTP connections</vt:lpstr>
      <vt:lpstr>Non-persistent HTTP</vt:lpstr>
      <vt:lpstr>Non-persistent HTTP (cont.)</vt:lpstr>
      <vt:lpstr>Non-persistent HTTP: response time</vt:lpstr>
      <vt:lpstr>Persistent HTTP</vt:lpstr>
      <vt:lpstr>HTTP request message</vt:lpstr>
      <vt:lpstr>HTTP request message: general format</vt:lpstr>
      <vt:lpstr>Uploading form input</vt:lpstr>
      <vt:lpstr>Method types</vt:lpstr>
      <vt:lpstr>HTTP response message</vt:lpstr>
      <vt:lpstr>HTTP response status codes</vt:lpstr>
      <vt:lpstr>User-server state: cookies</vt:lpstr>
      <vt:lpstr>Cookies: keeping “state” (cont.)</vt:lpstr>
      <vt:lpstr>Cookies (continued)</vt:lpstr>
      <vt:lpstr>Web caches (proxy server)</vt:lpstr>
      <vt:lpstr>More about Web caching</vt:lpstr>
      <vt:lpstr>Conditional GET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2</dc:title>
  <dc:creator>Jim Kurose and Keith Ross</dc:creator>
  <cp:lastModifiedBy>Anders Børjesson</cp:lastModifiedBy>
  <cp:revision>313</cp:revision>
  <cp:lastPrinted>2011-09-19T12:20:55Z</cp:lastPrinted>
  <dcterms:created xsi:type="dcterms:W3CDTF">1999-10-08T19:08:27Z</dcterms:created>
  <dcterms:modified xsi:type="dcterms:W3CDTF">2015-09-10T08:43:05Z</dcterms:modified>
</cp:coreProperties>
</file>