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99" r:id="rId2"/>
    <p:sldId id="256" r:id="rId3"/>
    <p:sldId id="365" r:id="rId4"/>
    <p:sldId id="258" r:id="rId5"/>
    <p:sldId id="368" r:id="rId6"/>
    <p:sldId id="259" r:id="rId7"/>
    <p:sldId id="466" r:id="rId8"/>
    <p:sldId id="467" r:id="rId9"/>
    <p:sldId id="261" r:id="rId10"/>
    <p:sldId id="470" r:id="rId11"/>
    <p:sldId id="263" r:id="rId12"/>
    <p:sldId id="264" r:id="rId13"/>
    <p:sldId id="475" r:id="rId14"/>
    <p:sldId id="320" r:id="rId15"/>
    <p:sldId id="321" r:id="rId16"/>
  </p:sldIdLst>
  <p:sldSz cx="9144000" cy="6858000" type="screen4x3"/>
  <p:notesSz cx="70485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DDDDD"/>
    <a:srgbClr val="FFCCFF"/>
    <a:srgbClr val="FF99CC"/>
    <a:srgbClr val="000099"/>
    <a:srgbClr val="CC0000"/>
    <a:srgbClr val="FF66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106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0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43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97" tIns="46698" rIns="93397" bIns="46698" numCol="1" anchor="t" anchorCtr="0" compatLnSpc="1">
            <a:prstTxWarp prst="textNoShape">
              <a:avLst/>
            </a:prstTxWarp>
          </a:bodyPr>
          <a:lstStyle>
            <a:lvl1pPr algn="l" defTabSz="933450">
              <a:defRPr sz="12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4150" y="0"/>
            <a:ext cx="30543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97" tIns="46698" rIns="93397" bIns="46698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543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97" tIns="46698" rIns="93397" bIns="46698" numCol="1" anchor="b" anchorCtr="0" compatLnSpc="1">
            <a:prstTxWarp prst="textNoShape">
              <a:avLst/>
            </a:prstTxWarp>
          </a:bodyPr>
          <a:lstStyle>
            <a:lvl1pPr algn="l" defTabSz="933450">
              <a:defRPr sz="12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4150" y="8831263"/>
            <a:ext cx="30543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97" tIns="46698" rIns="93397" bIns="46698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Times New Roman" panose="02020603050405020304" pitchFamily="18" charset="0"/>
              </a:defRPr>
            </a:lvl1pPr>
          </a:lstStyle>
          <a:p>
            <a:fld id="{C7D727EC-EF51-419A-BC5B-B8189D0D73B2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1957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43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97" tIns="46698" rIns="93397" bIns="46698" numCol="1" anchor="t" anchorCtr="0" compatLnSpc="1">
            <a:prstTxWarp prst="textNoShape">
              <a:avLst/>
            </a:prstTxWarp>
          </a:bodyPr>
          <a:lstStyle>
            <a:lvl1pPr algn="l" defTabSz="933450">
              <a:defRPr sz="12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4150" y="0"/>
            <a:ext cx="30543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97" tIns="46698" rIns="93397" bIns="46698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97" tIns="46698" rIns="93397" bIns="466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543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97" tIns="46698" rIns="93397" bIns="46698" numCol="1" anchor="b" anchorCtr="0" compatLnSpc="1">
            <a:prstTxWarp prst="textNoShape">
              <a:avLst/>
            </a:prstTxWarp>
          </a:bodyPr>
          <a:lstStyle>
            <a:lvl1pPr algn="l" defTabSz="933450">
              <a:defRPr sz="12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4150" y="8831263"/>
            <a:ext cx="30543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97" tIns="46698" rIns="93397" bIns="46698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Times New Roman" panose="02020603050405020304" pitchFamily="18" charset="0"/>
              </a:defRPr>
            </a:lvl1pPr>
          </a:lstStyle>
          <a:p>
            <a:fld id="{3A8D2F02-584B-4727-AEBE-9CE1E69BD12C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935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3-</a:t>
            </a:r>
            <a:fld id="{89E5227F-2177-49E5-ADFA-7D2DB8C331A5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95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3-</a:t>
            </a:r>
            <a:fld id="{EF212A0A-4373-437D-BF83-A92FC3948882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8915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3-</a:t>
            </a:r>
            <a:fld id="{62C49E99-E2FE-4E82-BFF8-4A9491F07E02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946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3-</a:t>
            </a:r>
            <a:fld id="{EB7D3823-151E-4D97-8B0D-F61EFFF66859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99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3-</a:t>
            </a:r>
            <a:fld id="{08E8EDDA-5AB4-4E43-B572-D12D01992F58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0092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3-</a:t>
            </a:r>
            <a:fld id="{4A007AD5-E58E-4ABC-B789-122C38386B06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6172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3-</a:t>
            </a:r>
            <a:fld id="{76855EE4-D350-4347-B716-6E025C5C5F2E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924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3-</a:t>
            </a:r>
            <a:fld id="{9B7CFB51-A029-4A55-8C8A-2690BFAF9F63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525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3-</a:t>
            </a:r>
            <a:fld id="{A05732ED-7117-4F1E-A039-5065E0638E78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015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3-</a:t>
            </a:r>
            <a:fld id="{31ED5523-9680-4EFF-B084-39BF6E0D0E25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440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3-</a:t>
            </a:r>
            <a:fld id="{1E9AE68B-3423-4B32-BC12-8FDDFDDFE6CC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42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 altLang="en-US"/>
              <a:t>3-</a:t>
            </a:r>
            <a:fld id="{BC597027-CA8C-4059-8F13-6494E5BD40DB}" type="slidenum">
              <a:rPr lang="en-US" altLang="en-US"/>
              <a:pPr/>
              <a:t>‹nr.›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562600" y="6459538"/>
            <a:ext cx="2895600" cy="2873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200" dirty="0" smtClean="0">
                <a:latin typeface="Tahoma" charset="0"/>
              </a:rPr>
              <a:t>Transport Layer</a:t>
            </a:r>
            <a:endParaRPr lang="en-US" sz="1200" dirty="0">
              <a:latin typeface="Tahoma" charset="0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cs typeface="Arial" panose="020B0604020202020204" pitchFamily="34" charset="0"/>
              </a:rPr>
              <a:t>3-</a:t>
            </a:r>
            <a:fld id="{F5FA7361-F97A-4057-A67A-2DF8E92A20BA}" type="slidenum">
              <a:rPr lang="en-US" altLang="en-US" sz="1200">
                <a:cs typeface="Arial" panose="020B0604020202020204" pitchFamily="34" charset="0"/>
              </a:rPr>
              <a:pPr/>
              <a:t>1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 eaLnBrk="1" hangingPunct="1">
              <a:lnSpc>
                <a:spcPct val="85000"/>
              </a:lnSpc>
              <a:defRPr/>
            </a:pPr>
            <a:r>
              <a:rPr lang="en-US" sz="4400" dirty="0">
                <a:solidFill>
                  <a:srgbClr val="000099"/>
                </a:solidFill>
                <a:latin typeface="Gill Sans MT" charset="0"/>
                <a:ea typeface="ＭＳ Ｐゴシック" charset="0"/>
                <a:cs typeface="Arial" charset="0"/>
              </a:rPr>
              <a:t>Chapter 3</a:t>
            </a:r>
            <a:r>
              <a:rPr lang="en-US" sz="4800" dirty="0">
                <a:solidFill>
                  <a:srgbClr val="000099"/>
                </a:solidFill>
                <a:latin typeface="Gill Sans MT" charset="0"/>
                <a:ea typeface="ＭＳ Ｐゴシック" charset="0"/>
                <a:cs typeface="Arial" charset="0"/>
              </a:rPr>
              <a:t/>
            </a:r>
            <a:br>
              <a:rPr lang="en-US" sz="4800" dirty="0">
                <a:solidFill>
                  <a:srgbClr val="000099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sz="4400" dirty="0">
                <a:solidFill>
                  <a:srgbClr val="000099"/>
                </a:solidFill>
                <a:latin typeface="Gill Sans MT" charset="0"/>
                <a:ea typeface="ＭＳ Ｐゴシック" charset="0"/>
                <a:cs typeface="Arial" charset="0"/>
              </a:rPr>
              <a:t>Transport Layer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6184900" y="3078163"/>
            <a:ext cx="2881313" cy="286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800" i="1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Computer Networking: A Top Down Approach </a:t>
            </a:r>
            <a:r>
              <a:rPr lang="en-US" sz="28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/>
            </a:r>
            <a:br>
              <a:rPr lang="en-US" sz="28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6</a:t>
            </a:r>
            <a:r>
              <a:rPr lang="en-US" sz="2000" baseline="30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th</a:t>
            </a:r>
            <a: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 edition </a:t>
            </a:r>
            <a:b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Jim Kurose, Keith Ross</a:t>
            </a:r>
            <a:b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Addison-Wesley</a:t>
            </a:r>
            <a:b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March 2012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373063" y="4267200"/>
            <a:ext cx="5378450" cy="746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3038" indent="-173038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lnSpc>
                <a:spcPct val="85000"/>
              </a:lnSpc>
            </a:pPr>
            <a:endParaRPr lang="en-US" altLang="en-US" sz="1400" dirty="0"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pPr algn="l">
              <a:lnSpc>
                <a:spcPct val="85000"/>
              </a:lnSpc>
            </a:pP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85000"/>
              </a:lnSpc>
            </a:pP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All material copyright 1996-2012</a:t>
            </a:r>
          </a:p>
          <a:p>
            <a:pPr algn="l">
              <a:lnSpc>
                <a:spcPct val="85000"/>
              </a:lnSpc>
            </a:pP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J.F Kurose and K.W. Ross, All Rights Reserved</a:t>
            </a:r>
          </a:p>
        </p:txBody>
      </p:sp>
      <p:pic>
        <p:nvPicPr>
          <p:cNvPr id="820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5942013"/>
            <a:ext cx="18732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5368" name="Picture 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2097088"/>
            <a:ext cx="3656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1" descr="6e_cov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525" y="511175"/>
            <a:ext cx="2306638" cy="277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0" name="TextBox 2"/>
          <p:cNvSpPr txBox="1">
            <a:spLocks noChangeArrowheads="1"/>
          </p:cNvSpPr>
          <p:nvPr/>
        </p:nvSpPr>
        <p:spPr bwMode="auto">
          <a:xfrm>
            <a:off x="-1995488" y="3043238"/>
            <a:ext cx="1841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5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153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3-</a:t>
            </a:r>
            <a:fld id="{EF5D62AD-1595-4EB7-896C-FE5D6E327D6B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Chapter 3 outline</a:t>
            </a:r>
          </a:p>
        </p:txBody>
      </p:sp>
      <p:sp>
        <p:nvSpPr>
          <p:cNvPr id="15365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66738" indent="-566738">
              <a:buFont typeface="Wingdings" charset="0"/>
              <a:buNone/>
              <a:defRPr/>
            </a:pPr>
            <a:r>
              <a:rPr lang="en-US">
                <a:cs typeface="+mn-cs"/>
              </a:rPr>
              <a:t>3.1 transport-layer services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cs typeface="+mn-cs"/>
              </a:rPr>
              <a:t>3.2 multiplexing and demultiplexing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solidFill>
                  <a:srgbClr val="CC0000"/>
                </a:solidFill>
                <a:cs typeface="+mn-cs"/>
              </a:rPr>
              <a:t>3.3 connectionless transport: UDP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cs typeface="+mn-cs"/>
              </a:rPr>
              <a:t>3.4 principles of reliable data transfer</a:t>
            </a:r>
          </a:p>
        </p:txBody>
      </p:sp>
      <p:sp>
        <p:nvSpPr>
          <p:cNvPr id="15366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251325" cy="4648200"/>
          </a:xfrm>
        </p:spPr>
        <p:txBody>
          <a:bodyPr/>
          <a:lstStyle/>
          <a:p>
            <a:pPr marL="566738" indent="-566738">
              <a:buFont typeface="Wingdings" charset="0"/>
              <a:buNone/>
              <a:defRPr/>
            </a:pPr>
            <a:r>
              <a:rPr lang="en-US">
                <a:cs typeface="+mn-cs"/>
              </a:rPr>
              <a:t>3.5 connection-oriented transport: TCP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/>
              <a:t>segment structure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/>
              <a:t>reliable data transfer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/>
              <a:t>flow control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/>
              <a:t>connection management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cs typeface="+mn-cs"/>
              </a:rPr>
              <a:t>3.6 principles of congestion control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cs typeface="+mn-cs"/>
              </a:rPr>
              <a:t>3.7 TCP congestion control</a:t>
            </a:r>
          </a:p>
        </p:txBody>
      </p:sp>
      <p:pic>
        <p:nvPicPr>
          <p:cNvPr id="29702" name="Picture 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1017588"/>
            <a:ext cx="4387850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5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1638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3-</a:t>
            </a:r>
            <a:fld id="{ED52235B-B105-4B36-B23B-5252F882E86C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pic>
        <p:nvPicPr>
          <p:cNvPr id="30723" name="Picture 10" descr="underline_b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847725"/>
            <a:ext cx="8228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296863" y="182563"/>
            <a:ext cx="8529637" cy="922337"/>
          </a:xfrm>
        </p:spPr>
        <p:txBody>
          <a:bodyPr/>
          <a:lstStyle/>
          <a:p>
            <a:pPr>
              <a:defRPr/>
            </a:pPr>
            <a:r>
              <a:rPr lang="en-US" sz="4000">
                <a:cs typeface="+mj-cs"/>
              </a:rPr>
              <a:t>UDP: User Datagram Protocol </a:t>
            </a:r>
            <a:r>
              <a:rPr lang="en-US" sz="3200">
                <a:cs typeface="+mj-cs"/>
              </a:rPr>
              <a:t>[RFC 768]</a:t>
            </a:r>
            <a:endParaRPr lang="en-US">
              <a:cs typeface="+mj-cs"/>
            </a:endParaRP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325563"/>
            <a:ext cx="3810000" cy="4648200"/>
          </a:xfrm>
        </p:spPr>
        <p:txBody>
          <a:bodyPr/>
          <a:lstStyle/>
          <a:p>
            <a:r>
              <a:rPr lang="ja-JP" altLang="en-US" sz="2400" smtClean="0">
                <a:ea typeface="ＭＳ Ｐゴシック" panose="020B0600070205080204" pitchFamily="34" charset="-128"/>
              </a:rPr>
              <a:t>“</a:t>
            </a:r>
            <a:r>
              <a:rPr lang="en-US" altLang="ja-JP" sz="2400" smtClean="0">
                <a:ea typeface="ＭＳ Ｐゴシック" panose="020B0600070205080204" pitchFamily="34" charset="-128"/>
              </a:rPr>
              <a:t>no frills,</a:t>
            </a:r>
            <a:r>
              <a:rPr lang="ja-JP" altLang="en-US" sz="2400" smtClean="0">
                <a:ea typeface="ＭＳ Ｐゴシック" panose="020B0600070205080204" pitchFamily="34" charset="-128"/>
              </a:rPr>
              <a:t>”</a:t>
            </a:r>
            <a:r>
              <a:rPr lang="en-US" altLang="ja-JP" sz="2400" smtClean="0">
                <a:ea typeface="ＭＳ Ｐゴシック" panose="020B0600070205080204" pitchFamily="34" charset="-128"/>
              </a:rPr>
              <a:t> </a:t>
            </a:r>
            <a:r>
              <a:rPr lang="ja-JP" altLang="en-US" sz="2400" smtClean="0">
                <a:ea typeface="ＭＳ Ｐゴシック" panose="020B0600070205080204" pitchFamily="34" charset="-128"/>
              </a:rPr>
              <a:t>“</a:t>
            </a:r>
            <a:r>
              <a:rPr lang="en-US" altLang="ja-JP" sz="2400" smtClean="0">
                <a:ea typeface="ＭＳ Ｐゴシック" panose="020B0600070205080204" pitchFamily="34" charset="-128"/>
              </a:rPr>
              <a:t>bare bones</a:t>
            </a:r>
            <a:r>
              <a:rPr lang="ja-JP" altLang="en-US" sz="2400" smtClean="0">
                <a:ea typeface="ＭＳ Ｐゴシック" panose="020B0600070205080204" pitchFamily="34" charset="-128"/>
              </a:rPr>
              <a:t>”</a:t>
            </a:r>
            <a:r>
              <a:rPr lang="en-US" altLang="ja-JP" sz="2400" smtClean="0">
                <a:ea typeface="ＭＳ Ｐゴシック" panose="020B0600070205080204" pitchFamily="34" charset="-128"/>
              </a:rPr>
              <a:t> Internet transport protocol</a:t>
            </a:r>
          </a:p>
          <a:p>
            <a:r>
              <a:rPr lang="ja-JP" altLang="en-US" sz="2400" smtClean="0">
                <a:ea typeface="ＭＳ Ｐゴシック" panose="020B0600070205080204" pitchFamily="34" charset="-128"/>
              </a:rPr>
              <a:t>“</a:t>
            </a:r>
            <a:r>
              <a:rPr lang="en-US" altLang="ja-JP" sz="2400" smtClean="0">
                <a:ea typeface="ＭＳ Ｐゴシック" panose="020B0600070205080204" pitchFamily="34" charset="-128"/>
              </a:rPr>
              <a:t>best effort</a:t>
            </a:r>
            <a:r>
              <a:rPr lang="ja-JP" altLang="en-US" sz="2400" smtClean="0">
                <a:ea typeface="ＭＳ Ｐゴシック" panose="020B0600070205080204" pitchFamily="34" charset="-128"/>
              </a:rPr>
              <a:t>”</a:t>
            </a:r>
            <a:r>
              <a:rPr lang="en-US" altLang="ja-JP" sz="2400" smtClean="0">
                <a:ea typeface="ＭＳ Ｐゴシック" panose="020B0600070205080204" pitchFamily="34" charset="-128"/>
              </a:rPr>
              <a:t> service, UDP segments may be: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lost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delivered out-of-order to app</a:t>
            </a:r>
          </a:p>
          <a:p>
            <a:r>
              <a:rPr lang="en-US" altLang="en-US" sz="2400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connectionless:</a:t>
            </a:r>
            <a:endParaRPr lang="en-US" altLang="en-US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no handshaking between UDP sender, receiver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each UDP segment handled independently of others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4745038" y="1271588"/>
            <a:ext cx="4052887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800">
                <a:latin typeface="Gill Sans MT" charset="0"/>
                <a:ea typeface="ＭＳ Ｐゴシック" charset="0"/>
              </a:rPr>
              <a:t>UDP use:</a:t>
            </a:r>
          </a:p>
          <a:p>
            <a:pPr marL="688975" lvl="1" indent="-231775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lang="en-US" sz="2400">
                <a:latin typeface="Gill Sans MT" charset="0"/>
                <a:ea typeface="ＭＳ Ｐゴシック" charset="0"/>
              </a:rPr>
              <a:t>streaming multimedia apps (loss tolerant, rate sensitive)</a:t>
            </a:r>
          </a:p>
          <a:p>
            <a:pPr marL="688975" lvl="1" indent="-231775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lang="en-US" sz="2400">
                <a:latin typeface="Gill Sans MT" charset="0"/>
                <a:ea typeface="ＭＳ Ｐゴシック" charset="0"/>
              </a:rPr>
              <a:t>DNS</a:t>
            </a:r>
          </a:p>
          <a:p>
            <a:pPr marL="688975" lvl="1" indent="-231775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lang="en-US" sz="2400">
                <a:latin typeface="Gill Sans MT" charset="0"/>
                <a:ea typeface="ＭＳ Ｐゴシック" charset="0"/>
              </a:rPr>
              <a:t>SNMP</a:t>
            </a: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800">
                <a:latin typeface="Gill Sans MT" charset="0"/>
                <a:ea typeface="ＭＳ Ｐゴシック" charset="0"/>
              </a:rPr>
              <a:t>reliable transfer over UDP: </a:t>
            </a:r>
          </a:p>
          <a:p>
            <a:pPr marL="688975" lvl="1" indent="-231775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lang="en-US" sz="2400">
                <a:latin typeface="Gill Sans MT" charset="0"/>
                <a:ea typeface="ＭＳ Ｐゴシック" charset="0"/>
              </a:rPr>
              <a:t>add reliability at application layer</a:t>
            </a:r>
          </a:p>
          <a:p>
            <a:pPr marL="688975" lvl="1" indent="-231775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lang="en-US" sz="2400">
                <a:latin typeface="Gill Sans MT" charset="0"/>
                <a:ea typeface="ＭＳ Ｐゴシック" charset="0"/>
              </a:rPr>
              <a:t>application-specific error recovery!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5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174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3-</a:t>
            </a:r>
            <a:fld id="{396D0345-ADE1-449C-B34F-84679F16DBFA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pic>
        <p:nvPicPr>
          <p:cNvPr id="31747" name="Picture 31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950913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249238"/>
            <a:ext cx="8343900" cy="993775"/>
          </a:xfrm>
        </p:spPr>
        <p:txBody>
          <a:bodyPr/>
          <a:lstStyle/>
          <a:p>
            <a:pPr>
              <a:defRPr/>
            </a:pPr>
            <a:r>
              <a:rPr lang="en-US" sz="4000">
                <a:cs typeface="+mj-cs"/>
              </a:rPr>
              <a:t>UDP: segment header</a:t>
            </a:r>
            <a:endParaRPr lang="en-US">
              <a:cs typeface="+mj-cs"/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714375" y="1852613"/>
            <a:ext cx="3324225" cy="32004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638175" y="1947863"/>
            <a:ext cx="3324225" cy="3200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677863" y="1960563"/>
            <a:ext cx="1563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source port #</a:t>
            </a:r>
            <a:endParaRPr lang="en-US" sz="2400" smtClean="0"/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2463800" y="1960563"/>
            <a:ext cx="1328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dest port #</a:t>
            </a:r>
          </a:p>
        </p:txBody>
      </p:sp>
      <p:sp>
        <p:nvSpPr>
          <p:cNvPr id="17418" name="Line 11"/>
          <p:cNvSpPr>
            <a:spLocks noChangeShapeType="1"/>
          </p:cNvSpPr>
          <p:nvPr/>
        </p:nvSpPr>
        <p:spPr bwMode="auto">
          <a:xfrm flipV="1">
            <a:off x="628650" y="2347913"/>
            <a:ext cx="3328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 flipV="1">
            <a:off x="619125" y="2747963"/>
            <a:ext cx="3324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7420" name="Line 13"/>
          <p:cNvSpPr>
            <a:spLocks noChangeShapeType="1"/>
          </p:cNvSpPr>
          <p:nvPr/>
        </p:nvSpPr>
        <p:spPr bwMode="auto">
          <a:xfrm flipV="1">
            <a:off x="2276475" y="1947863"/>
            <a:ext cx="0" cy="395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7421" name="Text Box 14"/>
          <p:cNvSpPr txBox="1">
            <a:spLocks noChangeArrowheads="1"/>
          </p:cNvSpPr>
          <p:nvPr/>
        </p:nvSpPr>
        <p:spPr bwMode="auto">
          <a:xfrm>
            <a:off x="1784350" y="1482725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/>
              <a:t>32 bits</a:t>
            </a:r>
          </a:p>
        </p:txBody>
      </p:sp>
      <p:sp>
        <p:nvSpPr>
          <p:cNvPr id="17422" name="Line 15"/>
          <p:cNvSpPr>
            <a:spLocks noChangeShapeType="1"/>
          </p:cNvSpPr>
          <p:nvPr/>
        </p:nvSpPr>
        <p:spPr bwMode="auto">
          <a:xfrm>
            <a:off x="2733675" y="1714500"/>
            <a:ext cx="1200150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7423" name="Line 16"/>
          <p:cNvSpPr>
            <a:spLocks noChangeShapeType="1"/>
          </p:cNvSpPr>
          <p:nvPr/>
        </p:nvSpPr>
        <p:spPr bwMode="auto">
          <a:xfrm rot="10800000">
            <a:off x="623888" y="1724025"/>
            <a:ext cx="11287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7424" name="Text Box 17"/>
          <p:cNvSpPr txBox="1">
            <a:spLocks noChangeArrowheads="1"/>
          </p:cNvSpPr>
          <p:nvPr/>
        </p:nvSpPr>
        <p:spPr bwMode="auto">
          <a:xfrm>
            <a:off x="1481138" y="3306763"/>
            <a:ext cx="13890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/>
              <a:t>application</a:t>
            </a:r>
          </a:p>
          <a:p>
            <a:pPr>
              <a:defRPr/>
            </a:pPr>
            <a:r>
              <a:rPr lang="en-US" sz="2000" smtClean="0"/>
              <a:t>data </a:t>
            </a:r>
          </a:p>
          <a:p>
            <a:pPr>
              <a:defRPr/>
            </a:pPr>
            <a:r>
              <a:rPr lang="en-US" sz="2000" smtClean="0"/>
              <a:t>(payload)</a:t>
            </a:r>
            <a:endParaRPr lang="en-US" sz="2400" smtClean="0"/>
          </a:p>
        </p:txBody>
      </p:sp>
      <p:sp>
        <p:nvSpPr>
          <p:cNvPr id="17425" name="Text Box 19"/>
          <p:cNvSpPr txBox="1">
            <a:spLocks noChangeArrowheads="1"/>
          </p:cNvSpPr>
          <p:nvPr/>
        </p:nvSpPr>
        <p:spPr bwMode="auto">
          <a:xfrm>
            <a:off x="1074738" y="5222875"/>
            <a:ext cx="2524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/>
              <a:t>UDP segment format</a:t>
            </a:r>
            <a:endParaRPr lang="en-US" sz="2400" smtClean="0"/>
          </a:p>
        </p:txBody>
      </p:sp>
      <p:sp>
        <p:nvSpPr>
          <p:cNvPr id="17426" name="Line 20"/>
          <p:cNvSpPr>
            <a:spLocks noChangeShapeType="1"/>
          </p:cNvSpPr>
          <p:nvPr/>
        </p:nvSpPr>
        <p:spPr bwMode="auto">
          <a:xfrm flipV="1">
            <a:off x="2276475" y="2357438"/>
            <a:ext cx="0" cy="395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7427" name="Text Box 22"/>
          <p:cNvSpPr txBox="1">
            <a:spLocks noChangeArrowheads="1"/>
          </p:cNvSpPr>
          <p:nvPr/>
        </p:nvSpPr>
        <p:spPr bwMode="auto">
          <a:xfrm>
            <a:off x="1020763" y="2351088"/>
            <a:ext cx="814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length</a:t>
            </a:r>
            <a:endParaRPr lang="en-US" sz="2400" smtClean="0"/>
          </a:p>
        </p:txBody>
      </p:sp>
      <p:sp>
        <p:nvSpPr>
          <p:cNvPr id="17428" name="Text Box 23"/>
          <p:cNvSpPr txBox="1">
            <a:spLocks noChangeArrowheads="1"/>
          </p:cNvSpPr>
          <p:nvPr/>
        </p:nvSpPr>
        <p:spPr bwMode="auto">
          <a:xfrm>
            <a:off x="2566988" y="2341563"/>
            <a:ext cx="1176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checksum</a:t>
            </a:r>
            <a:endParaRPr lang="en-US" sz="2400" smtClean="0"/>
          </a:p>
        </p:txBody>
      </p:sp>
      <p:sp>
        <p:nvSpPr>
          <p:cNvPr id="17429" name="Text Box 24"/>
          <p:cNvSpPr txBox="1">
            <a:spLocks noChangeArrowheads="1"/>
          </p:cNvSpPr>
          <p:nvPr/>
        </p:nvSpPr>
        <p:spPr bwMode="auto">
          <a:xfrm>
            <a:off x="4260850" y="1316038"/>
            <a:ext cx="24066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800" smtClean="0"/>
              <a:t>length, in bytes of UDP segment, including header</a:t>
            </a:r>
            <a:endParaRPr lang="en-US" sz="2400" smtClean="0"/>
          </a:p>
        </p:txBody>
      </p:sp>
      <p:sp>
        <p:nvSpPr>
          <p:cNvPr id="17430" name="Line 25"/>
          <p:cNvSpPr>
            <a:spLocks noChangeShapeType="1"/>
          </p:cNvSpPr>
          <p:nvPr/>
        </p:nvSpPr>
        <p:spPr bwMode="auto">
          <a:xfrm flipH="1">
            <a:off x="1878013" y="1631950"/>
            <a:ext cx="2873375" cy="895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7431" name="Rectangle 26"/>
          <p:cNvSpPr>
            <a:spLocks noGrp="1" noChangeArrowheads="1"/>
          </p:cNvSpPr>
          <p:nvPr>
            <p:ph type="body" sz="half" idx="2"/>
          </p:nvPr>
        </p:nvSpPr>
        <p:spPr>
          <a:xfrm>
            <a:off x="4865688" y="3044825"/>
            <a:ext cx="3810000" cy="3044825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sz="2400">
                <a:cs typeface="+mn-cs"/>
              </a:rPr>
              <a:t>no connection establishment (which can add delay)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>
                <a:cs typeface="+mn-cs"/>
              </a:rPr>
              <a:t>simple: no connection state at sender, receiver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>
                <a:cs typeface="+mn-cs"/>
              </a:rPr>
              <a:t>small header size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>
                <a:cs typeface="+mn-cs"/>
              </a:rPr>
              <a:t>no congestion control: UDP can blast away as fast as desired</a:t>
            </a:r>
          </a:p>
        </p:txBody>
      </p:sp>
      <p:sp>
        <p:nvSpPr>
          <p:cNvPr id="17432" name="Rectangle 27"/>
          <p:cNvSpPr>
            <a:spLocks noChangeArrowheads="1"/>
          </p:cNvSpPr>
          <p:nvPr/>
        </p:nvSpPr>
        <p:spPr bwMode="auto">
          <a:xfrm>
            <a:off x="4703763" y="2924175"/>
            <a:ext cx="4048125" cy="3259138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7433" name="Text Box 28"/>
          <p:cNvSpPr txBox="1">
            <a:spLocks noChangeArrowheads="1"/>
          </p:cNvSpPr>
          <p:nvPr/>
        </p:nvSpPr>
        <p:spPr bwMode="auto">
          <a:xfrm>
            <a:off x="4935538" y="2643188"/>
            <a:ext cx="3130550" cy="4333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800" smtClean="0">
                <a:solidFill>
                  <a:srgbClr val="CC0000"/>
                </a:solidFill>
                <a:latin typeface="Gill Sans MT" charset="0"/>
              </a:rPr>
              <a:t>why is there a UDP?</a:t>
            </a:r>
            <a:endParaRPr lang="en-US" smtClean="0">
              <a:latin typeface="Gill Sans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5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573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3-</a:t>
            </a:r>
            <a:fld id="{B4913145-67F9-4A08-BF6F-ABE1E87CD441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Chapter 3 outline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66738" indent="-566738">
              <a:buFont typeface="Wingdings" charset="0"/>
              <a:buNone/>
              <a:defRPr/>
            </a:pPr>
            <a:r>
              <a:rPr lang="en-US">
                <a:cs typeface="+mn-cs"/>
              </a:rPr>
              <a:t>3.1 transport-layer services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cs typeface="+mn-cs"/>
              </a:rPr>
              <a:t>3.2 multiplexing and demultiplexing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cs typeface="+mn-cs"/>
              </a:rPr>
              <a:t>3.3 connectionless transport: UDP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cs typeface="+mn-cs"/>
              </a:rPr>
              <a:t>3.4 principles of reliable data transfer</a:t>
            </a:r>
          </a:p>
        </p:txBody>
      </p:sp>
      <p:sp>
        <p:nvSpPr>
          <p:cNvPr id="5735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251325" cy="4648200"/>
          </a:xfrm>
        </p:spPr>
        <p:txBody>
          <a:bodyPr/>
          <a:lstStyle/>
          <a:p>
            <a:pPr marL="566738" indent="-566738">
              <a:buFont typeface="Wingdings" charset="0"/>
              <a:buNone/>
              <a:defRPr/>
            </a:pPr>
            <a:r>
              <a:rPr lang="en-US">
                <a:solidFill>
                  <a:srgbClr val="CC0000"/>
                </a:solidFill>
                <a:cs typeface="+mn-cs"/>
              </a:rPr>
              <a:t>3.5 connection-oriented transport: TCP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/>
              <a:t>segment structure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/>
              <a:t>reliable data transfer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/>
              <a:t>flow control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/>
              <a:t>connection management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cs typeface="+mn-cs"/>
              </a:rPr>
              <a:t>3.6 principles of congestion control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cs typeface="+mn-cs"/>
              </a:rPr>
              <a:t>3.7 TCP congestion control</a:t>
            </a:r>
          </a:p>
        </p:txBody>
      </p:sp>
      <p:pic>
        <p:nvPicPr>
          <p:cNvPr id="72710" name="Picture 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1017588"/>
            <a:ext cx="4387850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5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583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3-</a:t>
            </a:r>
            <a:fld id="{8CFB80E5-119A-4755-8E36-C33752632351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252413"/>
            <a:ext cx="8243888" cy="885825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TCP: Overview  </a:t>
            </a:r>
            <a:r>
              <a:rPr lang="en-US" sz="2400">
                <a:cs typeface="+mj-cs"/>
              </a:rPr>
              <a:t>RFCs: 793,1122,1323, 2018, 2581</a:t>
            </a:r>
            <a:endParaRPr lang="en-US">
              <a:cs typeface="+mj-cs"/>
            </a:endParaRP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10125" y="1552575"/>
            <a:ext cx="3895725" cy="4648200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>
                <a:solidFill>
                  <a:srgbClr val="CC0000"/>
                </a:solidFill>
                <a:cs typeface="+mn-cs"/>
              </a:rPr>
              <a:t>full duplex data: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bi-directional data flow in same connection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MSS: maximum segment size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solidFill>
                  <a:srgbClr val="CC0000"/>
                </a:solidFill>
                <a:cs typeface="+mn-cs"/>
              </a:rPr>
              <a:t>connection-oriented:</a:t>
            </a:r>
            <a:r>
              <a:rPr lang="en-US">
                <a:cs typeface="+mn-cs"/>
              </a:rPr>
              <a:t> 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handshaking (exchange of control msgs) inits sender, receiver state before data exchange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solidFill>
                  <a:srgbClr val="CC0000"/>
                </a:solidFill>
                <a:cs typeface="+mn-cs"/>
              </a:rPr>
              <a:t>flow controlled: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sender will not overwhelm receiver</a:t>
            </a:r>
          </a:p>
        </p:txBody>
      </p:sp>
      <p:sp>
        <p:nvSpPr>
          <p:cNvPr id="5837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71500" y="1543050"/>
            <a:ext cx="3981450" cy="4648200"/>
          </a:xfrm>
        </p:spPr>
        <p:txBody>
          <a:bodyPr/>
          <a:lstStyle/>
          <a:p>
            <a:r>
              <a:rPr lang="en-US" altLang="en-US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point-to-point: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one sender, one receiver</a:t>
            </a:r>
            <a:r>
              <a:rPr lang="en-US" altLang="en-US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en-US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reliable, in-order </a:t>
            </a: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byte steam: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no </a:t>
            </a:r>
            <a:r>
              <a:rPr lang="ja-JP" altLang="en-US" smtClean="0">
                <a:ea typeface="ＭＳ Ｐゴシック" panose="020B0600070205080204" pitchFamily="34" charset="-128"/>
              </a:rPr>
              <a:t>“</a:t>
            </a:r>
            <a:r>
              <a:rPr lang="en-US" altLang="ja-JP" smtClean="0">
                <a:ea typeface="ＭＳ Ｐゴシック" panose="020B0600070205080204" pitchFamily="34" charset="-128"/>
              </a:rPr>
              <a:t>message boundaries</a:t>
            </a:r>
            <a:r>
              <a:rPr lang="ja-JP" altLang="en-US" smtClean="0">
                <a:ea typeface="ＭＳ Ｐゴシック" panose="020B0600070205080204" pitchFamily="34" charset="-128"/>
              </a:rPr>
              <a:t>”</a:t>
            </a:r>
            <a:endParaRPr lang="en-US" altLang="ja-JP" smtClean="0">
              <a:ea typeface="ＭＳ Ｐゴシック" panose="020B0600070205080204" pitchFamily="34" charset="-128"/>
            </a:endParaRPr>
          </a:p>
          <a:p>
            <a:r>
              <a:rPr lang="en-US" altLang="en-US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pipelined: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TCP congestion and flow control set window size</a:t>
            </a:r>
            <a:endParaRPr lang="en-US" altLang="en-US" i="1" smtClean="0">
              <a:ea typeface="ＭＳ Ｐゴシック" panose="020B0600070205080204" pitchFamily="34" charset="-128"/>
            </a:endParaRPr>
          </a:p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pic>
        <p:nvPicPr>
          <p:cNvPr id="73734" name="Picture 6" descr="underline_b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925513"/>
            <a:ext cx="8228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593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3-</a:t>
            </a:r>
            <a:fld id="{7FF51C73-07A6-473D-AB6C-6190635A72A2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pic>
        <p:nvPicPr>
          <p:cNvPr id="74755" name="Picture 5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73113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"/>
            <a:ext cx="7772400" cy="781050"/>
          </a:xfrm>
        </p:spPr>
        <p:txBody>
          <a:bodyPr/>
          <a:lstStyle/>
          <a:p>
            <a:pPr>
              <a:defRPr/>
            </a:pPr>
            <a:r>
              <a:rPr lang="en-US" sz="4000">
                <a:cs typeface="+mj-cs"/>
              </a:rPr>
              <a:t>TCP segment structure</a:t>
            </a:r>
            <a:endParaRPr lang="en-US">
              <a:cs typeface="+mj-cs"/>
            </a:endParaRPr>
          </a:p>
        </p:txBody>
      </p:sp>
      <p:sp>
        <p:nvSpPr>
          <p:cNvPr id="59398" name="Rectangle 4"/>
          <p:cNvSpPr>
            <a:spLocks noChangeArrowheads="1"/>
          </p:cNvSpPr>
          <p:nvPr/>
        </p:nvSpPr>
        <p:spPr bwMode="auto">
          <a:xfrm>
            <a:off x="2897188" y="1512888"/>
            <a:ext cx="3951287" cy="4824412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399" name="Rectangle 5"/>
          <p:cNvSpPr>
            <a:spLocks noChangeArrowheads="1"/>
          </p:cNvSpPr>
          <p:nvPr/>
        </p:nvSpPr>
        <p:spPr bwMode="auto">
          <a:xfrm>
            <a:off x="2811463" y="1628775"/>
            <a:ext cx="3951287" cy="48053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>
              <a:latin typeface="Arial" charset="0"/>
              <a:ea typeface="ＭＳ Ｐゴシック" charset="0"/>
            </a:endParaRPr>
          </a:p>
        </p:txBody>
      </p:sp>
      <p:sp>
        <p:nvSpPr>
          <p:cNvPr id="59400" name="Text Box 6"/>
          <p:cNvSpPr txBox="1">
            <a:spLocks noChangeArrowheads="1"/>
          </p:cNvSpPr>
          <p:nvPr/>
        </p:nvSpPr>
        <p:spPr bwMode="auto">
          <a:xfrm>
            <a:off x="2955925" y="1587500"/>
            <a:ext cx="166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>
                <a:latin typeface="Arial" charset="0"/>
              </a:rPr>
              <a:t>source port #</a:t>
            </a:r>
            <a:endParaRPr lang="en-US" sz="2400" smtClean="0">
              <a:latin typeface="Arial" charset="0"/>
            </a:endParaRPr>
          </a:p>
        </p:txBody>
      </p:sp>
      <p:sp>
        <p:nvSpPr>
          <p:cNvPr id="59401" name="Text Box 7"/>
          <p:cNvSpPr txBox="1">
            <a:spLocks noChangeArrowheads="1"/>
          </p:cNvSpPr>
          <p:nvPr/>
        </p:nvSpPr>
        <p:spPr bwMode="auto">
          <a:xfrm>
            <a:off x="5056188" y="1592263"/>
            <a:ext cx="1381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>
                <a:latin typeface="Arial" charset="0"/>
              </a:rPr>
              <a:t>dest port #</a:t>
            </a:r>
            <a:endParaRPr lang="en-US" sz="1800" smtClean="0">
              <a:latin typeface="Arial" charset="0"/>
            </a:endParaRPr>
          </a:p>
        </p:txBody>
      </p:sp>
      <p:sp>
        <p:nvSpPr>
          <p:cNvPr id="59402" name="Line 8"/>
          <p:cNvSpPr>
            <a:spLocks noChangeShapeType="1"/>
          </p:cNvSpPr>
          <p:nvPr/>
        </p:nvSpPr>
        <p:spPr bwMode="auto">
          <a:xfrm>
            <a:off x="2814638" y="2003425"/>
            <a:ext cx="394652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03" name="Line 9"/>
          <p:cNvSpPr>
            <a:spLocks noChangeShapeType="1"/>
          </p:cNvSpPr>
          <p:nvPr/>
        </p:nvSpPr>
        <p:spPr bwMode="auto">
          <a:xfrm flipV="1">
            <a:off x="2808288" y="2382838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04" name="Line 10"/>
          <p:cNvSpPr>
            <a:spLocks noChangeShapeType="1"/>
          </p:cNvSpPr>
          <p:nvPr/>
        </p:nvSpPr>
        <p:spPr bwMode="auto">
          <a:xfrm flipV="1">
            <a:off x="4754563" y="1628775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05" name="Text Box 11"/>
          <p:cNvSpPr txBox="1">
            <a:spLocks noChangeArrowheads="1"/>
          </p:cNvSpPr>
          <p:nvPr/>
        </p:nvSpPr>
        <p:spPr bwMode="auto">
          <a:xfrm>
            <a:off x="4297363" y="1098550"/>
            <a:ext cx="85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>
                <a:latin typeface="Arial" charset="0"/>
              </a:rPr>
              <a:t>32 bits</a:t>
            </a:r>
            <a:endParaRPr lang="en-US" sz="2400" smtClean="0">
              <a:latin typeface="Arial" charset="0"/>
            </a:endParaRPr>
          </a:p>
        </p:txBody>
      </p:sp>
      <p:sp>
        <p:nvSpPr>
          <p:cNvPr id="59406" name="Line 12"/>
          <p:cNvSpPr>
            <a:spLocks noChangeShapeType="1"/>
          </p:cNvSpPr>
          <p:nvPr/>
        </p:nvSpPr>
        <p:spPr bwMode="auto">
          <a:xfrm>
            <a:off x="5297488" y="1344613"/>
            <a:ext cx="1427162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07" name="Line 13"/>
          <p:cNvSpPr>
            <a:spLocks noChangeShapeType="1"/>
          </p:cNvSpPr>
          <p:nvPr/>
        </p:nvSpPr>
        <p:spPr bwMode="auto">
          <a:xfrm rot="10800000">
            <a:off x="2789238" y="1355725"/>
            <a:ext cx="13414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08" name="Text Box 14"/>
          <p:cNvSpPr txBox="1">
            <a:spLocks noChangeArrowheads="1"/>
          </p:cNvSpPr>
          <p:nvPr/>
        </p:nvSpPr>
        <p:spPr bwMode="auto">
          <a:xfrm>
            <a:off x="3863975" y="4567238"/>
            <a:ext cx="20050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>
                <a:latin typeface="Arial" charset="0"/>
              </a:rPr>
              <a:t>application</a:t>
            </a:r>
          </a:p>
          <a:p>
            <a:pPr>
              <a:defRPr/>
            </a:pPr>
            <a:r>
              <a:rPr lang="en-US" sz="2000" smtClean="0">
                <a:latin typeface="Arial" charset="0"/>
              </a:rPr>
              <a:t>data </a:t>
            </a:r>
          </a:p>
          <a:p>
            <a:pPr>
              <a:defRPr/>
            </a:pPr>
            <a:r>
              <a:rPr lang="en-US" sz="2000" smtClean="0">
                <a:latin typeface="Arial" charset="0"/>
              </a:rPr>
              <a:t>(variable length)</a:t>
            </a:r>
            <a:endParaRPr lang="en-US" sz="2400" smtClean="0">
              <a:latin typeface="Arial" charset="0"/>
            </a:endParaRPr>
          </a:p>
        </p:txBody>
      </p:sp>
      <p:sp>
        <p:nvSpPr>
          <p:cNvPr id="59409" name="Text Box 15"/>
          <p:cNvSpPr txBox="1">
            <a:spLocks noChangeArrowheads="1"/>
          </p:cNvSpPr>
          <p:nvPr/>
        </p:nvSpPr>
        <p:spPr bwMode="auto">
          <a:xfrm>
            <a:off x="3444875" y="1982788"/>
            <a:ext cx="2486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>
                <a:latin typeface="Arial" charset="0"/>
              </a:rPr>
              <a:t>sequence number</a:t>
            </a:r>
            <a:endParaRPr lang="en-US" sz="2400" smtClean="0">
              <a:latin typeface="Arial" charset="0"/>
            </a:endParaRPr>
          </a:p>
        </p:txBody>
      </p:sp>
      <p:sp>
        <p:nvSpPr>
          <p:cNvPr id="59410" name="Line 16"/>
          <p:cNvSpPr>
            <a:spLocks noChangeShapeType="1"/>
          </p:cNvSpPr>
          <p:nvPr/>
        </p:nvSpPr>
        <p:spPr bwMode="auto">
          <a:xfrm flipV="1">
            <a:off x="2817813" y="2763838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11" name="Text Box 17"/>
          <p:cNvSpPr txBox="1">
            <a:spLocks noChangeArrowheads="1"/>
          </p:cNvSpPr>
          <p:nvPr/>
        </p:nvSpPr>
        <p:spPr bwMode="auto">
          <a:xfrm>
            <a:off x="3044825" y="2382838"/>
            <a:ext cx="3409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>
                <a:latin typeface="Arial" charset="0"/>
              </a:rPr>
              <a:t>acknowledgement number</a:t>
            </a:r>
          </a:p>
        </p:txBody>
      </p:sp>
      <p:sp>
        <p:nvSpPr>
          <p:cNvPr id="59412" name="Line 18"/>
          <p:cNvSpPr>
            <a:spLocks noChangeShapeType="1"/>
          </p:cNvSpPr>
          <p:nvPr/>
        </p:nvSpPr>
        <p:spPr bwMode="auto">
          <a:xfrm flipV="1">
            <a:off x="2813050" y="3159125"/>
            <a:ext cx="39512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13" name="Line 19"/>
          <p:cNvSpPr>
            <a:spLocks noChangeShapeType="1"/>
          </p:cNvSpPr>
          <p:nvPr/>
        </p:nvSpPr>
        <p:spPr bwMode="auto">
          <a:xfrm flipV="1">
            <a:off x="2808288" y="3549650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14" name="Line 20"/>
          <p:cNvSpPr>
            <a:spLocks noChangeShapeType="1"/>
          </p:cNvSpPr>
          <p:nvPr/>
        </p:nvSpPr>
        <p:spPr bwMode="auto">
          <a:xfrm flipV="1">
            <a:off x="2808288" y="4111625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15" name="Line 21"/>
          <p:cNvSpPr>
            <a:spLocks noChangeShapeType="1"/>
          </p:cNvSpPr>
          <p:nvPr/>
        </p:nvSpPr>
        <p:spPr bwMode="auto">
          <a:xfrm flipH="1" flipV="1">
            <a:off x="4768850" y="2767013"/>
            <a:ext cx="4763" cy="777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16" name="Text Box 22"/>
          <p:cNvSpPr txBox="1">
            <a:spLocks noChangeArrowheads="1"/>
          </p:cNvSpPr>
          <p:nvPr/>
        </p:nvSpPr>
        <p:spPr bwMode="auto">
          <a:xfrm>
            <a:off x="4870450" y="2770188"/>
            <a:ext cx="174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>
                <a:latin typeface="Arial" charset="0"/>
              </a:rPr>
              <a:t>receive window</a:t>
            </a:r>
          </a:p>
        </p:txBody>
      </p:sp>
      <p:sp>
        <p:nvSpPr>
          <p:cNvPr id="59417" name="Text Box 23"/>
          <p:cNvSpPr txBox="1">
            <a:spLocks noChangeArrowheads="1"/>
          </p:cNvSpPr>
          <p:nvPr/>
        </p:nvSpPr>
        <p:spPr bwMode="auto">
          <a:xfrm>
            <a:off x="4895850" y="3165475"/>
            <a:ext cx="182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>
                <a:latin typeface="Arial" charset="0"/>
              </a:rPr>
              <a:t>Urg data pointer</a:t>
            </a:r>
          </a:p>
        </p:txBody>
      </p:sp>
      <p:sp>
        <p:nvSpPr>
          <p:cNvPr id="59418" name="Text Box 24"/>
          <p:cNvSpPr txBox="1">
            <a:spLocks noChangeArrowheads="1"/>
          </p:cNvSpPr>
          <p:nvPr/>
        </p:nvSpPr>
        <p:spPr bwMode="auto">
          <a:xfrm>
            <a:off x="3179763" y="3146425"/>
            <a:ext cx="1212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>
                <a:latin typeface="Arial" charset="0"/>
              </a:rPr>
              <a:t>checksum</a:t>
            </a:r>
          </a:p>
        </p:txBody>
      </p:sp>
      <p:sp>
        <p:nvSpPr>
          <p:cNvPr id="59419" name="Text Box 25"/>
          <p:cNvSpPr txBox="1">
            <a:spLocks noChangeArrowheads="1"/>
          </p:cNvSpPr>
          <p:nvPr/>
        </p:nvSpPr>
        <p:spPr bwMode="auto">
          <a:xfrm>
            <a:off x="4532313" y="2798763"/>
            <a:ext cx="307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charset="0"/>
              </a:rPr>
              <a:t>F</a:t>
            </a:r>
            <a:endParaRPr lang="en-US" sz="2400" smtClean="0">
              <a:latin typeface="Arial" charset="0"/>
            </a:endParaRPr>
          </a:p>
        </p:txBody>
      </p:sp>
      <p:sp>
        <p:nvSpPr>
          <p:cNvPr id="59420" name="Line 26"/>
          <p:cNvSpPr>
            <a:spLocks noChangeShapeType="1"/>
          </p:cNvSpPr>
          <p:nvPr/>
        </p:nvSpPr>
        <p:spPr bwMode="auto">
          <a:xfrm flipV="1">
            <a:off x="4611688" y="2757488"/>
            <a:ext cx="0" cy="392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21" name="Line 27"/>
          <p:cNvSpPr>
            <a:spLocks noChangeShapeType="1"/>
          </p:cNvSpPr>
          <p:nvPr/>
        </p:nvSpPr>
        <p:spPr bwMode="auto">
          <a:xfrm flipV="1">
            <a:off x="4449763" y="2762250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22" name="Line 28"/>
          <p:cNvSpPr>
            <a:spLocks noChangeShapeType="1"/>
          </p:cNvSpPr>
          <p:nvPr/>
        </p:nvSpPr>
        <p:spPr bwMode="auto">
          <a:xfrm flipV="1">
            <a:off x="4283075" y="2762250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23" name="Line 29"/>
          <p:cNvSpPr>
            <a:spLocks noChangeShapeType="1"/>
          </p:cNvSpPr>
          <p:nvPr/>
        </p:nvSpPr>
        <p:spPr bwMode="auto">
          <a:xfrm flipV="1">
            <a:off x="4121150" y="2767013"/>
            <a:ext cx="0" cy="392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24" name="Line 30"/>
          <p:cNvSpPr>
            <a:spLocks noChangeShapeType="1"/>
          </p:cNvSpPr>
          <p:nvPr/>
        </p:nvSpPr>
        <p:spPr bwMode="auto">
          <a:xfrm flipV="1">
            <a:off x="3963988" y="2762250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25" name="Line 31"/>
          <p:cNvSpPr>
            <a:spLocks noChangeShapeType="1"/>
          </p:cNvSpPr>
          <p:nvPr/>
        </p:nvSpPr>
        <p:spPr bwMode="auto">
          <a:xfrm flipV="1">
            <a:off x="3792538" y="2771775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26" name="Text Box 32"/>
          <p:cNvSpPr txBox="1">
            <a:spLocks noChangeArrowheads="1"/>
          </p:cNvSpPr>
          <p:nvPr/>
        </p:nvSpPr>
        <p:spPr bwMode="auto">
          <a:xfrm>
            <a:off x="4365625" y="279400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charset="0"/>
              </a:rPr>
              <a:t>S</a:t>
            </a:r>
            <a:endParaRPr lang="en-US" sz="2400" smtClean="0">
              <a:latin typeface="Arial" charset="0"/>
            </a:endParaRPr>
          </a:p>
        </p:txBody>
      </p:sp>
      <p:sp>
        <p:nvSpPr>
          <p:cNvPr id="59427" name="Text Box 33"/>
          <p:cNvSpPr txBox="1">
            <a:spLocks noChangeArrowheads="1"/>
          </p:cNvSpPr>
          <p:nvPr/>
        </p:nvSpPr>
        <p:spPr bwMode="auto">
          <a:xfrm>
            <a:off x="4192588" y="27940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charset="0"/>
              </a:rPr>
              <a:t>R</a:t>
            </a:r>
            <a:endParaRPr lang="en-US" sz="2400" smtClean="0">
              <a:latin typeface="Arial" charset="0"/>
            </a:endParaRPr>
          </a:p>
        </p:txBody>
      </p:sp>
      <p:sp>
        <p:nvSpPr>
          <p:cNvPr id="59428" name="Text Box 34"/>
          <p:cNvSpPr txBox="1">
            <a:spLocks noChangeArrowheads="1"/>
          </p:cNvSpPr>
          <p:nvPr/>
        </p:nvSpPr>
        <p:spPr bwMode="auto">
          <a:xfrm>
            <a:off x="4030663" y="2789238"/>
            <a:ext cx="31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charset="0"/>
              </a:rPr>
              <a:t>P</a:t>
            </a:r>
            <a:endParaRPr lang="en-US" sz="2400" smtClean="0">
              <a:latin typeface="Arial" charset="0"/>
            </a:endParaRPr>
          </a:p>
        </p:txBody>
      </p:sp>
      <p:sp>
        <p:nvSpPr>
          <p:cNvPr id="59429" name="Text Box 35"/>
          <p:cNvSpPr txBox="1">
            <a:spLocks noChangeArrowheads="1"/>
          </p:cNvSpPr>
          <p:nvPr/>
        </p:nvSpPr>
        <p:spPr bwMode="auto">
          <a:xfrm>
            <a:off x="3878263" y="2789238"/>
            <a:ext cx="31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charset="0"/>
              </a:rPr>
              <a:t>A</a:t>
            </a:r>
            <a:endParaRPr lang="en-US" sz="2400" smtClean="0">
              <a:latin typeface="Arial" charset="0"/>
            </a:endParaRPr>
          </a:p>
        </p:txBody>
      </p:sp>
      <p:sp>
        <p:nvSpPr>
          <p:cNvPr id="59430" name="Text Box 36"/>
          <p:cNvSpPr txBox="1">
            <a:spLocks noChangeArrowheads="1"/>
          </p:cNvSpPr>
          <p:nvPr/>
        </p:nvSpPr>
        <p:spPr bwMode="auto">
          <a:xfrm>
            <a:off x="3711575" y="2789238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charset="0"/>
              </a:rPr>
              <a:t>U</a:t>
            </a:r>
            <a:endParaRPr lang="en-US" sz="2400" smtClean="0">
              <a:latin typeface="Arial" charset="0"/>
            </a:endParaRPr>
          </a:p>
        </p:txBody>
      </p:sp>
      <p:sp>
        <p:nvSpPr>
          <p:cNvPr id="59431" name="Text Box 37"/>
          <p:cNvSpPr txBox="1">
            <a:spLocks noChangeArrowheads="1"/>
          </p:cNvSpPr>
          <p:nvPr/>
        </p:nvSpPr>
        <p:spPr bwMode="auto">
          <a:xfrm>
            <a:off x="2759075" y="2697163"/>
            <a:ext cx="577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>
                <a:latin typeface="Arial" charset="0"/>
              </a:rPr>
              <a:t>head</a:t>
            </a:r>
          </a:p>
          <a:p>
            <a:pPr>
              <a:defRPr/>
            </a:pPr>
            <a:r>
              <a:rPr lang="en-US" sz="1400" smtClean="0">
                <a:latin typeface="Arial" charset="0"/>
              </a:rPr>
              <a:t>len</a:t>
            </a:r>
            <a:endParaRPr lang="en-US" sz="1800" smtClean="0">
              <a:latin typeface="Arial" charset="0"/>
            </a:endParaRPr>
          </a:p>
        </p:txBody>
      </p:sp>
      <p:sp>
        <p:nvSpPr>
          <p:cNvPr id="59432" name="Text Box 38"/>
          <p:cNvSpPr txBox="1">
            <a:spLocks noChangeArrowheads="1"/>
          </p:cNvSpPr>
          <p:nvPr/>
        </p:nvSpPr>
        <p:spPr bwMode="auto">
          <a:xfrm>
            <a:off x="3238500" y="2697163"/>
            <a:ext cx="5683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>
                <a:latin typeface="Arial" charset="0"/>
              </a:rPr>
              <a:t>not</a:t>
            </a:r>
          </a:p>
          <a:p>
            <a:pPr>
              <a:defRPr/>
            </a:pPr>
            <a:r>
              <a:rPr lang="en-US" sz="1400" smtClean="0">
                <a:latin typeface="Arial" charset="0"/>
              </a:rPr>
              <a:t>used</a:t>
            </a:r>
            <a:endParaRPr lang="en-US" sz="1800" smtClean="0">
              <a:latin typeface="Arial" charset="0"/>
            </a:endParaRPr>
          </a:p>
        </p:txBody>
      </p:sp>
      <p:sp>
        <p:nvSpPr>
          <p:cNvPr id="59433" name="Line 39"/>
          <p:cNvSpPr>
            <a:spLocks noChangeShapeType="1"/>
          </p:cNvSpPr>
          <p:nvPr/>
        </p:nvSpPr>
        <p:spPr bwMode="auto">
          <a:xfrm flipV="1">
            <a:off x="3287713" y="2762250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34" name="Text Box 40"/>
          <p:cNvSpPr txBox="1">
            <a:spLocks noChangeArrowheads="1"/>
          </p:cNvSpPr>
          <p:nvPr/>
        </p:nvSpPr>
        <p:spPr bwMode="auto">
          <a:xfrm>
            <a:off x="3317875" y="3648075"/>
            <a:ext cx="289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>
                <a:latin typeface="Arial" charset="0"/>
              </a:rPr>
              <a:t>options (variable length)</a:t>
            </a:r>
            <a:endParaRPr lang="en-US" sz="2400" smtClean="0">
              <a:latin typeface="Arial" charset="0"/>
            </a:endParaRPr>
          </a:p>
        </p:txBody>
      </p:sp>
      <p:sp>
        <p:nvSpPr>
          <p:cNvPr id="59435" name="Text Box 41"/>
          <p:cNvSpPr txBox="1">
            <a:spLocks noChangeArrowheads="1"/>
          </p:cNvSpPr>
          <p:nvPr/>
        </p:nvSpPr>
        <p:spPr bwMode="auto">
          <a:xfrm>
            <a:off x="261938" y="1427163"/>
            <a:ext cx="2203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800" smtClean="0">
                <a:latin typeface="Arial" charset="0"/>
              </a:rPr>
              <a:t>URG: urgent data </a:t>
            </a:r>
          </a:p>
          <a:p>
            <a:pPr algn="r">
              <a:defRPr/>
            </a:pPr>
            <a:r>
              <a:rPr lang="en-US" sz="1800" smtClean="0">
                <a:latin typeface="Arial" charset="0"/>
              </a:rPr>
              <a:t>(generally not used)</a:t>
            </a:r>
            <a:endParaRPr lang="en-US" sz="1000" smtClean="0">
              <a:latin typeface="Arial" charset="0"/>
            </a:endParaRPr>
          </a:p>
        </p:txBody>
      </p:sp>
      <p:sp>
        <p:nvSpPr>
          <p:cNvPr id="59436" name="Text Box 42"/>
          <p:cNvSpPr txBox="1">
            <a:spLocks noChangeArrowheads="1"/>
          </p:cNvSpPr>
          <p:nvPr/>
        </p:nvSpPr>
        <p:spPr bwMode="auto">
          <a:xfrm>
            <a:off x="976313" y="2151063"/>
            <a:ext cx="144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800" smtClean="0">
                <a:latin typeface="Arial" charset="0"/>
              </a:rPr>
              <a:t>ACK: ACK #</a:t>
            </a:r>
          </a:p>
          <a:p>
            <a:pPr algn="r">
              <a:defRPr/>
            </a:pPr>
            <a:r>
              <a:rPr lang="en-US" sz="1800" smtClean="0">
                <a:latin typeface="Arial" charset="0"/>
              </a:rPr>
              <a:t>valid</a:t>
            </a:r>
            <a:endParaRPr lang="en-US" sz="1000" smtClean="0">
              <a:latin typeface="Arial" charset="0"/>
            </a:endParaRPr>
          </a:p>
        </p:txBody>
      </p:sp>
      <p:sp>
        <p:nvSpPr>
          <p:cNvPr id="59437" name="Text Box 43"/>
          <p:cNvSpPr txBox="1">
            <a:spLocks noChangeArrowheads="1"/>
          </p:cNvSpPr>
          <p:nvPr/>
        </p:nvSpPr>
        <p:spPr bwMode="auto">
          <a:xfrm>
            <a:off x="169863" y="2827338"/>
            <a:ext cx="2266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800" smtClean="0">
                <a:latin typeface="Arial" charset="0"/>
              </a:rPr>
              <a:t>PSH: push data now</a:t>
            </a:r>
          </a:p>
          <a:p>
            <a:pPr algn="r">
              <a:defRPr/>
            </a:pPr>
            <a:r>
              <a:rPr lang="en-US" sz="1800" smtClean="0">
                <a:latin typeface="Arial" charset="0"/>
              </a:rPr>
              <a:t>(generally not used)</a:t>
            </a:r>
          </a:p>
        </p:txBody>
      </p:sp>
      <p:sp>
        <p:nvSpPr>
          <p:cNvPr id="59438" name="Text Box 44"/>
          <p:cNvSpPr txBox="1">
            <a:spLocks noChangeArrowheads="1"/>
          </p:cNvSpPr>
          <p:nvPr/>
        </p:nvSpPr>
        <p:spPr bwMode="auto">
          <a:xfrm>
            <a:off x="544513" y="3627438"/>
            <a:ext cx="19113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800" smtClean="0">
                <a:latin typeface="Arial" charset="0"/>
              </a:rPr>
              <a:t>RST, SYN, FIN:</a:t>
            </a:r>
          </a:p>
          <a:p>
            <a:pPr algn="r">
              <a:defRPr/>
            </a:pPr>
            <a:r>
              <a:rPr lang="en-US" sz="1800" smtClean="0">
                <a:latin typeface="Arial" charset="0"/>
              </a:rPr>
              <a:t>connection estab</a:t>
            </a:r>
          </a:p>
          <a:p>
            <a:pPr algn="r">
              <a:defRPr/>
            </a:pPr>
            <a:r>
              <a:rPr lang="en-US" sz="1800" smtClean="0">
                <a:latin typeface="Arial" charset="0"/>
              </a:rPr>
              <a:t>(setup, teardown</a:t>
            </a:r>
          </a:p>
          <a:p>
            <a:pPr algn="r">
              <a:defRPr/>
            </a:pPr>
            <a:r>
              <a:rPr lang="en-US" sz="1800" smtClean="0">
                <a:latin typeface="Arial" charset="0"/>
              </a:rPr>
              <a:t>commands)</a:t>
            </a:r>
          </a:p>
        </p:txBody>
      </p:sp>
      <p:sp>
        <p:nvSpPr>
          <p:cNvPr id="59439" name="Line 45"/>
          <p:cNvSpPr>
            <a:spLocks noChangeShapeType="1"/>
          </p:cNvSpPr>
          <p:nvPr/>
        </p:nvSpPr>
        <p:spPr bwMode="auto">
          <a:xfrm>
            <a:off x="2371725" y="1800225"/>
            <a:ext cx="1495425" cy="1028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40" name="Line 46"/>
          <p:cNvSpPr>
            <a:spLocks noChangeShapeType="1"/>
          </p:cNvSpPr>
          <p:nvPr/>
        </p:nvSpPr>
        <p:spPr bwMode="auto">
          <a:xfrm>
            <a:off x="2376488" y="2487613"/>
            <a:ext cx="1658937" cy="4413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41" name="Line 47"/>
          <p:cNvSpPr>
            <a:spLocks noChangeShapeType="1"/>
          </p:cNvSpPr>
          <p:nvPr/>
        </p:nvSpPr>
        <p:spPr bwMode="auto">
          <a:xfrm flipV="1">
            <a:off x="2397125" y="3041650"/>
            <a:ext cx="1827213" cy="2444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4801" name="Freeform 48"/>
          <p:cNvSpPr>
            <a:spLocks/>
          </p:cNvSpPr>
          <p:nvPr/>
        </p:nvSpPr>
        <p:spPr bwMode="auto">
          <a:xfrm>
            <a:off x="2390775" y="3105150"/>
            <a:ext cx="2314575" cy="704850"/>
          </a:xfrm>
          <a:custGeom>
            <a:avLst/>
            <a:gdLst>
              <a:gd name="T0" fmla="*/ 0 w 1458"/>
              <a:gd name="T1" fmla="*/ 2147483647 h 444"/>
              <a:gd name="T2" fmla="*/ 2147483647 w 1458"/>
              <a:gd name="T3" fmla="*/ 0 h 444"/>
              <a:gd name="T4" fmla="*/ 2147483647 w 1458"/>
              <a:gd name="T5" fmla="*/ 2147483647 h 4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58" h="444">
                <a:moveTo>
                  <a:pt x="0" y="444"/>
                </a:moveTo>
                <a:lnTo>
                  <a:pt x="1248" y="0"/>
                </a:lnTo>
                <a:lnTo>
                  <a:pt x="1458" y="6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43" name="Text Box 49"/>
          <p:cNvSpPr txBox="1">
            <a:spLocks noChangeArrowheads="1"/>
          </p:cNvSpPr>
          <p:nvPr/>
        </p:nvSpPr>
        <p:spPr bwMode="auto">
          <a:xfrm>
            <a:off x="7439025" y="3008313"/>
            <a:ext cx="12509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1800" smtClean="0">
                <a:latin typeface="Arial" charset="0"/>
              </a:rPr>
              <a:t># bytes </a:t>
            </a:r>
          </a:p>
          <a:p>
            <a:pPr algn="l">
              <a:defRPr/>
            </a:pPr>
            <a:r>
              <a:rPr lang="en-US" sz="1800" smtClean="0">
                <a:latin typeface="Arial" charset="0"/>
              </a:rPr>
              <a:t>rcvr willing</a:t>
            </a:r>
          </a:p>
          <a:p>
            <a:pPr algn="l">
              <a:defRPr/>
            </a:pPr>
            <a:r>
              <a:rPr lang="en-US" sz="1800" smtClean="0">
                <a:latin typeface="Arial" charset="0"/>
              </a:rPr>
              <a:t>to accept</a:t>
            </a:r>
          </a:p>
        </p:txBody>
      </p:sp>
      <p:sp>
        <p:nvSpPr>
          <p:cNvPr id="59444" name="Text Box 50"/>
          <p:cNvSpPr txBox="1">
            <a:spLocks noChangeArrowheads="1"/>
          </p:cNvSpPr>
          <p:nvPr/>
        </p:nvSpPr>
        <p:spPr bwMode="auto">
          <a:xfrm>
            <a:off x="7132638" y="1522413"/>
            <a:ext cx="17716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1800" smtClean="0">
                <a:latin typeface="Arial" charset="0"/>
              </a:rPr>
              <a:t>counting</a:t>
            </a:r>
          </a:p>
          <a:p>
            <a:pPr algn="l">
              <a:defRPr/>
            </a:pPr>
            <a:r>
              <a:rPr lang="en-US" sz="1800" smtClean="0">
                <a:latin typeface="Arial" charset="0"/>
              </a:rPr>
              <a:t>by bytes </a:t>
            </a:r>
          </a:p>
          <a:p>
            <a:pPr algn="l">
              <a:defRPr/>
            </a:pPr>
            <a:r>
              <a:rPr lang="en-US" sz="1800" smtClean="0">
                <a:latin typeface="Arial" charset="0"/>
              </a:rPr>
              <a:t>of data</a:t>
            </a:r>
          </a:p>
          <a:p>
            <a:pPr algn="l">
              <a:defRPr/>
            </a:pPr>
            <a:r>
              <a:rPr lang="en-US" sz="1800" smtClean="0">
                <a:latin typeface="Arial" charset="0"/>
              </a:rPr>
              <a:t>(not segments!)</a:t>
            </a:r>
          </a:p>
        </p:txBody>
      </p:sp>
      <p:sp>
        <p:nvSpPr>
          <p:cNvPr id="59445" name="Text Box 51"/>
          <p:cNvSpPr txBox="1">
            <a:spLocks noChangeArrowheads="1"/>
          </p:cNvSpPr>
          <p:nvPr/>
        </p:nvSpPr>
        <p:spPr bwMode="auto">
          <a:xfrm>
            <a:off x="982663" y="4960938"/>
            <a:ext cx="13652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800" smtClean="0">
                <a:latin typeface="Arial" charset="0"/>
              </a:rPr>
              <a:t>Internet</a:t>
            </a:r>
          </a:p>
          <a:p>
            <a:pPr algn="r">
              <a:defRPr/>
            </a:pPr>
            <a:r>
              <a:rPr lang="en-US" sz="1800" smtClean="0">
                <a:latin typeface="Arial" charset="0"/>
              </a:rPr>
              <a:t>checksum</a:t>
            </a:r>
          </a:p>
          <a:p>
            <a:pPr algn="r">
              <a:defRPr/>
            </a:pPr>
            <a:r>
              <a:rPr lang="en-US" sz="1800" smtClean="0">
                <a:latin typeface="Arial" charset="0"/>
              </a:rPr>
              <a:t>(as in UDP)</a:t>
            </a:r>
          </a:p>
        </p:txBody>
      </p:sp>
      <p:sp>
        <p:nvSpPr>
          <p:cNvPr id="59446" name="Line 52"/>
          <p:cNvSpPr>
            <a:spLocks noChangeShapeType="1"/>
          </p:cNvSpPr>
          <p:nvPr/>
        </p:nvSpPr>
        <p:spPr bwMode="auto">
          <a:xfrm flipV="1">
            <a:off x="2266950" y="3429000"/>
            <a:ext cx="2105025" cy="1981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47" name="Line 53"/>
          <p:cNvSpPr>
            <a:spLocks noChangeShapeType="1"/>
          </p:cNvSpPr>
          <p:nvPr/>
        </p:nvSpPr>
        <p:spPr bwMode="auto">
          <a:xfrm flipH="1" flipV="1">
            <a:off x="6686550" y="3019425"/>
            <a:ext cx="809625" cy="4667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48" name="Line 54"/>
          <p:cNvSpPr>
            <a:spLocks noChangeShapeType="1"/>
          </p:cNvSpPr>
          <p:nvPr/>
        </p:nvSpPr>
        <p:spPr bwMode="auto">
          <a:xfrm flipH="1">
            <a:off x="6619875" y="1724025"/>
            <a:ext cx="552450" cy="885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49" name="Line 55"/>
          <p:cNvSpPr>
            <a:spLocks noChangeShapeType="1"/>
          </p:cNvSpPr>
          <p:nvPr/>
        </p:nvSpPr>
        <p:spPr bwMode="auto">
          <a:xfrm flipH="1">
            <a:off x="6581775" y="1714500"/>
            <a:ext cx="571500" cy="5238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5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20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3-</a:t>
            </a:r>
            <a:fld id="{D9690757-03B5-4DC0-825F-46682B000D45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pic>
        <p:nvPicPr>
          <p:cNvPr id="16387" name="Picture 9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1028700"/>
            <a:ext cx="6399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Chapter 3: Transport Layer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49388"/>
            <a:ext cx="3581400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3200">
                <a:solidFill>
                  <a:srgbClr val="CC0000"/>
                </a:solidFill>
                <a:cs typeface="+mn-cs"/>
              </a:rPr>
              <a:t>our goals: 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understand principles behind transport layer services: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multiplexing, demultiplexing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reliable data transfer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flow control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congestion control</a:t>
            </a:r>
            <a:endParaRPr lang="en-US" sz="2800"/>
          </a:p>
        </p:txBody>
      </p:sp>
      <p:sp>
        <p:nvSpPr>
          <p:cNvPr id="205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8163" y="1501775"/>
            <a:ext cx="4267200" cy="4648200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endParaRPr lang="en-US">
              <a:cs typeface="+mn-cs"/>
            </a:endParaRPr>
          </a:p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learn about Internet transport layer protocols: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UDP: connectionless transport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TCP: connection-oriented reliable transport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TCP congestion control</a:t>
            </a:r>
            <a:endParaRPr lang="en-US" sz="2000"/>
          </a:p>
          <a:p>
            <a:pPr>
              <a:buFont typeface="Wingdings" charset="0"/>
              <a:buChar char="v"/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30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3-</a:t>
            </a:r>
            <a:fld id="{99B6F2CC-D594-420B-A068-CB45DF5A4B0A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pic>
        <p:nvPicPr>
          <p:cNvPr id="17411" name="Picture 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3" y="1025525"/>
            <a:ext cx="4113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Chapter 3 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66738" indent="-566738">
              <a:buFont typeface="Wingdings" charset="0"/>
              <a:buNone/>
              <a:defRPr/>
            </a:pPr>
            <a:r>
              <a:rPr lang="en-US">
                <a:solidFill>
                  <a:srgbClr val="CC0000"/>
                </a:solidFill>
                <a:cs typeface="+mn-cs"/>
              </a:rPr>
              <a:t>3.1 transport-layer services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cs typeface="+mn-cs"/>
              </a:rPr>
              <a:t>3.2 multiplexing and demultiplexing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cs typeface="+mn-cs"/>
              </a:rPr>
              <a:t>3.3 connectionless transport: UDP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cs typeface="+mn-cs"/>
              </a:rPr>
              <a:t>3.4 principles of reliable data transfer</a:t>
            </a:r>
          </a:p>
        </p:txBody>
      </p:sp>
      <p:sp>
        <p:nvSpPr>
          <p:cNvPr id="30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251325" cy="4648200"/>
          </a:xfrm>
        </p:spPr>
        <p:txBody>
          <a:bodyPr/>
          <a:lstStyle/>
          <a:p>
            <a:pPr marL="566738" indent="-566738">
              <a:buFont typeface="Wingdings" charset="0"/>
              <a:buNone/>
              <a:defRPr/>
            </a:pPr>
            <a:r>
              <a:rPr lang="en-US">
                <a:cs typeface="+mn-cs"/>
              </a:rPr>
              <a:t>3.5 connection-oriented transport: TCP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/>
              <a:t>segment structure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/>
              <a:t>reliable data transfer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/>
              <a:t>flow control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/>
              <a:t>connection management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cs typeface="+mn-cs"/>
              </a:rPr>
              <a:t>3.6 principles of congestion control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cs typeface="+mn-cs"/>
              </a:rPr>
              <a:t>3.7 TCP congestion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5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3-</a:t>
            </a:r>
            <a:fld id="{EE1A5ABD-BD54-416F-B0F3-80F90C12912B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grpSp>
        <p:nvGrpSpPr>
          <p:cNvPr id="18435" name="Group 894"/>
          <p:cNvGrpSpPr>
            <a:grpSpLocks/>
          </p:cNvGrpSpPr>
          <p:nvPr/>
        </p:nvGrpSpPr>
        <p:grpSpPr bwMode="auto">
          <a:xfrm>
            <a:off x="5102225" y="1601788"/>
            <a:ext cx="3540125" cy="4545012"/>
            <a:chOff x="3277" y="974"/>
            <a:chExt cx="2230" cy="2863"/>
          </a:xfrm>
        </p:grpSpPr>
        <p:sp>
          <p:nvSpPr>
            <p:cNvPr id="18464" name="Freeform 895"/>
            <p:cNvSpPr>
              <a:spLocks/>
            </p:cNvSpPr>
            <p:nvPr/>
          </p:nvSpPr>
          <p:spPr bwMode="auto">
            <a:xfrm>
              <a:off x="3277" y="1079"/>
              <a:ext cx="1094" cy="675"/>
            </a:xfrm>
            <a:custGeom>
              <a:avLst/>
              <a:gdLst>
                <a:gd name="T0" fmla="*/ 805 w 1036"/>
                <a:gd name="T1" fmla="*/ 11 h 675"/>
                <a:gd name="T2" fmla="*/ 485 w 1036"/>
                <a:gd name="T3" fmla="*/ 53 h 675"/>
                <a:gd name="T4" fmla="*/ 257 w 1036"/>
                <a:gd name="T5" fmla="*/ 129 h 675"/>
                <a:gd name="T6" fmla="*/ 190 w 1036"/>
                <a:gd name="T7" fmla="*/ 229 h 675"/>
                <a:gd name="T8" fmla="*/ 26 w 1036"/>
                <a:gd name="T9" fmla="*/ 297 h 675"/>
                <a:gd name="T10" fmla="*/ 22 w 1036"/>
                <a:gd name="T11" fmla="*/ 459 h 675"/>
                <a:gd name="T12" fmla="*/ 164 w 1036"/>
                <a:gd name="T13" fmla="*/ 489 h 675"/>
                <a:gd name="T14" fmla="*/ 570 w 1036"/>
                <a:gd name="T15" fmla="*/ 489 h 675"/>
                <a:gd name="T16" fmla="*/ 742 w 1036"/>
                <a:gd name="T17" fmla="*/ 555 h 675"/>
                <a:gd name="T18" fmla="*/ 935 w 1036"/>
                <a:gd name="T19" fmla="*/ 657 h 675"/>
                <a:gd name="T20" fmla="*/ 1081 w 1036"/>
                <a:gd name="T21" fmla="*/ 661 h 675"/>
                <a:gd name="T22" fmla="*/ 1183 w 1036"/>
                <a:gd name="T23" fmla="*/ 603 h 675"/>
                <a:gd name="T24" fmla="*/ 1234 w 1036"/>
                <a:gd name="T25" fmla="*/ 445 h 675"/>
                <a:gd name="T26" fmla="*/ 1266 w 1036"/>
                <a:gd name="T27" fmla="*/ 291 h 675"/>
                <a:gd name="T28" fmla="*/ 1270 w 1036"/>
                <a:gd name="T29" fmla="*/ 107 h 675"/>
                <a:gd name="T30" fmla="*/ 1161 w 1036"/>
                <a:gd name="T31" fmla="*/ 17 h 675"/>
                <a:gd name="T32" fmla="*/ 964 w 1036"/>
                <a:gd name="T33" fmla="*/ 3 h 675"/>
                <a:gd name="T34" fmla="*/ 805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65" name="Group 896"/>
            <p:cNvGrpSpPr>
              <a:grpSpLocks/>
            </p:cNvGrpSpPr>
            <p:nvPr/>
          </p:nvGrpSpPr>
          <p:grpSpPr bwMode="auto">
            <a:xfrm>
              <a:off x="3383" y="1920"/>
              <a:ext cx="919" cy="588"/>
              <a:chOff x="2889" y="1631"/>
              <a:chExt cx="980" cy="743"/>
            </a:xfrm>
          </p:grpSpPr>
          <p:sp>
            <p:nvSpPr>
              <p:cNvPr id="4508" name="Rectangle 897"/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509" name="AutoShape 898"/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solidFill>
                    <a:srgbClr val="00CCFF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8466" name="Freeform 899"/>
            <p:cNvSpPr>
              <a:spLocks/>
            </p:cNvSpPr>
            <p:nvPr/>
          </p:nvSpPr>
          <p:spPr bwMode="auto">
            <a:xfrm>
              <a:off x="3379" y="2788"/>
              <a:ext cx="2032" cy="1049"/>
            </a:xfrm>
            <a:custGeom>
              <a:avLst/>
              <a:gdLst>
                <a:gd name="T0" fmla="*/ 1044 w 2032"/>
                <a:gd name="T1" fmla="*/ 26 h 1049"/>
                <a:gd name="T2" fmla="*/ 847 w 2032"/>
                <a:gd name="T3" fmla="*/ 125 h 1049"/>
                <a:gd name="T4" fmla="*/ 580 w 2032"/>
                <a:gd name="T5" fmla="*/ 68 h 1049"/>
                <a:gd name="T6" fmla="*/ 143 w 2032"/>
                <a:gd name="T7" fmla="*/ 170 h 1049"/>
                <a:gd name="T8" fmla="*/ 48 w 2032"/>
                <a:gd name="T9" fmla="*/ 374 h 1049"/>
                <a:gd name="T10" fmla="*/ 41 w 2032"/>
                <a:gd name="T11" fmla="*/ 680 h 1049"/>
                <a:gd name="T12" fmla="*/ 294 w 2032"/>
                <a:gd name="T13" fmla="*/ 744 h 1049"/>
                <a:gd name="T14" fmla="*/ 660 w 2032"/>
                <a:gd name="T15" fmla="*/ 893 h 1049"/>
                <a:gd name="T16" fmla="*/ 1088 w 2032"/>
                <a:gd name="T17" fmla="*/ 1014 h 1049"/>
                <a:gd name="T18" fmla="*/ 1525 w 2032"/>
                <a:gd name="T19" fmla="*/ 1031 h 1049"/>
                <a:gd name="T20" fmla="*/ 1831 w 2032"/>
                <a:gd name="T21" fmla="*/ 907 h 1049"/>
                <a:gd name="T22" fmla="*/ 2015 w 2032"/>
                <a:gd name="T23" fmla="*/ 714 h 1049"/>
                <a:gd name="T24" fmla="*/ 1931 w 2032"/>
                <a:gd name="T25" fmla="*/ 251 h 1049"/>
                <a:gd name="T26" fmla="*/ 1658 w 2032"/>
                <a:gd name="T27" fmla="*/ 114 h 1049"/>
                <a:gd name="T28" fmla="*/ 1355 w 2032"/>
                <a:gd name="T29" fmla="*/ 15 h 1049"/>
                <a:gd name="T30" fmla="*/ 1044 w 2032"/>
                <a:gd name="T31" fmla="*/ 26 h 10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32" h="1049">
                  <a:moveTo>
                    <a:pt x="1044" y="26"/>
                  </a:moveTo>
                  <a:cubicBezTo>
                    <a:pt x="959" y="45"/>
                    <a:pt x="924" y="118"/>
                    <a:pt x="847" y="125"/>
                  </a:cubicBezTo>
                  <a:cubicBezTo>
                    <a:pt x="770" y="132"/>
                    <a:pt x="697" y="61"/>
                    <a:pt x="580" y="68"/>
                  </a:cubicBezTo>
                  <a:cubicBezTo>
                    <a:pt x="463" y="75"/>
                    <a:pt x="232" y="119"/>
                    <a:pt x="143" y="170"/>
                  </a:cubicBezTo>
                  <a:cubicBezTo>
                    <a:pt x="54" y="221"/>
                    <a:pt x="65" y="289"/>
                    <a:pt x="48" y="374"/>
                  </a:cubicBezTo>
                  <a:cubicBezTo>
                    <a:pt x="31" y="459"/>
                    <a:pt x="0" y="618"/>
                    <a:pt x="41" y="680"/>
                  </a:cubicBezTo>
                  <a:cubicBezTo>
                    <a:pt x="82" y="742"/>
                    <a:pt x="191" y="709"/>
                    <a:pt x="294" y="744"/>
                  </a:cubicBezTo>
                  <a:cubicBezTo>
                    <a:pt x="397" y="779"/>
                    <a:pt x="527" y="849"/>
                    <a:pt x="660" y="893"/>
                  </a:cubicBezTo>
                  <a:cubicBezTo>
                    <a:pt x="793" y="938"/>
                    <a:pt x="944" y="991"/>
                    <a:pt x="1088" y="1014"/>
                  </a:cubicBezTo>
                  <a:cubicBezTo>
                    <a:pt x="1232" y="1036"/>
                    <a:pt x="1401" y="1049"/>
                    <a:pt x="1525" y="1031"/>
                  </a:cubicBezTo>
                  <a:cubicBezTo>
                    <a:pt x="1649" y="1012"/>
                    <a:pt x="1749" y="960"/>
                    <a:pt x="1831" y="907"/>
                  </a:cubicBezTo>
                  <a:cubicBezTo>
                    <a:pt x="1913" y="855"/>
                    <a:pt x="1998" y="824"/>
                    <a:pt x="2015" y="714"/>
                  </a:cubicBezTo>
                  <a:cubicBezTo>
                    <a:pt x="2032" y="604"/>
                    <a:pt x="1990" y="350"/>
                    <a:pt x="1931" y="251"/>
                  </a:cubicBezTo>
                  <a:cubicBezTo>
                    <a:pt x="1872" y="151"/>
                    <a:pt x="1754" y="153"/>
                    <a:pt x="1658" y="114"/>
                  </a:cubicBezTo>
                  <a:cubicBezTo>
                    <a:pt x="1562" y="76"/>
                    <a:pt x="1457" y="30"/>
                    <a:pt x="1355" y="15"/>
                  </a:cubicBezTo>
                  <a:cubicBezTo>
                    <a:pt x="1253" y="0"/>
                    <a:pt x="1129" y="8"/>
                    <a:pt x="1044" y="2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Line 900"/>
            <p:cNvSpPr>
              <a:spLocks noChangeShapeType="1"/>
            </p:cNvSpPr>
            <p:nvPr/>
          </p:nvSpPr>
          <p:spPr bwMode="auto">
            <a:xfrm rot="-5400000">
              <a:off x="4942" y="3252"/>
              <a:ext cx="330" cy="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33" name="Line 901"/>
            <p:cNvSpPr>
              <a:spLocks noChangeShapeType="1"/>
            </p:cNvSpPr>
            <p:nvPr/>
          </p:nvSpPr>
          <p:spPr bwMode="auto">
            <a:xfrm rot="5400000" flipV="1">
              <a:off x="5034" y="3429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34" name="Line 902"/>
            <p:cNvSpPr>
              <a:spLocks noChangeShapeType="1"/>
            </p:cNvSpPr>
            <p:nvPr/>
          </p:nvSpPr>
          <p:spPr bwMode="auto">
            <a:xfrm rot="-5400000">
              <a:off x="5151" y="3225"/>
              <a:ext cx="0" cy="7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35" name="Line 903"/>
            <p:cNvSpPr>
              <a:spLocks noChangeShapeType="1"/>
            </p:cNvSpPr>
            <p:nvPr/>
          </p:nvSpPr>
          <p:spPr bwMode="auto">
            <a:xfrm flipH="1">
              <a:off x="3827" y="2977"/>
              <a:ext cx="160" cy="29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36" name="Line 904"/>
            <p:cNvSpPr>
              <a:spLocks noChangeShapeType="1"/>
            </p:cNvSpPr>
            <p:nvPr/>
          </p:nvSpPr>
          <p:spPr bwMode="auto">
            <a:xfrm>
              <a:off x="3843" y="3009"/>
              <a:ext cx="1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37" name="Line 905"/>
            <p:cNvSpPr>
              <a:spLocks noChangeShapeType="1"/>
            </p:cNvSpPr>
            <p:nvPr/>
          </p:nvSpPr>
          <p:spPr bwMode="auto">
            <a:xfrm>
              <a:off x="3680" y="3221"/>
              <a:ext cx="17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38" name="Line 906"/>
            <p:cNvSpPr>
              <a:spLocks noChangeShapeType="1"/>
            </p:cNvSpPr>
            <p:nvPr/>
          </p:nvSpPr>
          <p:spPr bwMode="auto">
            <a:xfrm>
              <a:off x="3914" y="3271"/>
              <a:ext cx="30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39" name="Line 907"/>
            <p:cNvSpPr>
              <a:spLocks noChangeShapeType="1"/>
            </p:cNvSpPr>
            <p:nvPr/>
          </p:nvSpPr>
          <p:spPr bwMode="auto">
            <a:xfrm flipH="1">
              <a:off x="4065" y="3213"/>
              <a:ext cx="34" cy="5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40" name="Line 908"/>
            <p:cNvSpPr>
              <a:spLocks noChangeShapeType="1"/>
            </p:cNvSpPr>
            <p:nvPr/>
          </p:nvSpPr>
          <p:spPr bwMode="auto">
            <a:xfrm>
              <a:off x="3947" y="3269"/>
              <a:ext cx="1" cy="5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41" name="Line 909"/>
            <p:cNvSpPr>
              <a:spLocks noChangeShapeType="1"/>
            </p:cNvSpPr>
            <p:nvPr/>
          </p:nvSpPr>
          <p:spPr bwMode="auto">
            <a:xfrm flipH="1" flipV="1">
              <a:off x="4197" y="3274"/>
              <a:ext cx="0" cy="4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42" name="Line 910"/>
            <p:cNvSpPr>
              <a:spLocks noChangeShapeType="1"/>
            </p:cNvSpPr>
            <p:nvPr/>
          </p:nvSpPr>
          <p:spPr bwMode="auto">
            <a:xfrm>
              <a:off x="4248" y="3185"/>
              <a:ext cx="317" cy="17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43" name="Line 911"/>
            <p:cNvSpPr>
              <a:spLocks noChangeShapeType="1"/>
            </p:cNvSpPr>
            <p:nvPr/>
          </p:nvSpPr>
          <p:spPr bwMode="auto">
            <a:xfrm>
              <a:off x="3901" y="3144"/>
              <a:ext cx="51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44" name="Line 912"/>
            <p:cNvSpPr>
              <a:spLocks noChangeShapeType="1"/>
            </p:cNvSpPr>
            <p:nvPr/>
          </p:nvSpPr>
          <p:spPr bwMode="auto">
            <a:xfrm>
              <a:off x="3809" y="2257"/>
              <a:ext cx="148" cy="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45" name="Line 913"/>
            <p:cNvSpPr>
              <a:spLocks noChangeShapeType="1"/>
            </p:cNvSpPr>
            <p:nvPr/>
          </p:nvSpPr>
          <p:spPr bwMode="auto">
            <a:xfrm flipV="1">
              <a:off x="3711" y="2354"/>
              <a:ext cx="106" cy="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18481" name="Group 914"/>
            <p:cNvGrpSpPr>
              <a:grpSpLocks/>
            </p:cNvGrpSpPr>
            <p:nvPr/>
          </p:nvGrpSpPr>
          <p:grpSpPr bwMode="auto">
            <a:xfrm>
              <a:off x="3535" y="2207"/>
              <a:ext cx="319" cy="222"/>
              <a:chOff x="2967" y="478"/>
              <a:chExt cx="788" cy="625"/>
            </a:xfrm>
          </p:grpSpPr>
          <p:pic>
            <p:nvPicPr>
              <p:cNvPr id="18841" name="Picture 915" descr="access_point_stylized_small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842" name="Picture 916" descr="antenna_radiation_stylize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8482" name="Freeform 917"/>
            <p:cNvSpPr>
              <a:spLocks/>
            </p:cNvSpPr>
            <p:nvPr/>
          </p:nvSpPr>
          <p:spPr bwMode="auto">
            <a:xfrm>
              <a:off x="4419" y="2224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3" name="Freeform 918"/>
            <p:cNvSpPr>
              <a:spLocks/>
            </p:cNvSpPr>
            <p:nvPr/>
          </p:nvSpPr>
          <p:spPr bwMode="auto">
            <a:xfrm>
              <a:off x="4417" y="1263"/>
              <a:ext cx="1090" cy="709"/>
            </a:xfrm>
            <a:custGeom>
              <a:avLst/>
              <a:gdLst>
                <a:gd name="T0" fmla="*/ 1748 w 765"/>
                <a:gd name="T1" fmla="*/ 56 h 459"/>
                <a:gd name="T2" fmla="*/ 1185 w 765"/>
                <a:gd name="T3" fmla="*/ 399 h 459"/>
                <a:gd name="T4" fmla="*/ 396 w 765"/>
                <a:gd name="T5" fmla="*/ 568 h 459"/>
                <a:gd name="T6" fmla="*/ 57 w 765"/>
                <a:gd name="T7" fmla="*/ 1914 h 459"/>
                <a:gd name="T8" fmla="*/ 741 w 765"/>
                <a:gd name="T9" fmla="*/ 2529 h 459"/>
                <a:gd name="T10" fmla="*/ 1425 w 765"/>
                <a:gd name="T11" fmla="*/ 2424 h 459"/>
                <a:gd name="T12" fmla="*/ 2405 w 765"/>
                <a:gd name="T13" fmla="*/ 2529 h 459"/>
                <a:gd name="T14" fmla="*/ 2878 w 765"/>
                <a:gd name="T15" fmla="*/ 2470 h 459"/>
                <a:gd name="T16" fmla="*/ 3098 w 765"/>
                <a:gd name="T17" fmla="*/ 2119 h 459"/>
                <a:gd name="T18" fmla="*/ 3092 w 765"/>
                <a:gd name="T19" fmla="*/ 899 h 459"/>
                <a:gd name="T20" fmla="*/ 2729 w 765"/>
                <a:gd name="T21" fmla="*/ 196 h 459"/>
                <a:gd name="T22" fmla="*/ 1748 w 765"/>
                <a:gd name="T23" fmla="*/ 56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9" name="Line 919"/>
            <p:cNvSpPr>
              <a:spLocks noChangeShapeType="1"/>
            </p:cNvSpPr>
            <p:nvPr/>
          </p:nvSpPr>
          <p:spPr bwMode="auto">
            <a:xfrm>
              <a:off x="4659" y="2404"/>
              <a:ext cx="103" cy="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0" name="Line 920"/>
            <p:cNvSpPr>
              <a:spLocks noChangeShapeType="1"/>
            </p:cNvSpPr>
            <p:nvPr/>
          </p:nvSpPr>
          <p:spPr bwMode="auto">
            <a:xfrm>
              <a:off x="4720" y="2354"/>
              <a:ext cx="1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1" name="Line 921"/>
            <p:cNvSpPr>
              <a:spLocks noChangeShapeType="1"/>
            </p:cNvSpPr>
            <p:nvPr/>
          </p:nvSpPr>
          <p:spPr bwMode="auto">
            <a:xfrm flipV="1">
              <a:off x="4869" y="2408"/>
              <a:ext cx="85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2" name="Line 922"/>
            <p:cNvSpPr>
              <a:spLocks noChangeShapeType="1"/>
            </p:cNvSpPr>
            <p:nvPr/>
          </p:nvSpPr>
          <p:spPr bwMode="auto">
            <a:xfrm>
              <a:off x="4235" y="1632"/>
              <a:ext cx="321" cy="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3" name="Line 923"/>
            <p:cNvSpPr>
              <a:spLocks noChangeShapeType="1"/>
            </p:cNvSpPr>
            <p:nvPr/>
          </p:nvSpPr>
          <p:spPr bwMode="auto">
            <a:xfrm>
              <a:off x="4635" y="2961"/>
              <a:ext cx="246" cy="11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4" name="Line 924"/>
            <p:cNvSpPr>
              <a:spLocks noChangeShapeType="1"/>
            </p:cNvSpPr>
            <p:nvPr/>
          </p:nvSpPr>
          <p:spPr bwMode="auto">
            <a:xfrm flipV="1">
              <a:off x="4244" y="2953"/>
              <a:ext cx="203" cy="12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5" name="Line 925"/>
            <p:cNvSpPr>
              <a:spLocks noChangeShapeType="1"/>
            </p:cNvSpPr>
            <p:nvPr/>
          </p:nvSpPr>
          <p:spPr bwMode="auto">
            <a:xfrm flipV="1">
              <a:off x="4271" y="3137"/>
              <a:ext cx="6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6" name="Line 926"/>
            <p:cNvSpPr>
              <a:spLocks noChangeShapeType="1"/>
            </p:cNvSpPr>
            <p:nvPr/>
          </p:nvSpPr>
          <p:spPr bwMode="auto">
            <a:xfrm flipV="1">
              <a:off x="4773" y="1572"/>
              <a:ext cx="78" cy="5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7" name="Line 927"/>
            <p:cNvSpPr>
              <a:spLocks noChangeShapeType="1"/>
            </p:cNvSpPr>
            <p:nvPr/>
          </p:nvSpPr>
          <p:spPr bwMode="auto">
            <a:xfrm>
              <a:off x="4665" y="1681"/>
              <a:ext cx="0" cy="5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8" name="Line 928"/>
            <p:cNvSpPr>
              <a:spLocks noChangeShapeType="1"/>
            </p:cNvSpPr>
            <p:nvPr/>
          </p:nvSpPr>
          <p:spPr bwMode="auto">
            <a:xfrm flipV="1">
              <a:off x="4773" y="1616"/>
              <a:ext cx="166" cy="18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9" name="Line 929"/>
            <p:cNvSpPr>
              <a:spLocks noChangeShapeType="1"/>
            </p:cNvSpPr>
            <p:nvPr/>
          </p:nvSpPr>
          <p:spPr bwMode="auto">
            <a:xfrm>
              <a:off x="5003" y="1615"/>
              <a:ext cx="0" cy="1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60" name="Line 930"/>
            <p:cNvSpPr>
              <a:spLocks noChangeShapeType="1"/>
            </p:cNvSpPr>
            <p:nvPr/>
          </p:nvSpPr>
          <p:spPr bwMode="auto">
            <a:xfrm>
              <a:off x="4785" y="1808"/>
              <a:ext cx="11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61" name="Line 931"/>
            <p:cNvSpPr>
              <a:spLocks noChangeShapeType="1"/>
            </p:cNvSpPr>
            <p:nvPr/>
          </p:nvSpPr>
          <p:spPr bwMode="auto">
            <a:xfrm>
              <a:off x="5134" y="1802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62" name="Line 932"/>
            <p:cNvSpPr>
              <a:spLocks noChangeShapeType="1"/>
            </p:cNvSpPr>
            <p:nvPr/>
          </p:nvSpPr>
          <p:spPr bwMode="auto">
            <a:xfrm flipH="1">
              <a:off x="4596" y="1850"/>
              <a:ext cx="62" cy="4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63" name="Line 933"/>
            <p:cNvSpPr>
              <a:spLocks noChangeShapeType="1"/>
            </p:cNvSpPr>
            <p:nvPr/>
          </p:nvSpPr>
          <p:spPr bwMode="auto">
            <a:xfrm flipH="1">
              <a:off x="4969" y="1850"/>
              <a:ext cx="70" cy="45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64" name="Line 934"/>
            <p:cNvSpPr>
              <a:spLocks noChangeShapeType="1"/>
            </p:cNvSpPr>
            <p:nvPr/>
          </p:nvSpPr>
          <p:spPr bwMode="auto">
            <a:xfrm flipV="1">
              <a:off x="4581" y="2569"/>
              <a:ext cx="143" cy="2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65" name="Line 935"/>
            <p:cNvSpPr>
              <a:spLocks noChangeShapeType="1"/>
            </p:cNvSpPr>
            <p:nvPr/>
          </p:nvSpPr>
          <p:spPr bwMode="auto">
            <a:xfrm>
              <a:off x="5257" y="1801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18501" name="Group 936"/>
            <p:cNvGrpSpPr>
              <a:grpSpLocks/>
            </p:cNvGrpSpPr>
            <p:nvPr/>
          </p:nvGrpSpPr>
          <p:grpSpPr bwMode="auto">
            <a:xfrm>
              <a:off x="3813" y="1163"/>
              <a:ext cx="295" cy="391"/>
              <a:chOff x="1653" y="3023"/>
              <a:chExt cx="622" cy="911"/>
            </a:xfrm>
          </p:grpSpPr>
          <p:sp>
            <p:nvSpPr>
              <p:cNvPr id="18824" name="Line 270"/>
              <p:cNvSpPr>
                <a:spLocks noChangeShapeType="1"/>
              </p:cNvSpPr>
              <p:nvPr/>
            </p:nvSpPr>
            <p:spPr bwMode="auto">
              <a:xfrm flipH="1">
                <a:off x="1766" y="3287"/>
                <a:ext cx="188" cy="586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825" name="Line 271"/>
              <p:cNvSpPr>
                <a:spLocks noChangeShapeType="1"/>
              </p:cNvSpPr>
              <p:nvPr/>
            </p:nvSpPr>
            <p:spPr bwMode="auto">
              <a:xfrm>
                <a:off x="1954" y="3287"/>
                <a:ext cx="188" cy="58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826" name="Line 272"/>
              <p:cNvSpPr>
                <a:spLocks noChangeShapeType="1"/>
              </p:cNvSpPr>
              <p:nvPr/>
            </p:nvSpPr>
            <p:spPr bwMode="auto">
              <a:xfrm>
                <a:off x="1766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827" name="Line 273"/>
              <p:cNvSpPr>
                <a:spLocks noChangeShapeType="1"/>
              </p:cNvSpPr>
              <p:nvPr/>
            </p:nvSpPr>
            <p:spPr bwMode="auto">
              <a:xfrm flipH="1">
                <a:off x="1954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828" name="Line 274"/>
              <p:cNvSpPr>
                <a:spLocks noChangeShapeType="1"/>
              </p:cNvSpPr>
              <p:nvPr/>
            </p:nvSpPr>
            <p:spPr bwMode="auto">
              <a:xfrm>
                <a:off x="1954" y="3300"/>
                <a:ext cx="0" cy="63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829" name="Line 275"/>
              <p:cNvSpPr>
                <a:spLocks noChangeShapeType="1"/>
              </p:cNvSpPr>
              <p:nvPr/>
            </p:nvSpPr>
            <p:spPr bwMode="auto">
              <a:xfrm flipV="1">
                <a:off x="1766" y="3810"/>
                <a:ext cx="188" cy="6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830" name="Line 276"/>
              <p:cNvSpPr>
                <a:spLocks noChangeShapeType="1"/>
              </p:cNvSpPr>
              <p:nvPr/>
            </p:nvSpPr>
            <p:spPr bwMode="auto">
              <a:xfrm flipH="1" flipV="1">
                <a:off x="1954" y="3810"/>
                <a:ext cx="188" cy="60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831" name="Line 277"/>
              <p:cNvSpPr>
                <a:spLocks noChangeShapeType="1"/>
              </p:cNvSpPr>
              <p:nvPr/>
            </p:nvSpPr>
            <p:spPr bwMode="auto">
              <a:xfrm>
                <a:off x="1846" y="3618"/>
                <a:ext cx="108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832" name="Line 278"/>
              <p:cNvSpPr>
                <a:spLocks noChangeShapeType="1"/>
              </p:cNvSpPr>
              <p:nvPr/>
            </p:nvSpPr>
            <p:spPr bwMode="auto">
              <a:xfrm flipV="1">
                <a:off x="1954" y="3618"/>
                <a:ext cx="114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833" name="Line 279"/>
              <p:cNvSpPr>
                <a:spLocks noChangeShapeType="1"/>
              </p:cNvSpPr>
              <p:nvPr/>
            </p:nvSpPr>
            <p:spPr bwMode="auto">
              <a:xfrm>
                <a:off x="1810" y="3704"/>
                <a:ext cx="139" cy="65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834" name="Line 280"/>
              <p:cNvSpPr>
                <a:spLocks noChangeShapeType="1"/>
              </p:cNvSpPr>
              <p:nvPr/>
            </p:nvSpPr>
            <p:spPr bwMode="auto">
              <a:xfrm flipV="1">
                <a:off x="1954" y="3717"/>
                <a:ext cx="140" cy="57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835" name="Line 281"/>
              <p:cNvSpPr>
                <a:spLocks noChangeShapeType="1"/>
              </p:cNvSpPr>
              <p:nvPr/>
            </p:nvSpPr>
            <p:spPr bwMode="auto">
              <a:xfrm flipV="1">
                <a:off x="1954" y="3530"/>
                <a:ext cx="72" cy="2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836" name="Line 282"/>
              <p:cNvSpPr>
                <a:spLocks noChangeShapeType="1"/>
              </p:cNvSpPr>
              <p:nvPr/>
            </p:nvSpPr>
            <p:spPr bwMode="auto">
              <a:xfrm flipV="1">
                <a:off x="1954" y="3409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837" name="Line 283"/>
              <p:cNvSpPr>
                <a:spLocks noChangeShapeType="1"/>
              </p:cNvSpPr>
              <p:nvPr/>
            </p:nvSpPr>
            <p:spPr bwMode="auto">
              <a:xfrm>
                <a:off x="1873" y="3522"/>
                <a:ext cx="87" cy="3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838" name="Line 284"/>
              <p:cNvSpPr>
                <a:spLocks noChangeShapeType="1"/>
              </p:cNvSpPr>
              <p:nvPr/>
            </p:nvSpPr>
            <p:spPr bwMode="auto">
              <a:xfrm>
                <a:off x="1912" y="3404"/>
                <a:ext cx="50" cy="31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4" name="Oval 952"/>
              <p:cNvSpPr>
                <a:spLocks noChangeArrowheads="1"/>
              </p:cNvSpPr>
              <p:nvPr/>
            </p:nvSpPr>
            <p:spPr bwMode="auto">
              <a:xfrm>
                <a:off x="1921" y="3233"/>
                <a:ext cx="63" cy="68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pic>
            <p:nvPicPr>
              <p:cNvPr id="18840" name="Picture 953" descr="cell_tower_radiation_gray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3" y="3023"/>
                <a:ext cx="622" cy="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8502" name="Group 954"/>
            <p:cNvGrpSpPr>
              <a:grpSpLocks/>
            </p:cNvGrpSpPr>
            <p:nvPr/>
          </p:nvGrpSpPr>
          <p:grpSpPr bwMode="auto">
            <a:xfrm>
              <a:off x="3962" y="1516"/>
              <a:ext cx="286" cy="160"/>
              <a:chOff x="3843" y="1516"/>
              <a:chExt cx="286" cy="160"/>
            </a:xfrm>
          </p:grpSpPr>
          <p:sp>
            <p:nvSpPr>
              <p:cNvPr id="4480" name="Line 955"/>
              <p:cNvSpPr>
                <a:spLocks noChangeShapeType="1"/>
              </p:cNvSpPr>
              <p:nvPr/>
            </p:nvSpPr>
            <p:spPr bwMode="auto">
              <a:xfrm>
                <a:off x="3843" y="1516"/>
                <a:ext cx="96" cy="6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8816" name="Oval 407"/>
              <p:cNvSpPr>
                <a:spLocks noChangeArrowheads="1"/>
              </p:cNvSpPr>
              <p:nvPr/>
            </p:nvSpPr>
            <p:spPr bwMode="auto">
              <a:xfrm>
                <a:off x="3884" y="1616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817" name="Rectangle 410"/>
              <p:cNvSpPr>
                <a:spLocks noChangeArrowheads="1"/>
              </p:cNvSpPr>
              <p:nvPr/>
            </p:nvSpPr>
            <p:spPr bwMode="auto">
              <a:xfrm>
                <a:off x="3884" y="1610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818" name="Oval 411"/>
              <p:cNvSpPr>
                <a:spLocks noChangeArrowheads="1"/>
              </p:cNvSpPr>
              <p:nvPr/>
            </p:nvSpPr>
            <p:spPr bwMode="auto">
              <a:xfrm>
                <a:off x="3883" y="1569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8819" name="Group 959"/>
              <p:cNvGrpSpPr>
                <a:grpSpLocks/>
              </p:cNvGrpSpPr>
              <p:nvPr/>
            </p:nvGrpSpPr>
            <p:grpSpPr bwMode="auto">
              <a:xfrm>
                <a:off x="3932" y="1587"/>
                <a:ext cx="138" cy="33"/>
                <a:chOff x="2468" y="1332"/>
                <a:chExt cx="310" cy="60"/>
              </a:xfrm>
            </p:grpSpPr>
            <p:sp>
              <p:nvSpPr>
                <p:cNvPr id="18822" name="Freeform 96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23" name="Freeform 96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85" name="Line 962"/>
              <p:cNvSpPr>
                <a:spLocks noChangeShapeType="1"/>
              </p:cNvSpPr>
              <p:nvPr/>
            </p:nvSpPr>
            <p:spPr bwMode="auto">
              <a:xfrm>
                <a:off x="3884" y="1602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86" name="Line 963"/>
              <p:cNvSpPr>
                <a:spLocks noChangeShapeType="1"/>
              </p:cNvSpPr>
              <p:nvPr/>
            </p:nvSpPr>
            <p:spPr bwMode="auto">
              <a:xfrm>
                <a:off x="4127" y="1604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03" name="Group 964"/>
            <p:cNvGrpSpPr>
              <a:grpSpLocks/>
            </p:cNvGrpSpPr>
            <p:nvPr/>
          </p:nvGrpSpPr>
          <p:grpSpPr bwMode="auto">
            <a:xfrm>
              <a:off x="4537" y="1571"/>
              <a:ext cx="246" cy="110"/>
              <a:chOff x="4334" y="1470"/>
              <a:chExt cx="246" cy="107"/>
            </a:xfrm>
          </p:grpSpPr>
          <p:sp>
            <p:nvSpPr>
              <p:cNvPr id="18807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808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809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8810" name="Group 968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813" name="Freeform 969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14" name="Freeform 970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76" name="Line 971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77" name="Line 972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04" name="Group 973"/>
            <p:cNvGrpSpPr>
              <a:grpSpLocks/>
            </p:cNvGrpSpPr>
            <p:nvPr/>
          </p:nvGrpSpPr>
          <p:grpSpPr bwMode="auto">
            <a:xfrm>
              <a:off x="4544" y="1737"/>
              <a:ext cx="246" cy="110"/>
              <a:chOff x="4334" y="1470"/>
              <a:chExt cx="246" cy="107"/>
            </a:xfrm>
          </p:grpSpPr>
          <p:sp>
            <p:nvSpPr>
              <p:cNvPr id="18799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800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801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8802" name="Group 977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805" name="Freeform 97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06" name="Freeform 97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68" name="Line 980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69" name="Line 981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05" name="Group 982"/>
            <p:cNvGrpSpPr>
              <a:grpSpLocks/>
            </p:cNvGrpSpPr>
            <p:nvPr/>
          </p:nvGrpSpPr>
          <p:grpSpPr bwMode="auto">
            <a:xfrm>
              <a:off x="4890" y="1738"/>
              <a:ext cx="246" cy="110"/>
              <a:chOff x="4334" y="1470"/>
              <a:chExt cx="246" cy="107"/>
            </a:xfrm>
          </p:grpSpPr>
          <p:sp>
            <p:nvSpPr>
              <p:cNvPr id="18791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92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93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8794" name="Group 986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797" name="Freeform 987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98" name="Freeform 988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60" name="Line 989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61" name="Line 990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06" name="Group 991"/>
            <p:cNvGrpSpPr>
              <a:grpSpLocks/>
            </p:cNvGrpSpPr>
            <p:nvPr/>
          </p:nvGrpSpPr>
          <p:grpSpPr bwMode="auto">
            <a:xfrm>
              <a:off x="4844" y="1508"/>
              <a:ext cx="246" cy="110"/>
              <a:chOff x="4334" y="1470"/>
              <a:chExt cx="246" cy="107"/>
            </a:xfrm>
          </p:grpSpPr>
          <p:sp>
            <p:nvSpPr>
              <p:cNvPr id="18783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84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85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8786" name="Group 995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789" name="Freeform 99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90" name="Freeform 99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52" name="Line 998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53" name="Line 999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07" name="Group 1000"/>
            <p:cNvGrpSpPr>
              <a:grpSpLocks/>
            </p:cNvGrpSpPr>
            <p:nvPr/>
          </p:nvGrpSpPr>
          <p:grpSpPr bwMode="auto">
            <a:xfrm>
              <a:off x="4874" y="2296"/>
              <a:ext cx="310" cy="130"/>
              <a:chOff x="4334" y="1470"/>
              <a:chExt cx="246" cy="107"/>
            </a:xfrm>
          </p:grpSpPr>
          <p:sp>
            <p:nvSpPr>
              <p:cNvPr id="18775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76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77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8778" name="Group 1004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781" name="Freeform 1005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82" name="Freeform 1006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44" name="Line 1007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45" name="Line 1008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4173" name="Line 1009"/>
            <p:cNvSpPr>
              <a:spLocks noChangeShapeType="1"/>
            </p:cNvSpPr>
            <p:nvPr/>
          </p:nvSpPr>
          <p:spPr bwMode="auto">
            <a:xfrm>
              <a:off x="4049" y="2358"/>
              <a:ext cx="42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18509" name="Group 1010"/>
            <p:cNvGrpSpPr>
              <a:grpSpLocks/>
            </p:cNvGrpSpPr>
            <p:nvPr/>
          </p:nvGrpSpPr>
          <p:grpSpPr bwMode="auto">
            <a:xfrm>
              <a:off x="4464" y="2288"/>
              <a:ext cx="310" cy="130"/>
              <a:chOff x="4334" y="1470"/>
              <a:chExt cx="246" cy="107"/>
            </a:xfrm>
          </p:grpSpPr>
          <p:sp>
            <p:nvSpPr>
              <p:cNvPr id="18767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68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69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8770" name="Group 1014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773" name="Freeform 1015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74" name="Freeform 1016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36" name="Line 1017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37" name="Line 1018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10" name="Group 1019"/>
            <p:cNvGrpSpPr>
              <a:grpSpLocks/>
            </p:cNvGrpSpPr>
            <p:nvPr/>
          </p:nvGrpSpPr>
          <p:grpSpPr bwMode="auto">
            <a:xfrm>
              <a:off x="4660" y="2464"/>
              <a:ext cx="310" cy="130"/>
              <a:chOff x="4334" y="1470"/>
              <a:chExt cx="246" cy="107"/>
            </a:xfrm>
          </p:grpSpPr>
          <p:sp>
            <p:nvSpPr>
              <p:cNvPr id="18759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60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61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8762" name="Group 1023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765" name="Freeform 1024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66" name="Freeform 1025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28" name="Line 1026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29" name="Line 1027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11" name="Group 1028"/>
            <p:cNvGrpSpPr>
              <a:grpSpLocks/>
            </p:cNvGrpSpPr>
            <p:nvPr/>
          </p:nvGrpSpPr>
          <p:grpSpPr bwMode="auto">
            <a:xfrm>
              <a:off x="4782" y="3028"/>
              <a:ext cx="392" cy="154"/>
              <a:chOff x="4334" y="1470"/>
              <a:chExt cx="246" cy="107"/>
            </a:xfrm>
          </p:grpSpPr>
          <p:sp>
            <p:nvSpPr>
              <p:cNvPr id="18751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52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53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8754" name="Group 1032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757" name="Freeform 103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58" name="Freeform 103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20" name="Line 1035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21" name="Line 1036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12" name="Group 1037"/>
            <p:cNvGrpSpPr>
              <a:grpSpLocks/>
            </p:cNvGrpSpPr>
            <p:nvPr/>
          </p:nvGrpSpPr>
          <p:grpSpPr bwMode="auto">
            <a:xfrm>
              <a:off x="4388" y="2840"/>
              <a:ext cx="392" cy="154"/>
              <a:chOff x="4334" y="1470"/>
              <a:chExt cx="246" cy="107"/>
            </a:xfrm>
          </p:grpSpPr>
          <p:sp>
            <p:nvSpPr>
              <p:cNvPr id="18743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44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45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8746" name="Group 1041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749" name="Freeform 1042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50" name="Freeform 1043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12" name="Line 1044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13" name="Line 1045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13" name="Group 1046"/>
            <p:cNvGrpSpPr>
              <a:grpSpLocks/>
            </p:cNvGrpSpPr>
            <p:nvPr/>
          </p:nvGrpSpPr>
          <p:grpSpPr bwMode="auto">
            <a:xfrm>
              <a:off x="3932" y="3056"/>
              <a:ext cx="392" cy="154"/>
              <a:chOff x="4334" y="1470"/>
              <a:chExt cx="246" cy="107"/>
            </a:xfrm>
          </p:grpSpPr>
          <p:sp>
            <p:nvSpPr>
              <p:cNvPr id="18735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36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37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8738" name="Group 1050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741" name="Freeform 1051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42" name="Freeform 1052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04" name="Line 1053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05" name="Line 1054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14" name="Group 1055"/>
            <p:cNvGrpSpPr>
              <a:grpSpLocks/>
            </p:cNvGrpSpPr>
            <p:nvPr/>
          </p:nvGrpSpPr>
          <p:grpSpPr bwMode="auto">
            <a:xfrm>
              <a:off x="3812" y="2296"/>
              <a:ext cx="246" cy="108"/>
              <a:chOff x="4334" y="1470"/>
              <a:chExt cx="246" cy="107"/>
            </a:xfrm>
          </p:grpSpPr>
          <p:sp>
            <p:nvSpPr>
              <p:cNvPr id="18727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28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29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8730" name="Group 1059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733" name="Freeform 106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34" name="Freeform 106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396" name="Line 1062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397" name="Line 1063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15" name="Group 1064"/>
            <p:cNvGrpSpPr>
              <a:grpSpLocks/>
            </p:cNvGrpSpPr>
            <p:nvPr/>
          </p:nvGrpSpPr>
          <p:grpSpPr bwMode="auto">
            <a:xfrm>
              <a:off x="4511" y="3153"/>
              <a:ext cx="281" cy="266"/>
              <a:chOff x="5072" y="3611"/>
              <a:chExt cx="459" cy="380"/>
            </a:xfrm>
          </p:grpSpPr>
          <p:grpSp>
            <p:nvGrpSpPr>
              <p:cNvPr id="18713" name="Group 1065"/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18715" name="Freeform 1066"/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1 w 199"/>
                    <a:gd name="T1" fmla="*/ 0 h 232"/>
                    <a:gd name="T2" fmla="*/ 1 w 199"/>
                    <a:gd name="T3" fmla="*/ 0 h 232"/>
                    <a:gd name="T4" fmla="*/ 1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1 h 232"/>
                    <a:gd name="T24" fmla="*/ 1 w 199"/>
                    <a:gd name="T25" fmla="*/ 1 h 232"/>
                    <a:gd name="T26" fmla="*/ 1 w 199"/>
                    <a:gd name="T27" fmla="*/ 1 h 232"/>
                    <a:gd name="T28" fmla="*/ 1 w 199"/>
                    <a:gd name="T29" fmla="*/ 1 h 232"/>
                    <a:gd name="T30" fmla="*/ 2 w 199"/>
                    <a:gd name="T31" fmla="*/ 1 h 232"/>
                    <a:gd name="T32" fmla="*/ 2 w 199"/>
                    <a:gd name="T33" fmla="*/ 1 h 232"/>
                    <a:gd name="T34" fmla="*/ 2 w 199"/>
                    <a:gd name="T35" fmla="*/ 1 h 232"/>
                    <a:gd name="T36" fmla="*/ 2 w 199"/>
                    <a:gd name="T37" fmla="*/ 1 h 232"/>
                    <a:gd name="T38" fmla="*/ 2 w 199"/>
                    <a:gd name="T39" fmla="*/ 1 h 232"/>
                    <a:gd name="T40" fmla="*/ 2 w 199"/>
                    <a:gd name="T41" fmla="*/ 1 h 232"/>
                    <a:gd name="T42" fmla="*/ 2 w 199"/>
                    <a:gd name="T43" fmla="*/ 1 h 232"/>
                    <a:gd name="T44" fmla="*/ 2 w 199"/>
                    <a:gd name="T45" fmla="*/ 1 h 232"/>
                    <a:gd name="T46" fmla="*/ 2 w 199"/>
                    <a:gd name="T47" fmla="*/ 1 h 232"/>
                    <a:gd name="T48" fmla="*/ 2 w 199"/>
                    <a:gd name="T49" fmla="*/ 1 h 232"/>
                    <a:gd name="T50" fmla="*/ 2 w 199"/>
                    <a:gd name="T51" fmla="*/ 1 h 232"/>
                    <a:gd name="T52" fmla="*/ 1 w 199"/>
                    <a:gd name="T53" fmla="*/ 1 h 232"/>
                    <a:gd name="T54" fmla="*/ 1 w 199"/>
                    <a:gd name="T55" fmla="*/ 1 h 232"/>
                    <a:gd name="T56" fmla="*/ 1 w 199"/>
                    <a:gd name="T57" fmla="*/ 1 h 232"/>
                    <a:gd name="T58" fmla="*/ 1 w 199"/>
                    <a:gd name="T59" fmla="*/ 0 h 232"/>
                    <a:gd name="T60" fmla="*/ 1 w 199"/>
                    <a:gd name="T61" fmla="*/ 0 h 232"/>
                    <a:gd name="T62" fmla="*/ 1 w 199"/>
                    <a:gd name="T63" fmla="*/ 0 h 232"/>
                    <a:gd name="T64" fmla="*/ 1 w 199"/>
                    <a:gd name="T65" fmla="*/ 0 h 232"/>
                    <a:gd name="T66" fmla="*/ 1 w 199"/>
                    <a:gd name="T67" fmla="*/ 0 h 232"/>
                    <a:gd name="T68" fmla="*/ 1 w 199"/>
                    <a:gd name="T69" fmla="*/ 0 h 232"/>
                    <a:gd name="T70" fmla="*/ 1 w 199"/>
                    <a:gd name="T71" fmla="*/ 0 h 232"/>
                    <a:gd name="T72" fmla="*/ 1 w 199"/>
                    <a:gd name="T73" fmla="*/ 0 h 232"/>
                    <a:gd name="T74" fmla="*/ 2 w 199"/>
                    <a:gd name="T75" fmla="*/ 0 h 232"/>
                    <a:gd name="T76" fmla="*/ 2 w 199"/>
                    <a:gd name="T77" fmla="*/ 0 h 232"/>
                    <a:gd name="T78" fmla="*/ 2 w 199"/>
                    <a:gd name="T79" fmla="*/ 0 h 232"/>
                    <a:gd name="T80" fmla="*/ 3 w 199"/>
                    <a:gd name="T81" fmla="*/ 0 h 232"/>
                    <a:gd name="T82" fmla="*/ 3 w 199"/>
                    <a:gd name="T83" fmla="*/ 0 h 232"/>
                    <a:gd name="T84" fmla="*/ 2 w 199"/>
                    <a:gd name="T85" fmla="*/ 0 h 232"/>
                    <a:gd name="T86" fmla="*/ 2 w 199"/>
                    <a:gd name="T87" fmla="*/ 0 h 232"/>
                    <a:gd name="T88" fmla="*/ 2 w 199"/>
                    <a:gd name="T89" fmla="*/ 0 h 232"/>
                    <a:gd name="T90" fmla="*/ 2 w 199"/>
                    <a:gd name="T91" fmla="*/ 0 h 232"/>
                    <a:gd name="T92" fmla="*/ 1 w 199"/>
                    <a:gd name="T93" fmla="*/ 0 h 232"/>
                    <a:gd name="T94" fmla="*/ 1 w 199"/>
                    <a:gd name="T95" fmla="*/ 0 h 232"/>
                    <a:gd name="T96" fmla="*/ 1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16" name="Freeform 1067"/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2 w 128"/>
                    <a:gd name="T1" fmla="*/ 0 h 180"/>
                    <a:gd name="T2" fmla="*/ 2 w 128"/>
                    <a:gd name="T3" fmla="*/ 0 h 180"/>
                    <a:gd name="T4" fmla="*/ 2 w 128"/>
                    <a:gd name="T5" fmla="*/ 0 h 180"/>
                    <a:gd name="T6" fmla="*/ 2 w 128"/>
                    <a:gd name="T7" fmla="*/ 0 h 180"/>
                    <a:gd name="T8" fmla="*/ 1 w 128"/>
                    <a:gd name="T9" fmla="*/ 0 h 180"/>
                    <a:gd name="T10" fmla="*/ 1 w 128"/>
                    <a:gd name="T11" fmla="*/ 0 h 180"/>
                    <a:gd name="T12" fmla="*/ 1 w 128"/>
                    <a:gd name="T13" fmla="*/ 0 h 180"/>
                    <a:gd name="T14" fmla="*/ 1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1 w 128"/>
                    <a:gd name="T29" fmla="*/ 0 h 180"/>
                    <a:gd name="T30" fmla="*/ 1 w 128"/>
                    <a:gd name="T31" fmla="*/ 0 h 180"/>
                    <a:gd name="T32" fmla="*/ 1 w 128"/>
                    <a:gd name="T33" fmla="*/ 0 h 180"/>
                    <a:gd name="T34" fmla="*/ 1 w 128"/>
                    <a:gd name="T35" fmla="*/ 0 h 180"/>
                    <a:gd name="T36" fmla="*/ 1 w 128"/>
                    <a:gd name="T37" fmla="*/ 0 h 180"/>
                    <a:gd name="T38" fmla="*/ 2 w 128"/>
                    <a:gd name="T39" fmla="*/ 0 h 180"/>
                    <a:gd name="T40" fmla="*/ 2 w 128"/>
                    <a:gd name="T41" fmla="*/ 0 h 180"/>
                    <a:gd name="T42" fmla="*/ 2 w 128"/>
                    <a:gd name="T43" fmla="*/ 0 h 180"/>
                    <a:gd name="T44" fmla="*/ 2 w 128"/>
                    <a:gd name="T45" fmla="*/ 0 h 180"/>
                    <a:gd name="T46" fmla="*/ 2 w 128"/>
                    <a:gd name="T47" fmla="*/ 0 h 180"/>
                    <a:gd name="T48" fmla="*/ 2 w 128"/>
                    <a:gd name="T49" fmla="*/ 0 h 180"/>
                    <a:gd name="T50" fmla="*/ 2 w 128"/>
                    <a:gd name="T51" fmla="*/ 0 h 180"/>
                    <a:gd name="T52" fmla="*/ 2 w 128"/>
                    <a:gd name="T53" fmla="*/ 0 h 180"/>
                    <a:gd name="T54" fmla="*/ 1 w 128"/>
                    <a:gd name="T55" fmla="*/ 0 h 180"/>
                    <a:gd name="T56" fmla="*/ 1 w 128"/>
                    <a:gd name="T57" fmla="*/ 0 h 180"/>
                    <a:gd name="T58" fmla="*/ 1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1 w 128"/>
                    <a:gd name="T71" fmla="*/ 0 h 180"/>
                    <a:gd name="T72" fmla="*/ 1 w 128"/>
                    <a:gd name="T73" fmla="*/ 0 h 180"/>
                    <a:gd name="T74" fmla="*/ 1 w 128"/>
                    <a:gd name="T75" fmla="*/ 0 h 180"/>
                    <a:gd name="T76" fmla="*/ 1 w 128"/>
                    <a:gd name="T77" fmla="*/ 0 h 180"/>
                    <a:gd name="T78" fmla="*/ 2 w 128"/>
                    <a:gd name="T79" fmla="*/ 0 h 180"/>
                    <a:gd name="T80" fmla="*/ 2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17" name="Freeform 1068"/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1 w 322"/>
                    <a:gd name="T1" fmla="*/ 0 h 378"/>
                    <a:gd name="T2" fmla="*/ 1 w 322"/>
                    <a:gd name="T3" fmla="*/ 0 h 378"/>
                    <a:gd name="T4" fmla="*/ 0 w 322"/>
                    <a:gd name="T5" fmla="*/ 0 h 378"/>
                    <a:gd name="T6" fmla="*/ 0 w 322"/>
                    <a:gd name="T7" fmla="*/ 1 h 378"/>
                    <a:gd name="T8" fmla="*/ 0 w 322"/>
                    <a:gd name="T9" fmla="*/ 1 h 378"/>
                    <a:gd name="T10" fmla="*/ 0 w 322"/>
                    <a:gd name="T11" fmla="*/ 1 h 378"/>
                    <a:gd name="T12" fmla="*/ 0 w 322"/>
                    <a:gd name="T13" fmla="*/ 1 h 378"/>
                    <a:gd name="T14" fmla="*/ 0 w 322"/>
                    <a:gd name="T15" fmla="*/ 1 h 378"/>
                    <a:gd name="T16" fmla="*/ 1 w 322"/>
                    <a:gd name="T17" fmla="*/ 1 h 378"/>
                    <a:gd name="T18" fmla="*/ 1 w 322"/>
                    <a:gd name="T19" fmla="*/ 1 h 378"/>
                    <a:gd name="T20" fmla="*/ 2 w 322"/>
                    <a:gd name="T21" fmla="*/ 1 h 378"/>
                    <a:gd name="T22" fmla="*/ 2 w 322"/>
                    <a:gd name="T23" fmla="*/ 1 h 378"/>
                    <a:gd name="T24" fmla="*/ 3 w 322"/>
                    <a:gd name="T25" fmla="*/ 1 h 378"/>
                    <a:gd name="T26" fmla="*/ 4 w 322"/>
                    <a:gd name="T27" fmla="*/ 1 h 378"/>
                    <a:gd name="T28" fmla="*/ 4 w 322"/>
                    <a:gd name="T29" fmla="*/ 1 h 378"/>
                    <a:gd name="T30" fmla="*/ 5 w 322"/>
                    <a:gd name="T31" fmla="*/ 1 h 378"/>
                    <a:gd name="T32" fmla="*/ 5 w 322"/>
                    <a:gd name="T33" fmla="*/ 1 h 378"/>
                    <a:gd name="T34" fmla="*/ 5 w 322"/>
                    <a:gd name="T35" fmla="*/ 1 h 378"/>
                    <a:gd name="T36" fmla="*/ 5 w 322"/>
                    <a:gd name="T37" fmla="*/ 1 h 378"/>
                    <a:gd name="T38" fmla="*/ 5 w 322"/>
                    <a:gd name="T39" fmla="*/ 1 h 378"/>
                    <a:gd name="T40" fmla="*/ 5 w 322"/>
                    <a:gd name="T41" fmla="*/ 1 h 378"/>
                    <a:gd name="T42" fmla="*/ 4 w 322"/>
                    <a:gd name="T43" fmla="*/ 1 h 378"/>
                    <a:gd name="T44" fmla="*/ 4 w 322"/>
                    <a:gd name="T45" fmla="*/ 1 h 378"/>
                    <a:gd name="T46" fmla="*/ 3 w 322"/>
                    <a:gd name="T47" fmla="*/ 1 h 378"/>
                    <a:gd name="T48" fmla="*/ 2 w 322"/>
                    <a:gd name="T49" fmla="*/ 1 h 378"/>
                    <a:gd name="T50" fmla="*/ 2 w 322"/>
                    <a:gd name="T51" fmla="*/ 1 h 378"/>
                    <a:gd name="T52" fmla="*/ 2 w 322"/>
                    <a:gd name="T53" fmla="*/ 1 h 378"/>
                    <a:gd name="T54" fmla="*/ 1 w 322"/>
                    <a:gd name="T55" fmla="*/ 1 h 378"/>
                    <a:gd name="T56" fmla="*/ 1 w 322"/>
                    <a:gd name="T57" fmla="*/ 1 h 378"/>
                    <a:gd name="T58" fmla="*/ 1 w 322"/>
                    <a:gd name="T59" fmla="*/ 1 h 378"/>
                    <a:gd name="T60" fmla="*/ 0 w 322"/>
                    <a:gd name="T61" fmla="*/ 1 h 378"/>
                    <a:gd name="T62" fmla="*/ 1 w 322"/>
                    <a:gd name="T63" fmla="*/ 1 h 378"/>
                    <a:gd name="T64" fmla="*/ 1 w 322"/>
                    <a:gd name="T65" fmla="*/ 0 h 378"/>
                    <a:gd name="T66" fmla="*/ 1 w 322"/>
                    <a:gd name="T67" fmla="*/ 0 h 378"/>
                    <a:gd name="T68" fmla="*/ 1 w 322"/>
                    <a:gd name="T69" fmla="*/ 0 h 378"/>
                    <a:gd name="T70" fmla="*/ 2 w 322"/>
                    <a:gd name="T71" fmla="*/ 0 h 378"/>
                    <a:gd name="T72" fmla="*/ 2 w 322"/>
                    <a:gd name="T73" fmla="*/ 0 h 378"/>
                    <a:gd name="T74" fmla="*/ 3 w 322"/>
                    <a:gd name="T75" fmla="*/ 0 h 378"/>
                    <a:gd name="T76" fmla="*/ 4 w 322"/>
                    <a:gd name="T77" fmla="*/ 0 h 378"/>
                    <a:gd name="T78" fmla="*/ 4 w 322"/>
                    <a:gd name="T79" fmla="*/ 0 h 378"/>
                    <a:gd name="T80" fmla="*/ 4 w 322"/>
                    <a:gd name="T81" fmla="*/ 0 h 378"/>
                    <a:gd name="T82" fmla="*/ 4 w 322"/>
                    <a:gd name="T83" fmla="*/ 0 h 378"/>
                    <a:gd name="T84" fmla="*/ 3 w 322"/>
                    <a:gd name="T85" fmla="*/ 0 h 378"/>
                    <a:gd name="T86" fmla="*/ 2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18" name="Freeform 1069"/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3 w 283"/>
                    <a:gd name="T1" fmla="*/ 0 h 252"/>
                    <a:gd name="T2" fmla="*/ 3 w 283"/>
                    <a:gd name="T3" fmla="*/ 0 h 252"/>
                    <a:gd name="T4" fmla="*/ 4 w 283"/>
                    <a:gd name="T5" fmla="*/ 0 h 252"/>
                    <a:gd name="T6" fmla="*/ 4 w 283"/>
                    <a:gd name="T7" fmla="*/ 0 h 252"/>
                    <a:gd name="T8" fmla="*/ 4 w 283"/>
                    <a:gd name="T9" fmla="*/ 0 h 252"/>
                    <a:gd name="T10" fmla="*/ 4 w 283"/>
                    <a:gd name="T11" fmla="*/ 0 h 252"/>
                    <a:gd name="T12" fmla="*/ 4 w 283"/>
                    <a:gd name="T13" fmla="*/ 0 h 252"/>
                    <a:gd name="T14" fmla="*/ 3 w 283"/>
                    <a:gd name="T15" fmla="*/ 0 h 252"/>
                    <a:gd name="T16" fmla="*/ 3 w 283"/>
                    <a:gd name="T17" fmla="*/ 1 h 252"/>
                    <a:gd name="T18" fmla="*/ 3 w 283"/>
                    <a:gd name="T19" fmla="*/ 1 h 252"/>
                    <a:gd name="T20" fmla="*/ 3 w 283"/>
                    <a:gd name="T21" fmla="*/ 1 h 252"/>
                    <a:gd name="T22" fmla="*/ 3 w 283"/>
                    <a:gd name="T23" fmla="*/ 1 h 252"/>
                    <a:gd name="T24" fmla="*/ 3 w 283"/>
                    <a:gd name="T25" fmla="*/ 1 h 252"/>
                    <a:gd name="T26" fmla="*/ 3 w 283"/>
                    <a:gd name="T27" fmla="*/ 1 h 252"/>
                    <a:gd name="T28" fmla="*/ 3 w 283"/>
                    <a:gd name="T29" fmla="*/ 1 h 252"/>
                    <a:gd name="T30" fmla="*/ 3 w 283"/>
                    <a:gd name="T31" fmla="*/ 1 h 252"/>
                    <a:gd name="T32" fmla="*/ 3 w 283"/>
                    <a:gd name="T33" fmla="*/ 1 h 252"/>
                    <a:gd name="T34" fmla="*/ 3 w 283"/>
                    <a:gd name="T35" fmla="*/ 1 h 252"/>
                    <a:gd name="T36" fmla="*/ 3 w 283"/>
                    <a:gd name="T37" fmla="*/ 1 h 252"/>
                    <a:gd name="T38" fmla="*/ 3 w 283"/>
                    <a:gd name="T39" fmla="*/ 1 h 252"/>
                    <a:gd name="T40" fmla="*/ 3 w 283"/>
                    <a:gd name="T41" fmla="*/ 1 h 252"/>
                    <a:gd name="T42" fmla="*/ 3 w 283"/>
                    <a:gd name="T43" fmla="*/ 1 h 252"/>
                    <a:gd name="T44" fmla="*/ 4 w 283"/>
                    <a:gd name="T45" fmla="*/ 1 h 252"/>
                    <a:gd name="T46" fmla="*/ 4 w 283"/>
                    <a:gd name="T47" fmla="*/ 1 h 252"/>
                    <a:gd name="T48" fmla="*/ 4 w 283"/>
                    <a:gd name="T49" fmla="*/ 0 h 252"/>
                    <a:gd name="T50" fmla="*/ 4 w 283"/>
                    <a:gd name="T51" fmla="*/ 0 h 252"/>
                    <a:gd name="T52" fmla="*/ 4 w 283"/>
                    <a:gd name="T53" fmla="*/ 0 h 252"/>
                    <a:gd name="T54" fmla="*/ 4 w 283"/>
                    <a:gd name="T55" fmla="*/ 0 h 252"/>
                    <a:gd name="T56" fmla="*/ 4 w 283"/>
                    <a:gd name="T57" fmla="*/ 0 h 252"/>
                    <a:gd name="T58" fmla="*/ 3 w 283"/>
                    <a:gd name="T59" fmla="*/ 0 h 252"/>
                    <a:gd name="T60" fmla="*/ 3 w 283"/>
                    <a:gd name="T61" fmla="*/ 0 h 252"/>
                    <a:gd name="T62" fmla="*/ 3 w 283"/>
                    <a:gd name="T63" fmla="*/ 0 h 252"/>
                    <a:gd name="T64" fmla="*/ 3 w 283"/>
                    <a:gd name="T65" fmla="*/ 0 h 252"/>
                    <a:gd name="T66" fmla="*/ 2 w 283"/>
                    <a:gd name="T67" fmla="*/ 0 h 252"/>
                    <a:gd name="T68" fmla="*/ 2 w 283"/>
                    <a:gd name="T69" fmla="*/ 0 h 252"/>
                    <a:gd name="T70" fmla="*/ 2 w 283"/>
                    <a:gd name="T71" fmla="*/ 0 h 252"/>
                    <a:gd name="T72" fmla="*/ 2 w 283"/>
                    <a:gd name="T73" fmla="*/ 0 h 252"/>
                    <a:gd name="T74" fmla="*/ 1 w 283"/>
                    <a:gd name="T75" fmla="*/ 0 h 252"/>
                    <a:gd name="T76" fmla="*/ 1 w 283"/>
                    <a:gd name="T77" fmla="*/ 0 h 252"/>
                    <a:gd name="T78" fmla="*/ 1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1 w 283"/>
                    <a:gd name="T95" fmla="*/ 0 h 252"/>
                    <a:gd name="T96" fmla="*/ 1 w 283"/>
                    <a:gd name="T97" fmla="*/ 0 h 252"/>
                    <a:gd name="T98" fmla="*/ 1 w 283"/>
                    <a:gd name="T99" fmla="*/ 0 h 252"/>
                    <a:gd name="T100" fmla="*/ 1 w 283"/>
                    <a:gd name="T101" fmla="*/ 0 h 252"/>
                    <a:gd name="T102" fmla="*/ 1 w 283"/>
                    <a:gd name="T103" fmla="*/ 0 h 252"/>
                    <a:gd name="T104" fmla="*/ 2 w 283"/>
                    <a:gd name="T105" fmla="*/ 0 h 252"/>
                    <a:gd name="T106" fmla="*/ 2 w 283"/>
                    <a:gd name="T107" fmla="*/ 0 h 252"/>
                    <a:gd name="T108" fmla="*/ 2 w 283"/>
                    <a:gd name="T109" fmla="*/ 0 h 252"/>
                    <a:gd name="T110" fmla="*/ 2 w 283"/>
                    <a:gd name="T111" fmla="*/ 0 h 252"/>
                    <a:gd name="T112" fmla="*/ 3 w 283"/>
                    <a:gd name="T113" fmla="*/ 0 h 252"/>
                    <a:gd name="T114" fmla="*/ 3 w 283"/>
                    <a:gd name="T115" fmla="*/ 0 h 252"/>
                    <a:gd name="T116" fmla="*/ 3 w 283"/>
                    <a:gd name="T117" fmla="*/ 0 h 252"/>
                    <a:gd name="T118" fmla="*/ 3 w 283"/>
                    <a:gd name="T119" fmla="*/ 0 h 252"/>
                    <a:gd name="T120" fmla="*/ 3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19" name="Freeform 1070"/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1 h 238"/>
                    <a:gd name="T10" fmla="*/ 1 w 114"/>
                    <a:gd name="T11" fmla="*/ 1 h 238"/>
                    <a:gd name="T12" fmla="*/ 1 w 114"/>
                    <a:gd name="T13" fmla="*/ 1 h 238"/>
                    <a:gd name="T14" fmla="*/ 1 w 114"/>
                    <a:gd name="T15" fmla="*/ 1 h 238"/>
                    <a:gd name="T16" fmla="*/ 1 w 114"/>
                    <a:gd name="T17" fmla="*/ 1 h 238"/>
                    <a:gd name="T18" fmla="*/ 1 w 114"/>
                    <a:gd name="T19" fmla="*/ 1 h 238"/>
                    <a:gd name="T20" fmla="*/ 2 w 114"/>
                    <a:gd name="T21" fmla="*/ 1 h 238"/>
                    <a:gd name="T22" fmla="*/ 2 w 114"/>
                    <a:gd name="T23" fmla="*/ 1 h 238"/>
                    <a:gd name="T24" fmla="*/ 2 w 114"/>
                    <a:gd name="T25" fmla="*/ 1 h 238"/>
                    <a:gd name="T26" fmla="*/ 2 w 114"/>
                    <a:gd name="T27" fmla="*/ 1 h 238"/>
                    <a:gd name="T28" fmla="*/ 2 w 114"/>
                    <a:gd name="T29" fmla="*/ 1 h 238"/>
                    <a:gd name="T30" fmla="*/ 2 w 114"/>
                    <a:gd name="T31" fmla="*/ 1 h 238"/>
                    <a:gd name="T32" fmla="*/ 1 w 114"/>
                    <a:gd name="T33" fmla="*/ 1 h 238"/>
                    <a:gd name="T34" fmla="*/ 1 w 114"/>
                    <a:gd name="T35" fmla="*/ 1 h 238"/>
                    <a:gd name="T36" fmla="*/ 1 w 114"/>
                    <a:gd name="T37" fmla="*/ 0 h 238"/>
                    <a:gd name="T38" fmla="*/ 1 w 114"/>
                    <a:gd name="T39" fmla="*/ 0 h 238"/>
                    <a:gd name="T40" fmla="*/ 1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1 w 114"/>
                    <a:gd name="T51" fmla="*/ 0 h 238"/>
                    <a:gd name="T52" fmla="*/ 1 w 114"/>
                    <a:gd name="T53" fmla="*/ 0 h 238"/>
                    <a:gd name="T54" fmla="*/ 1 w 114"/>
                    <a:gd name="T55" fmla="*/ 0 h 238"/>
                    <a:gd name="T56" fmla="*/ 1 w 114"/>
                    <a:gd name="T57" fmla="*/ 0 h 238"/>
                    <a:gd name="T58" fmla="*/ 1 w 114"/>
                    <a:gd name="T59" fmla="*/ 0 h 238"/>
                    <a:gd name="T60" fmla="*/ 1 w 114"/>
                    <a:gd name="T61" fmla="*/ 0 h 238"/>
                    <a:gd name="T62" fmla="*/ 2 w 114"/>
                    <a:gd name="T63" fmla="*/ 0 h 238"/>
                    <a:gd name="T64" fmla="*/ 2 w 114"/>
                    <a:gd name="T65" fmla="*/ 0 h 238"/>
                    <a:gd name="T66" fmla="*/ 2 w 114"/>
                    <a:gd name="T67" fmla="*/ 0 h 238"/>
                    <a:gd name="T68" fmla="*/ 1 w 114"/>
                    <a:gd name="T69" fmla="*/ 0 h 238"/>
                    <a:gd name="T70" fmla="*/ 1 w 114"/>
                    <a:gd name="T71" fmla="*/ 0 h 238"/>
                    <a:gd name="T72" fmla="*/ 1 w 114"/>
                    <a:gd name="T73" fmla="*/ 0 h 238"/>
                    <a:gd name="T74" fmla="*/ 1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20" name="Freeform 1071"/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3 w 246"/>
                    <a:gd name="T1" fmla="*/ 0 h 310"/>
                    <a:gd name="T2" fmla="*/ 4 w 246"/>
                    <a:gd name="T3" fmla="*/ 0 h 310"/>
                    <a:gd name="T4" fmla="*/ 4 w 246"/>
                    <a:gd name="T5" fmla="*/ 0 h 310"/>
                    <a:gd name="T6" fmla="*/ 4 w 246"/>
                    <a:gd name="T7" fmla="*/ 0 h 310"/>
                    <a:gd name="T8" fmla="*/ 3 w 246"/>
                    <a:gd name="T9" fmla="*/ 1 h 310"/>
                    <a:gd name="T10" fmla="*/ 3 w 246"/>
                    <a:gd name="T11" fmla="*/ 1 h 310"/>
                    <a:gd name="T12" fmla="*/ 2 w 246"/>
                    <a:gd name="T13" fmla="*/ 1 h 310"/>
                    <a:gd name="T14" fmla="*/ 2 w 246"/>
                    <a:gd name="T15" fmla="*/ 1 h 310"/>
                    <a:gd name="T16" fmla="*/ 2 w 246"/>
                    <a:gd name="T17" fmla="*/ 1 h 310"/>
                    <a:gd name="T18" fmla="*/ 2 w 246"/>
                    <a:gd name="T19" fmla="*/ 1 h 310"/>
                    <a:gd name="T20" fmla="*/ 2 w 246"/>
                    <a:gd name="T21" fmla="*/ 1 h 310"/>
                    <a:gd name="T22" fmla="*/ 2 w 246"/>
                    <a:gd name="T23" fmla="*/ 1 h 310"/>
                    <a:gd name="T24" fmla="*/ 2 w 246"/>
                    <a:gd name="T25" fmla="*/ 1 h 310"/>
                    <a:gd name="T26" fmla="*/ 2 w 246"/>
                    <a:gd name="T27" fmla="*/ 1 h 310"/>
                    <a:gd name="T28" fmla="*/ 2 w 246"/>
                    <a:gd name="T29" fmla="*/ 1 h 310"/>
                    <a:gd name="T30" fmla="*/ 3 w 246"/>
                    <a:gd name="T31" fmla="*/ 1 h 310"/>
                    <a:gd name="T32" fmla="*/ 3 w 246"/>
                    <a:gd name="T33" fmla="*/ 1 h 310"/>
                    <a:gd name="T34" fmla="*/ 4 w 246"/>
                    <a:gd name="T35" fmla="*/ 1 h 310"/>
                    <a:gd name="T36" fmla="*/ 4 w 246"/>
                    <a:gd name="T37" fmla="*/ 0 h 310"/>
                    <a:gd name="T38" fmla="*/ 4 w 246"/>
                    <a:gd name="T39" fmla="*/ 0 h 310"/>
                    <a:gd name="T40" fmla="*/ 4 w 246"/>
                    <a:gd name="T41" fmla="*/ 0 h 310"/>
                    <a:gd name="T42" fmla="*/ 3 w 246"/>
                    <a:gd name="T43" fmla="*/ 0 h 310"/>
                    <a:gd name="T44" fmla="*/ 3 w 246"/>
                    <a:gd name="T45" fmla="*/ 0 h 310"/>
                    <a:gd name="T46" fmla="*/ 2 w 246"/>
                    <a:gd name="T47" fmla="*/ 0 h 310"/>
                    <a:gd name="T48" fmla="*/ 2 w 246"/>
                    <a:gd name="T49" fmla="*/ 0 h 310"/>
                    <a:gd name="T50" fmla="*/ 1 w 246"/>
                    <a:gd name="T51" fmla="*/ 0 h 310"/>
                    <a:gd name="T52" fmla="*/ 1 w 246"/>
                    <a:gd name="T53" fmla="*/ 0 h 310"/>
                    <a:gd name="T54" fmla="*/ 1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1 w 246"/>
                    <a:gd name="T65" fmla="*/ 0 h 310"/>
                    <a:gd name="T66" fmla="*/ 1 w 246"/>
                    <a:gd name="T67" fmla="*/ 0 h 310"/>
                    <a:gd name="T68" fmla="*/ 2 w 246"/>
                    <a:gd name="T69" fmla="*/ 0 h 310"/>
                    <a:gd name="T70" fmla="*/ 2 w 246"/>
                    <a:gd name="T71" fmla="*/ 0 h 310"/>
                    <a:gd name="T72" fmla="*/ 2 w 246"/>
                    <a:gd name="T73" fmla="*/ 0 h 310"/>
                    <a:gd name="T74" fmla="*/ 3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21" name="Freeform 1072"/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1 w 198"/>
                    <a:gd name="T1" fmla="*/ 0 h 236"/>
                    <a:gd name="T2" fmla="*/ 1 w 198"/>
                    <a:gd name="T3" fmla="*/ 0 h 236"/>
                    <a:gd name="T4" fmla="*/ 1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1 h 236"/>
                    <a:gd name="T24" fmla="*/ 1 w 198"/>
                    <a:gd name="T25" fmla="*/ 1 h 236"/>
                    <a:gd name="T26" fmla="*/ 1 w 198"/>
                    <a:gd name="T27" fmla="*/ 1 h 236"/>
                    <a:gd name="T28" fmla="*/ 1 w 198"/>
                    <a:gd name="T29" fmla="*/ 1 h 236"/>
                    <a:gd name="T30" fmla="*/ 2 w 198"/>
                    <a:gd name="T31" fmla="*/ 1 h 236"/>
                    <a:gd name="T32" fmla="*/ 2 w 198"/>
                    <a:gd name="T33" fmla="*/ 1 h 236"/>
                    <a:gd name="T34" fmla="*/ 2 w 198"/>
                    <a:gd name="T35" fmla="*/ 1 h 236"/>
                    <a:gd name="T36" fmla="*/ 2 w 198"/>
                    <a:gd name="T37" fmla="*/ 1 h 236"/>
                    <a:gd name="T38" fmla="*/ 2 w 198"/>
                    <a:gd name="T39" fmla="*/ 1 h 236"/>
                    <a:gd name="T40" fmla="*/ 2 w 198"/>
                    <a:gd name="T41" fmla="*/ 1 h 236"/>
                    <a:gd name="T42" fmla="*/ 2 w 198"/>
                    <a:gd name="T43" fmla="*/ 1 h 236"/>
                    <a:gd name="T44" fmla="*/ 2 w 198"/>
                    <a:gd name="T45" fmla="*/ 1 h 236"/>
                    <a:gd name="T46" fmla="*/ 2 w 198"/>
                    <a:gd name="T47" fmla="*/ 1 h 236"/>
                    <a:gd name="T48" fmla="*/ 2 w 198"/>
                    <a:gd name="T49" fmla="*/ 1 h 236"/>
                    <a:gd name="T50" fmla="*/ 2 w 198"/>
                    <a:gd name="T51" fmla="*/ 1 h 236"/>
                    <a:gd name="T52" fmla="*/ 2 w 198"/>
                    <a:gd name="T53" fmla="*/ 1 h 236"/>
                    <a:gd name="T54" fmla="*/ 2 w 198"/>
                    <a:gd name="T55" fmla="*/ 1 h 236"/>
                    <a:gd name="T56" fmla="*/ 2 w 198"/>
                    <a:gd name="T57" fmla="*/ 1 h 236"/>
                    <a:gd name="T58" fmla="*/ 1 w 198"/>
                    <a:gd name="T59" fmla="*/ 1 h 236"/>
                    <a:gd name="T60" fmla="*/ 1 w 198"/>
                    <a:gd name="T61" fmla="*/ 1 h 236"/>
                    <a:gd name="T62" fmla="*/ 1 w 198"/>
                    <a:gd name="T63" fmla="*/ 1 h 236"/>
                    <a:gd name="T64" fmla="*/ 1 w 198"/>
                    <a:gd name="T65" fmla="*/ 1 h 236"/>
                    <a:gd name="T66" fmla="*/ 1 w 198"/>
                    <a:gd name="T67" fmla="*/ 1 h 236"/>
                    <a:gd name="T68" fmla="*/ 1 w 198"/>
                    <a:gd name="T69" fmla="*/ 1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1 w 198"/>
                    <a:gd name="T83" fmla="*/ 0 h 236"/>
                    <a:gd name="T84" fmla="*/ 1 w 198"/>
                    <a:gd name="T85" fmla="*/ 0 h 236"/>
                    <a:gd name="T86" fmla="*/ 1 w 198"/>
                    <a:gd name="T87" fmla="*/ 0 h 236"/>
                    <a:gd name="T88" fmla="*/ 1 w 198"/>
                    <a:gd name="T89" fmla="*/ 0 h 236"/>
                    <a:gd name="T90" fmla="*/ 1 w 198"/>
                    <a:gd name="T91" fmla="*/ 0 h 236"/>
                    <a:gd name="T92" fmla="*/ 2 w 198"/>
                    <a:gd name="T93" fmla="*/ 0 h 236"/>
                    <a:gd name="T94" fmla="*/ 2 w 198"/>
                    <a:gd name="T95" fmla="*/ 0 h 236"/>
                    <a:gd name="T96" fmla="*/ 2 w 198"/>
                    <a:gd name="T97" fmla="*/ 0 h 236"/>
                    <a:gd name="T98" fmla="*/ 2 w 198"/>
                    <a:gd name="T99" fmla="*/ 0 h 236"/>
                    <a:gd name="T100" fmla="*/ 2 w 198"/>
                    <a:gd name="T101" fmla="*/ 0 h 236"/>
                    <a:gd name="T102" fmla="*/ 3 w 198"/>
                    <a:gd name="T103" fmla="*/ 0 h 236"/>
                    <a:gd name="T104" fmla="*/ 3 w 198"/>
                    <a:gd name="T105" fmla="*/ 0 h 236"/>
                    <a:gd name="T106" fmla="*/ 3 w 198"/>
                    <a:gd name="T107" fmla="*/ 0 h 236"/>
                    <a:gd name="T108" fmla="*/ 3 w 198"/>
                    <a:gd name="T109" fmla="*/ 0 h 236"/>
                    <a:gd name="T110" fmla="*/ 2 w 198"/>
                    <a:gd name="T111" fmla="*/ 0 h 236"/>
                    <a:gd name="T112" fmla="*/ 2 w 198"/>
                    <a:gd name="T113" fmla="*/ 0 h 236"/>
                    <a:gd name="T114" fmla="*/ 2 w 198"/>
                    <a:gd name="T115" fmla="*/ 0 h 236"/>
                    <a:gd name="T116" fmla="*/ 2 w 198"/>
                    <a:gd name="T117" fmla="*/ 0 h 236"/>
                    <a:gd name="T118" fmla="*/ 1 w 198"/>
                    <a:gd name="T119" fmla="*/ 0 h 236"/>
                    <a:gd name="T120" fmla="*/ 1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22" name="Freeform 1073"/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2 w 128"/>
                    <a:gd name="T1" fmla="*/ 0 h 183"/>
                    <a:gd name="T2" fmla="*/ 2 w 128"/>
                    <a:gd name="T3" fmla="*/ 0 h 183"/>
                    <a:gd name="T4" fmla="*/ 2 w 128"/>
                    <a:gd name="T5" fmla="*/ 0 h 183"/>
                    <a:gd name="T6" fmla="*/ 2 w 128"/>
                    <a:gd name="T7" fmla="*/ 0 h 183"/>
                    <a:gd name="T8" fmla="*/ 1 w 128"/>
                    <a:gd name="T9" fmla="*/ 0 h 183"/>
                    <a:gd name="T10" fmla="*/ 1 w 128"/>
                    <a:gd name="T11" fmla="*/ 0 h 183"/>
                    <a:gd name="T12" fmla="*/ 1 w 128"/>
                    <a:gd name="T13" fmla="*/ 0 h 183"/>
                    <a:gd name="T14" fmla="*/ 1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1 w 128"/>
                    <a:gd name="T31" fmla="*/ 0 h 183"/>
                    <a:gd name="T32" fmla="*/ 1 w 128"/>
                    <a:gd name="T33" fmla="*/ 0 h 183"/>
                    <a:gd name="T34" fmla="*/ 1 w 128"/>
                    <a:gd name="T35" fmla="*/ 0 h 183"/>
                    <a:gd name="T36" fmla="*/ 1 w 128"/>
                    <a:gd name="T37" fmla="*/ 0 h 183"/>
                    <a:gd name="T38" fmla="*/ 1 w 128"/>
                    <a:gd name="T39" fmla="*/ 0 h 183"/>
                    <a:gd name="T40" fmla="*/ 2 w 128"/>
                    <a:gd name="T41" fmla="*/ 0 h 183"/>
                    <a:gd name="T42" fmla="*/ 2 w 128"/>
                    <a:gd name="T43" fmla="*/ 0 h 183"/>
                    <a:gd name="T44" fmla="*/ 2 w 128"/>
                    <a:gd name="T45" fmla="*/ 0 h 183"/>
                    <a:gd name="T46" fmla="*/ 2 w 128"/>
                    <a:gd name="T47" fmla="*/ 0 h 183"/>
                    <a:gd name="T48" fmla="*/ 2 w 128"/>
                    <a:gd name="T49" fmla="*/ 0 h 183"/>
                    <a:gd name="T50" fmla="*/ 2 w 128"/>
                    <a:gd name="T51" fmla="*/ 0 h 183"/>
                    <a:gd name="T52" fmla="*/ 2 w 128"/>
                    <a:gd name="T53" fmla="*/ 0 h 183"/>
                    <a:gd name="T54" fmla="*/ 1 w 128"/>
                    <a:gd name="T55" fmla="*/ 0 h 183"/>
                    <a:gd name="T56" fmla="*/ 1 w 128"/>
                    <a:gd name="T57" fmla="*/ 0 h 183"/>
                    <a:gd name="T58" fmla="*/ 1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1 w 128"/>
                    <a:gd name="T71" fmla="*/ 0 h 183"/>
                    <a:gd name="T72" fmla="*/ 1 w 128"/>
                    <a:gd name="T73" fmla="*/ 0 h 183"/>
                    <a:gd name="T74" fmla="*/ 1 w 128"/>
                    <a:gd name="T75" fmla="*/ 0 h 183"/>
                    <a:gd name="T76" fmla="*/ 1 w 128"/>
                    <a:gd name="T77" fmla="*/ 0 h 183"/>
                    <a:gd name="T78" fmla="*/ 2 w 128"/>
                    <a:gd name="T79" fmla="*/ 0 h 183"/>
                    <a:gd name="T80" fmla="*/ 2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23" name="Freeform 1074"/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1 w 323"/>
                    <a:gd name="T1" fmla="*/ 0 h 379"/>
                    <a:gd name="T2" fmla="*/ 1 w 323"/>
                    <a:gd name="T3" fmla="*/ 0 h 379"/>
                    <a:gd name="T4" fmla="*/ 0 w 323"/>
                    <a:gd name="T5" fmla="*/ 0 h 379"/>
                    <a:gd name="T6" fmla="*/ 0 w 323"/>
                    <a:gd name="T7" fmla="*/ 1 h 379"/>
                    <a:gd name="T8" fmla="*/ 0 w 323"/>
                    <a:gd name="T9" fmla="*/ 1 h 379"/>
                    <a:gd name="T10" fmla="*/ 0 w 323"/>
                    <a:gd name="T11" fmla="*/ 1 h 379"/>
                    <a:gd name="T12" fmla="*/ 0 w 323"/>
                    <a:gd name="T13" fmla="*/ 1 h 379"/>
                    <a:gd name="T14" fmla="*/ 0 w 323"/>
                    <a:gd name="T15" fmla="*/ 1 h 379"/>
                    <a:gd name="T16" fmla="*/ 1 w 323"/>
                    <a:gd name="T17" fmla="*/ 1 h 379"/>
                    <a:gd name="T18" fmla="*/ 1 w 323"/>
                    <a:gd name="T19" fmla="*/ 1 h 379"/>
                    <a:gd name="T20" fmla="*/ 2 w 323"/>
                    <a:gd name="T21" fmla="*/ 1 h 379"/>
                    <a:gd name="T22" fmla="*/ 2 w 323"/>
                    <a:gd name="T23" fmla="*/ 1 h 379"/>
                    <a:gd name="T24" fmla="*/ 3 w 323"/>
                    <a:gd name="T25" fmla="*/ 1 h 379"/>
                    <a:gd name="T26" fmla="*/ 3 w 323"/>
                    <a:gd name="T27" fmla="*/ 1 h 379"/>
                    <a:gd name="T28" fmla="*/ 4 w 323"/>
                    <a:gd name="T29" fmla="*/ 1 h 379"/>
                    <a:gd name="T30" fmla="*/ 4 w 323"/>
                    <a:gd name="T31" fmla="*/ 1 h 379"/>
                    <a:gd name="T32" fmla="*/ 5 w 323"/>
                    <a:gd name="T33" fmla="*/ 1 h 379"/>
                    <a:gd name="T34" fmla="*/ 5 w 323"/>
                    <a:gd name="T35" fmla="*/ 1 h 379"/>
                    <a:gd name="T36" fmla="*/ 5 w 323"/>
                    <a:gd name="T37" fmla="*/ 1 h 379"/>
                    <a:gd name="T38" fmla="*/ 5 w 323"/>
                    <a:gd name="T39" fmla="*/ 1 h 379"/>
                    <a:gd name="T40" fmla="*/ 4 w 323"/>
                    <a:gd name="T41" fmla="*/ 1 h 379"/>
                    <a:gd name="T42" fmla="*/ 4 w 323"/>
                    <a:gd name="T43" fmla="*/ 1 h 379"/>
                    <a:gd name="T44" fmla="*/ 3 w 323"/>
                    <a:gd name="T45" fmla="*/ 1 h 379"/>
                    <a:gd name="T46" fmla="*/ 3 w 323"/>
                    <a:gd name="T47" fmla="*/ 1 h 379"/>
                    <a:gd name="T48" fmla="*/ 2 w 323"/>
                    <a:gd name="T49" fmla="*/ 1 h 379"/>
                    <a:gd name="T50" fmla="*/ 2 w 323"/>
                    <a:gd name="T51" fmla="*/ 1 h 379"/>
                    <a:gd name="T52" fmla="*/ 2 w 323"/>
                    <a:gd name="T53" fmla="*/ 1 h 379"/>
                    <a:gd name="T54" fmla="*/ 1 w 323"/>
                    <a:gd name="T55" fmla="*/ 1 h 379"/>
                    <a:gd name="T56" fmla="*/ 1 w 323"/>
                    <a:gd name="T57" fmla="*/ 1 h 379"/>
                    <a:gd name="T58" fmla="*/ 0 w 323"/>
                    <a:gd name="T59" fmla="*/ 1 h 379"/>
                    <a:gd name="T60" fmla="*/ 0 w 323"/>
                    <a:gd name="T61" fmla="*/ 1 h 379"/>
                    <a:gd name="T62" fmla="*/ 1 w 323"/>
                    <a:gd name="T63" fmla="*/ 1 h 379"/>
                    <a:gd name="T64" fmla="*/ 1 w 323"/>
                    <a:gd name="T65" fmla="*/ 0 h 379"/>
                    <a:gd name="T66" fmla="*/ 1 w 323"/>
                    <a:gd name="T67" fmla="*/ 0 h 379"/>
                    <a:gd name="T68" fmla="*/ 1 w 323"/>
                    <a:gd name="T69" fmla="*/ 0 h 379"/>
                    <a:gd name="T70" fmla="*/ 2 w 323"/>
                    <a:gd name="T71" fmla="*/ 0 h 379"/>
                    <a:gd name="T72" fmla="*/ 2 w 323"/>
                    <a:gd name="T73" fmla="*/ 0 h 379"/>
                    <a:gd name="T74" fmla="*/ 3 w 323"/>
                    <a:gd name="T75" fmla="*/ 0 h 379"/>
                    <a:gd name="T76" fmla="*/ 3 w 323"/>
                    <a:gd name="T77" fmla="*/ 0 h 379"/>
                    <a:gd name="T78" fmla="*/ 4 w 323"/>
                    <a:gd name="T79" fmla="*/ 0 h 379"/>
                    <a:gd name="T80" fmla="*/ 4 w 323"/>
                    <a:gd name="T81" fmla="*/ 0 h 379"/>
                    <a:gd name="T82" fmla="*/ 3 w 323"/>
                    <a:gd name="T83" fmla="*/ 0 h 379"/>
                    <a:gd name="T84" fmla="*/ 3 w 323"/>
                    <a:gd name="T85" fmla="*/ 0 h 379"/>
                    <a:gd name="T86" fmla="*/ 2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24" name="Freeform 1075"/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4 w 282"/>
                    <a:gd name="T1" fmla="*/ 0 h 253"/>
                    <a:gd name="T2" fmla="*/ 4 w 282"/>
                    <a:gd name="T3" fmla="*/ 0 h 253"/>
                    <a:gd name="T4" fmla="*/ 4 w 282"/>
                    <a:gd name="T5" fmla="*/ 0 h 253"/>
                    <a:gd name="T6" fmla="*/ 4 w 282"/>
                    <a:gd name="T7" fmla="*/ 0 h 253"/>
                    <a:gd name="T8" fmla="*/ 4 w 282"/>
                    <a:gd name="T9" fmla="*/ 0 h 253"/>
                    <a:gd name="T10" fmla="*/ 4 w 282"/>
                    <a:gd name="T11" fmla="*/ 0 h 253"/>
                    <a:gd name="T12" fmla="*/ 4 w 282"/>
                    <a:gd name="T13" fmla="*/ 0 h 253"/>
                    <a:gd name="T14" fmla="*/ 4 w 282"/>
                    <a:gd name="T15" fmla="*/ 0 h 253"/>
                    <a:gd name="T16" fmla="*/ 4 w 282"/>
                    <a:gd name="T17" fmla="*/ 0 h 253"/>
                    <a:gd name="T18" fmla="*/ 4 w 282"/>
                    <a:gd name="T19" fmla="*/ 1 h 253"/>
                    <a:gd name="T20" fmla="*/ 3 w 282"/>
                    <a:gd name="T21" fmla="*/ 1 h 253"/>
                    <a:gd name="T22" fmla="*/ 3 w 282"/>
                    <a:gd name="T23" fmla="*/ 1 h 253"/>
                    <a:gd name="T24" fmla="*/ 3 w 282"/>
                    <a:gd name="T25" fmla="*/ 1 h 253"/>
                    <a:gd name="T26" fmla="*/ 3 w 282"/>
                    <a:gd name="T27" fmla="*/ 1 h 253"/>
                    <a:gd name="T28" fmla="*/ 3 w 282"/>
                    <a:gd name="T29" fmla="*/ 1 h 253"/>
                    <a:gd name="T30" fmla="*/ 3 w 282"/>
                    <a:gd name="T31" fmla="*/ 1 h 253"/>
                    <a:gd name="T32" fmla="*/ 3 w 282"/>
                    <a:gd name="T33" fmla="*/ 1 h 253"/>
                    <a:gd name="T34" fmla="*/ 3 w 282"/>
                    <a:gd name="T35" fmla="*/ 1 h 253"/>
                    <a:gd name="T36" fmla="*/ 3 w 282"/>
                    <a:gd name="T37" fmla="*/ 1 h 253"/>
                    <a:gd name="T38" fmla="*/ 3 w 282"/>
                    <a:gd name="T39" fmla="*/ 1 h 253"/>
                    <a:gd name="T40" fmla="*/ 3 w 282"/>
                    <a:gd name="T41" fmla="*/ 1 h 253"/>
                    <a:gd name="T42" fmla="*/ 4 w 282"/>
                    <a:gd name="T43" fmla="*/ 1 h 253"/>
                    <a:gd name="T44" fmla="*/ 4 w 282"/>
                    <a:gd name="T45" fmla="*/ 1 h 253"/>
                    <a:gd name="T46" fmla="*/ 4 w 282"/>
                    <a:gd name="T47" fmla="*/ 0 h 253"/>
                    <a:gd name="T48" fmla="*/ 4 w 282"/>
                    <a:gd name="T49" fmla="*/ 0 h 253"/>
                    <a:gd name="T50" fmla="*/ 4 w 282"/>
                    <a:gd name="T51" fmla="*/ 0 h 253"/>
                    <a:gd name="T52" fmla="*/ 4 w 282"/>
                    <a:gd name="T53" fmla="*/ 0 h 253"/>
                    <a:gd name="T54" fmla="*/ 4 w 282"/>
                    <a:gd name="T55" fmla="*/ 0 h 253"/>
                    <a:gd name="T56" fmla="*/ 4 w 282"/>
                    <a:gd name="T57" fmla="*/ 0 h 253"/>
                    <a:gd name="T58" fmla="*/ 4 w 282"/>
                    <a:gd name="T59" fmla="*/ 0 h 253"/>
                    <a:gd name="T60" fmla="*/ 3 w 282"/>
                    <a:gd name="T61" fmla="*/ 0 h 253"/>
                    <a:gd name="T62" fmla="*/ 3 w 282"/>
                    <a:gd name="T63" fmla="*/ 0 h 253"/>
                    <a:gd name="T64" fmla="*/ 3 w 282"/>
                    <a:gd name="T65" fmla="*/ 0 h 253"/>
                    <a:gd name="T66" fmla="*/ 2 w 282"/>
                    <a:gd name="T67" fmla="*/ 0 h 253"/>
                    <a:gd name="T68" fmla="*/ 2 w 282"/>
                    <a:gd name="T69" fmla="*/ 0 h 253"/>
                    <a:gd name="T70" fmla="*/ 2 w 282"/>
                    <a:gd name="T71" fmla="*/ 0 h 253"/>
                    <a:gd name="T72" fmla="*/ 1 w 282"/>
                    <a:gd name="T73" fmla="*/ 0 h 253"/>
                    <a:gd name="T74" fmla="*/ 1 w 282"/>
                    <a:gd name="T75" fmla="*/ 0 h 253"/>
                    <a:gd name="T76" fmla="*/ 1 w 282"/>
                    <a:gd name="T77" fmla="*/ 0 h 253"/>
                    <a:gd name="T78" fmla="*/ 1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1 w 282"/>
                    <a:gd name="T95" fmla="*/ 0 h 253"/>
                    <a:gd name="T96" fmla="*/ 1 w 282"/>
                    <a:gd name="T97" fmla="*/ 0 h 253"/>
                    <a:gd name="T98" fmla="*/ 1 w 282"/>
                    <a:gd name="T99" fmla="*/ 0 h 253"/>
                    <a:gd name="T100" fmla="*/ 1 w 282"/>
                    <a:gd name="T101" fmla="*/ 0 h 253"/>
                    <a:gd name="T102" fmla="*/ 1 w 282"/>
                    <a:gd name="T103" fmla="*/ 0 h 253"/>
                    <a:gd name="T104" fmla="*/ 2 w 282"/>
                    <a:gd name="T105" fmla="*/ 0 h 253"/>
                    <a:gd name="T106" fmla="*/ 2 w 282"/>
                    <a:gd name="T107" fmla="*/ 0 h 253"/>
                    <a:gd name="T108" fmla="*/ 2 w 282"/>
                    <a:gd name="T109" fmla="*/ 0 h 253"/>
                    <a:gd name="T110" fmla="*/ 2 w 282"/>
                    <a:gd name="T111" fmla="*/ 0 h 253"/>
                    <a:gd name="T112" fmla="*/ 3 w 282"/>
                    <a:gd name="T113" fmla="*/ 0 h 253"/>
                    <a:gd name="T114" fmla="*/ 3 w 282"/>
                    <a:gd name="T115" fmla="*/ 0 h 253"/>
                    <a:gd name="T116" fmla="*/ 3 w 282"/>
                    <a:gd name="T117" fmla="*/ 0 h 253"/>
                    <a:gd name="T118" fmla="*/ 3 w 282"/>
                    <a:gd name="T119" fmla="*/ 0 h 253"/>
                    <a:gd name="T120" fmla="*/ 4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25" name="Freeform 1076"/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1 w 115"/>
                    <a:gd name="T11" fmla="*/ 1 h 236"/>
                    <a:gd name="T12" fmla="*/ 1 w 115"/>
                    <a:gd name="T13" fmla="*/ 1 h 236"/>
                    <a:gd name="T14" fmla="*/ 1 w 115"/>
                    <a:gd name="T15" fmla="*/ 1 h 236"/>
                    <a:gd name="T16" fmla="*/ 1 w 115"/>
                    <a:gd name="T17" fmla="*/ 1 h 236"/>
                    <a:gd name="T18" fmla="*/ 1 w 115"/>
                    <a:gd name="T19" fmla="*/ 1 h 236"/>
                    <a:gd name="T20" fmla="*/ 2 w 115"/>
                    <a:gd name="T21" fmla="*/ 1 h 236"/>
                    <a:gd name="T22" fmla="*/ 2 w 115"/>
                    <a:gd name="T23" fmla="*/ 1 h 236"/>
                    <a:gd name="T24" fmla="*/ 2 w 115"/>
                    <a:gd name="T25" fmla="*/ 1 h 236"/>
                    <a:gd name="T26" fmla="*/ 2 w 115"/>
                    <a:gd name="T27" fmla="*/ 1 h 236"/>
                    <a:gd name="T28" fmla="*/ 2 w 115"/>
                    <a:gd name="T29" fmla="*/ 1 h 236"/>
                    <a:gd name="T30" fmla="*/ 2 w 115"/>
                    <a:gd name="T31" fmla="*/ 1 h 236"/>
                    <a:gd name="T32" fmla="*/ 1 w 115"/>
                    <a:gd name="T33" fmla="*/ 1 h 236"/>
                    <a:gd name="T34" fmla="*/ 1 w 115"/>
                    <a:gd name="T35" fmla="*/ 1 h 236"/>
                    <a:gd name="T36" fmla="*/ 1 w 115"/>
                    <a:gd name="T37" fmla="*/ 0 h 236"/>
                    <a:gd name="T38" fmla="*/ 1 w 115"/>
                    <a:gd name="T39" fmla="*/ 0 h 236"/>
                    <a:gd name="T40" fmla="*/ 1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1 w 115"/>
                    <a:gd name="T51" fmla="*/ 0 h 236"/>
                    <a:gd name="T52" fmla="*/ 1 w 115"/>
                    <a:gd name="T53" fmla="*/ 0 h 236"/>
                    <a:gd name="T54" fmla="*/ 1 w 115"/>
                    <a:gd name="T55" fmla="*/ 0 h 236"/>
                    <a:gd name="T56" fmla="*/ 1 w 115"/>
                    <a:gd name="T57" fmla="*/ 0 h 236"/>
                    <a:gd name="T58" fmla="*/ 1 w 115"/>
                    <a:gd name="T59" fmla="*/ 0 h 236"/>
                    <a:gd name="T60" fmla="*/ 2 w 115"/>
                    <a:gd name="T61" fmla="*/ 0 h 236"/>
                    <a:gd name="T62" fmla="*/ 2 w 115"/>
                    <a:gd name="T63" fmla="*/ 0 h 236"/>
                    <a:gd name="T64" fmla="*/ 2 w 115"/>
                    <a:gd name="T65" fmla="*/ 0 h 236"/>
                    <a:gd name="T66" fmla="*/ 1 w 115"/>
                    <a:gd name="T67" fmla="*/ 0 h 236"/>
                    <a:gd name="T68" fmla="*/ 1 w 115"/>
                    <a:gd name="T69" fmla="*/ 0 h 236"/>
                    <a:gd name="T70" fmla="*/ 1 w 115"/>
                    <a:gd name="T71" fmla="*/ 0 h 236"/>
                    <a:gd name="T72" fmla="*/ 1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26" name="Freeform 1077"/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3 w 245"/>
                    <a:gd name="T1" fmla="*/ 0 h 310"/>
                    <a:gd name="T2" fmla="*/ 4 w 245"/>
                    <a:gd name="T3" fmla="*/ 0 h 310"/>
                    <a:gd name="T4" fmla="*/ 4 w 245"/>
                    <a:gd name="T5" fmla="*/ 0 h 310"/>
                    <a:gd name="T6" fmla="*/ 4 w 245"/>
                    <a:gd name="T7" fmla="*/ 0 h 310"/>
                    <a:gd name="T8" fmla="*/ 3 w 245"/>
                    <a:gd name="T9" fmla="*/ 1 h 310"/>
                    <a:gd name="T10" fmla="*/ 3 w 245"/>
                    <a:gd name="T11" fmla="*/ 1 h 310"/>
                    <a:gd name="T12" fmla="*/ 2 w 245"/>
                    <a:gd name="T13" fmla="*/ 1 h 310"/>
                    <a:gd name="T14" fmla="*/ 2 w 245"/>
                    <a:gd name="T15" fmla="*/ 1 h 310"/>
                    <a:gd name="T16" fmla="*/ 2 w 245"/>
                    <a:gd name="T17" fmla="*/ 1 h 310"/>
                    <a:gd name="T18" fmla="*/ 2 w 245"/>
                    <a:gd name="T19" fmla="*/ 1 h 310"/>
                    <a:gd name="T20" fmla="*/ 2 w 245"/>
                    <a:gd name="T21" fmla="*/ 1 h 310"/>
                    <a:gd name="T22" fmla="*/ 2 w 245"/>
                    <a:gd name="T23" fmla="*/ 1 h 310"/>
                    <a:gd name="T24" fmla="*/ 2 w 245"/>
                    <a:gd name="T25" fmla="*/ 1 h 310"/>
                    <a:gd name="T26" fmla="*/ 2 w 245"/>
                    <a:gd name="T27" fmla="*/ 1 h 310"/>
                    <a:gd name="T28" fmla="*/ 2 w 245"/>
                    <a:gd name="T29" fmla="*/ 1 h 310"/>
                    <a:gd name="T30" fmla="*/ 3 w 245"/>
                    <a:gd name="T31" fmla="*/ 1 h 310"/>
                    <a:gd name="T32" fmla="*/ 3 w 245"/>
                    <a:gd name="T33" fmla="*/ 1 h 310"/>
                    <a:gd name="T34" fmla="*/ 4 w 245"/>
                    <a:gd name="T35" fmla="*/ 1 h 310"/>
                    <a:gd name="T36" fmla="*/ 4 w 245"/>
                    <a:gd name="T37" fmla="*/ 0 h 310"/>
                    <a:gd name="T38" fmla="*/ 4 w 245"/>
                    <a:gd name="T39" fmla="*/ 0 h 310"/>
                    <a:gd name="T40" fmla="*/ 4 w 245"/>
                    <a:gd name="T41" fmla="*/ 0 h 310"/>
                    <a:gd name="T42" fmla="*/ 3 w 245"/>
                    <a:gd name="T43" fmla="*/ 0 h 310"/>
                    <a:gd name="T44" fmla="*/ 3 w 245"/>
                    <a:gd name="T45" fmla="*/ 0 h 310"/>
                    <a:gd name="T46" fmla="*/ 2 w 245"/>
                    <a:gd name="T47" fmla="*/ 0 h 310"/>
                    <a:gd name="T48" fmla="*/ 2 w 245"/>
                    <a:gd name="T49" fmla="*/ 0 h 310"/>
                    <a:gd name="T50" fmla="*/ 1 w 245"/>
                    <a:gd name="T51" fmla="*/ 0 h 310"/>
                    <a:gd name="T52" fmla="*/ 1 w 245"/>
                    <a:gd name="T53" fmla="*/ 0 h 310"/>
                    <a:gd name="T54" fmla="*/ 1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1 w 245"/>
                    <a:gd name="T63" fmla="*/ 0 h 310"/>
                    <a:gd name="T64" fmla="*/ 1 w 245"/>
                    <a:gd name="T65" fmla="*/ 0 h 310"/>
                    <a:gd name="T66" fmla="*/ 1 w 245"/>
                    <a:gd name="T67" fmla="*/ 0 h 310"/>
                    <a:gd name="T68" fmla="*/ 2 w 245"/>
                    <a:gd name="T69" fmla="*/ 0 h 310"/>
                    <a:gd name="T70" fmla="*/ 2 w 245"/>
                    <a:gd name="T71" fmla="*/ 0 h 310"/>
                    <a:gd name="T72" fmla="*/ 2 w 245"/>
                    <a:gd name="T73" fmla="*/ 0 h 310"/>
                    <a:gd name="T74" fmla="*/ 3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18714" name="Picture 1078" descr="access_point_stylized_gray_small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8516" name="Group 1079"/>
            <p:cNvGrpSpPr>
              <a:grpSpLocks/>
            </p:cNvGrpSpPr>
            <p:nvPr/>
          </p:nvGrpSpPr>
          <p:grpSpPr bwMode="auto">
            <a:xfrm>
              <a:off x="3552" y="2211"/>
              <a:ext cx="251" cy="226"/>
              <a:chOff x="5072" y="3611"/>
              <a:chExt cx="459" cy="380"/>
            </a:xfrm>
          </p:grpSpPr>
          <p:grpSp>
            <p:nvGrpSpPr>
              <p:cNvPr id="18699" name="Group 1080"/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18701" name="Freeform 1081"/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1 w 199"/>
                    <a:gd name="T1" fmla="*/ 0 h 232"/>
                    <a:gd name="T2" fmla="*/ 1 w 199"/>
                    <a:gd name="T3" fmla="*/ 0 h 232"/>
                    <a:gd name="T4" fmla="*/ 1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1 h 232"/>
                    <a:gd name="T24" fmla="*/ 1 w 199"/>
                    <a:gd name="T25" fmla="*/ 1 h 232"/>
                    <a:gd name="T26" fmla="*/ 1 w 199"/>
                    <a:gd name="T27" fmla="*/ 1 h 232"/>
                    <a:gd name="T28" fmla="*/ 1 w 199"/>
                    <a:gd name="T29" fmla="*/ 1 h 232"/>
                    <a:gd name="T30" fmla="*/ 2 w 199"/>
                    <a:gd name="T31" fmla="*/ 1 h 232"/>
                    <a:gd name="T32" fmla="*/ 2 w 199"/>
                    <a:gd name="T33" fmla="*/ 1 h 232"/>
                    <a:gd name="T34" fmla="*/ 2 w 199"/>
                    <a:gd name="T35" fmla="*/ 1 h 232"/>
                    <a:gd name="T36" fmla="*/ 2 w 199"/>
                    <a:gd name="T37" fmla="*/ 1 h 232"/>
                    <a:gd name="T38" fmla="*/ 2 w 199"/>
                    <a:gd name="T39" fmla="*/ 1 h 232"/>
                    <a:gd name="T40" fmla="*/ 2 w 199"/>
                    <a:gd name="T41" fmla="*/ 1 h 232"/>
                    <a:gd name="T42" fmla="*/ 2 w 199"/>
                    <a:gd name="T43" fmla="*/ 1 h 232"/>
                    <a:gd name="T44" fmla="*/ 2 w 199"/>
                    <a:gd name="T45" fmla="*/ 1 h 232"/>
                    <a:gd name="T46" fmla="*/ 2 w 199"/>
                    <a:gd name="T47" fmla="*/ 1 h 232"/>
                    <a:gd name="T48" fmla="*/ 2 w 199"/>
                    <a:gd name="T49" fmla="*/ 1 h 232"/>
                    <a:gd name="T50" fmla="*/ 2 w 199"/>
                    <a:gd name="T51" fmla="*/ 1 h 232"/>
                    <a:gd name="T52" fmla="*/ 1 w 199"/>
                    <a:gd name="T53" fmla="*/ 1 h 232"/>
                    <a:gd name="T54" fmla="*/ 1 w 199"/>
                    <a:gd name="T55" fmla="*/ 1 h 232"/>
                    <a:gd name="T56" fmla="*/ 1 w 199"/>
                    <a:gd name="T57" fmla="*/ 1 h 232"/>
                    <a:gd name="T58" fmla="*/ 1 w 199"/>
                    <a:gd name="T59" fmla="*/ 0 h 232"/>
                    <a:gd name="T60" fmla="*/ 1 w 199"/>
                    <a:gd name="T61" fmla="*/ 0 h 232"/>
                    <a:gd name="T62" fmla="*/ 1 w 199"/>
                    <a:gd name="T63" fmla="*/ 0 h 232"/>
                    <a:gd name="T64" fmla="*/ 1 w 199"/>
                    <a:gd name="T65" fmla="*/ 0 h 232"/>
                    <a:gd name="T66" fmla="*/ 1 w 199"/>
                    <a:gd name="T67" fmla="*/ 0 h 232"/>
                    <a:gd name="T68" fmla="*/ 1 w 199"/>
                    <a:gd name="T69" fmla="*/ 0 h 232"/>
                    <a:gd name="T70" fmla="*/ 1 w 199"/>
                    <a:gd name="T71" fmla="*/ 0 h 232"/>
                    <a:gd name="T72" fmla="*/ 1 w 199"/>
                    <a:gd name="T73" fmla="*/ 0 h 232"/>
                    <a:gd name="T74" fmla="*/ 2 w 199"/>
                    <a:gd name="T75" fmla="*/ 0 h 232"/>
                    <a:gd name="T76" fmla="*/ 2 w 199"/>
                    <a:gd name="T77" fmla="*/ 0 h 232"/>
                    <a:gd name="T78" fmla="*/ 2 w 199"/>
                    <a:gd name="T79" fmla="*/ 0 h 232"/>
                    <a:gd name="T80" fmla="*/ 3 w 199"/>
                    <a:gd name="T81" fmla="*/ 0 h 232"/>
                    <a:gd name="T82" fmla="*/ 3 w 199"/>
                    <a:gd name="T83" fmla="*/ 0 h 232"/>
                    <a:gd name="T84" fmla="*/ 2 w 199"/>
                    <a:gd name="T85" fmla="*/ 0 h 232"/>
                    <a:gd name="T86" fmla="*/ 2 w 199"/>
                    <a:gd name="T87" fmla="*/ 0 h 232"/>
                    <a:gd name="T88" fmla="*/ 2 w 199"/>
                    <a:gd name="T89" fmla="*/ 0 h 232"/>
                    <a:gd name="T90" fmla="*/ 2 w 199"/>
                    <a:gd name="T91" fmla="*/ 0 h 232"/>
                    <a:gd name="T92" fmla="*/ 1 w 199"/>
                    <a:gd name="T93" fmla="*/ 0 h 232"/>
                    <a:gd name="T94" fmla="*/ 1 w 199"/>
                    <a:gd name="T95" fmla="*/ 0 h 232"/>
                    <a:gd name="T96" fmla="*/ 1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02" name="Freeform 1082"/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2 w 128"/>
                    <a:gd name="T1" fmla="*/ 0 h 180"/>
                    <a:gd name="T2" fmla="*/ 2 w 128"/>
                    <a:gd name="T3" fmla="*/ 0 h 180"/>
                    <a:gd name="T4" fmla="*/ 2 w 128"/>
                    <a:gd name="T5" fmla="*/ 0 h 180"/>
                    <a:gd name="T6" fmla="*/ 2 w 128"/>
                    <a:gd name="T7" fmla="*/ 0 h 180"/>
                    <a:gd name="T8" fmla="*/ 1 w 128"/>
                    <a:gd name="T9" fmla="*/ 0 h 180"/>
                    <a:gd name="T10" fmla="*/ 1 w 128"/>
                    <a:gd name="T11" fmla="*/ 0 h 180"/>
                    <a:gd name="T12" fmla="*/ 1 w 128"/>
                    <a:gd name="T13" fmla="*/ 0 h 180"/>
                    <a:gd name="T14" fmla="*/ 1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1 w 128"/>
                    <a:gd name="T29" fmla="*/ 0 h 180"/>
                    <a:gd name="T30" fmla="*/ 1 w 128"/>
                    <a:gd name="T31" fmla="*/ 0 h 180"/>
                    <a:gd name="T32" fmla="*/ 1 w 128"/>
                    <a:gd name="T33" fmla="*/ 0 h 180"/>
                    <a:gd name="T34" fmla="*/ 1 w 128"/>
                    <a:gd name="T35" fmla="*/ 0 h 180"/>
                    <a:gd name="T36" fmla="*/ 1 w 128"/>
                    <a:gd name="T37" fmla="*/ 0 h 180"/>
                    <a:gd name="T38" fmla="*/ 2 w 128"/>
                    <a:gd name="T39" fmla="*/ 0 h 180"/>
                    <a:gd name="T40" fmla="*/ 2 w 128"/>
                    <a:gd name="T41" fmla="*/ 0 h 180"/>
                    <a:gd name="T42" fmla="*/ 2 w 128"/>
                    <a:gd name="T43" fmla="*/ 0 h 180"/>
                    <a:gd name="T44" fmla="*/ 2 w 128"/>
                    <a:gd name="T45" fmla="*/ 0 h 180"/>
                    <a:gd name="T46" fmla="*/ 2 w 128"/>
                    <a:gd name="T47" fmla="*/ 0 h 180"/>
                    <a:gd name="T48" fmla="*/ 2 w 128"/>
                    <a:gd name="T49" fmla="*/ 0 h 180"/>
                    <a:gd name="T50" fmla="*/ 2 w 128"/>
                    <a:gd name="T51" fmla="*/ 0 h 180"/>
                    <a:gd name="T52" fmla="*/ 2 w 128"/>
                    <a:gd name="T53" fmla="*/ 0 h 180"/>
                    <a:gd name="T54" fmla="*/ 1 w 128"/>
                    <a:gd name="T55" fmla="*/ 0 h 180"/>
                    <a:gd name="T56" fmla="*/ 1 w 128"/>
                    <a:gd name="T57" fmla="*/ 0 h 180"/>
                    <a:gd name="T58" fmla="*/ 1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1 w 128"/>
                    <a:gd name="T71" fmla="*/ 0 h 180"/>
                    <a:gd name="T72" fmla="*/ 1 w 128"/>
                    <a:gd name="T73" fmla="*/ 0 h 180"/>
                    <a:gd name="T74" fmla="*/ 1 w 128"/>
                    <a:gd name="T75" fmla="*/ 0 h 180"/>
                    <a:gd name="T76" fmla="*/ 1 w 128"/>
                    <a:gd name="T77" fmla="*/ 0 h 180"/>
                    <a:gd name="T78" fmla="*/ 2 w 128"/>
                    <a:gd name="T79" fmla="*/ 0 h 180"/>
                    <a:gd name="T80" fmla="*/ 2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03" name="Freeform 1083"/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1 w 322"/>
                    <a:gd name="T1" fmla="*/ 0 h 378"/>
                    <a:gd name="T2" fmla="*/ 1 w 322"/>
                    <a:gd name="T3" fmla="*/ 0 h 378"/>
                    <a:gd name="T4" fmla="*/ 0 w 322"/>
                    <a:gd name="T5" fmla="*/ 0 h 378"/>
                    <a:gd name="T6" fmla="*/ 0 w 322"/>
                    <a:gd name="T7" fmla="*/ 1 h 378"/>
                    <a:gd name="T8" fmla="*/ 0 w 322"/>
                    <a:gd name="T9" fmla="*/ 1 h 378"/>
                    <a:gd name="T10" fmla="*/ 0 w 322"/>
                    <a:gd name="T11" fmla="*/ 1 h 378"/>
                    <a:gd name="T12" fmla="*/ 0 w 322"/>
                    <a:gd name="T13" fmla="*/ 1 h 378"/>
                    <a:gd name="T14" fmla="*/ 0 w 322"/>
                    <a:gd name="T15" fmla="*/ 1 h 378"/>
                    <a:gd name="T16" fmla="*/ 1 w 322"/>
                    <a:gd name="T17" fmla="*/ 1 h 378"/>
                    <a:gd name="T18" fmla="*/ 1 w 322"/>
                    <a:gd name="T19" fmla="*/ 1 h 378"/>
                    <a:gd name="T20" fmla="*/ 2 w 322"/>
                    <a:gd name="T21" fmla="*/ 1 h 378"/>
                    <a:gd name="T22" fmla="*/ 2 w 322"/>
                    <a:gd name="T23" fmla="*/ 1 h 378"/>
                    <a:gd name="T24" fmla="*/ 3 w 322"/>
                    <a:gd name="T25" fmla="*/ 1 h 378"/>
                    <a:gd name="T26" fmla="*/ 4 w 322"/>
                    <a:gd name="T27" fmla="*/ 1 h 378"/>
                    <a:gd name="T28" fmla="*/ 4 w 322"/>
                    <a:gd name="T29" fmla="*/ 1 h 378"/>
                    <a:gd name="T30" fmla="*/ 5 w 322"/>
                    <a:gd name="T31" fmla="*/ 1 h 378"/>
                    <a:gd name="T32" fmla="*/ 5 w 322"/>
                    <a:gd name="T33" fmla="*/ 1 h 378"/>
                    <a:gd name="T34" fmla="*/ 5 w 322"/>
                    <a:gd name="T35" fmla="*/ 1 h 378"/>
                    <a:gd name="T36" fmla="*/ 5 w 322"/>
                    <a:gd name="T37" fmla="*/ 1 h 378"/>
                    <a:gd name="T38" fmla="*/ 5 w 322"/>
                    <a:gd name="T39" fmla="*/ 1 h 378"/>
                    <a:gd name="T40" fmla="*/ 5 w 322"/>
                    <a:gd name="T41" fmla="*/ 1 h 378"/>
                    <a:gd name="T42" fmla="*/ 4 w 322"/>
                    <a:gd name="T43" fmla="*/ 1 h 378"/>
                    <a:gd name="T44" fmla="*/ 4 w 322"/>
                    <a:gd name="T45" fmla="*/ 1 h 378"/>
                    <a:gd name="T46" fmla="*/ 3 w 322"/>
                    <a:gd name="T47" fmla="*/ 1 h 378"/>
                    <a:gd name="T48" fmla="*/ 2 w 322"/>
                    <a:gd name="T49" fmla="*/ 1 h 378"/>
                    <a:gd name="T50" fmla="*/ 2 w 322"/>
                    <a:gd name="T51" fmla="*/ 1 h 378"/>
                    <a:gd name="T52" fmla="*/ 2 w 322"/>
                    <a:gd name="T53" fmla="*/ 1 h 378"/>
                    <a:gd name="T54" fmla="*/ 1 w 322"/>
                    <a:gd name="T55" fmla="*/ 1 h 378"/>
                    <a:gd name="T56" fmla="*/ 1 w 322"/>
                    <a:gd name="T57" fmla="*/ 1 h 378"/>
                    <a:gd name="T58" fmla="*/ 1 w 322"/>
                    <a:gd name="T59" fmla="*/ 1 h 378"/>
                    <a:gd name="T60" fmla="*/ 0 w 322"/>
                    <a:gd name="T61" fmla="*/ 1 h 378"/>
                    <a:gd name="T62" fmla="*/ 1 w 322"/>
                    <a:gd name="T63" fmla="*/ 1 h 378"/>
                    <a:gd name="T64" fmla="*/ 1 w 322"/>
                    <a:gd name="T65" fmla="*/ 0 h 378"/>
                    <a:gd name="T66" fmla="*/ 1 w 322"/>
                    <a:gd name="T67" fmla="*/ 0 h 378"/>
                    <a:gd name="T68" fmla="*/ 1 w 322"/>
                    <a:gd name="T69" fmla="*/ 0 h 378"/>
                    <a:gd name="T70" fmla="*/ 2 w 322"/>
                    <a:gd name="T71" fmla="*/ 0 h 378"/>
                    <a:gd name="T72" fmla="*/ 2 w 322"/>
                    <a:gd name="T73" fmla="*/ 0 h 378"/>
                    <a:gd name="T74" fmla="*/ 3 w 322"/>
                    <a:gd name="T75" fmla="*/ 0 h 378"/>
                    <a:gd name="T76" fmla="*/ 4 w 322"/>
                    <a:gd name="T77" fmla="*/ 0 h 378"/>
                    <a:gd name="T78" fmla="*/ 4 w 322"/>
                    <a:gd name="T79" fmla="*/ 0 h 378"/>
                    <a:gd name="T80" fmla="*/ 4 w 322"/>
                    <a:gd name="T81" fmla="*/ 0 h 378"/>
                    <a:gd name="T82" fmla="*/ 4 w 322"/>
                    <a:gd name="T83" fmla="*/ 0 h 378"/>
                    <a:gd name="T84" fmla="*/ 3 w 322"/>
                    <a:gd name="T85" fmla="*/ 0 h 378"/>
                    <a:gd name="T86" fmla="*/ 2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04" name="Freeform 1084"/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3 w 283"/>
                    <a:gd name="T1" fmla="*/ 0 h 252"/>
                    <a:gd name="T2" fmla="*/ 3 w 283"/>
                    <a:gd name="T3" fmla="*/ 0 h 252"/>
                    <a:gd name="T4" fmla="*/ 4 w 283"/>
                    <a:gd name="T5" fmla="*/ 0 h 252"/>
                    <a:gd name="T6" fmla="*/ 4 w 283"/>
                    <a:gd name="T7" fmla="*/ 0 h 252"/>
                    <a:gd name="T8" fmla="*/ 4 w 283"/>
                    <a:gd name="T9" fmla="*/ 0 h 252"/>
                    <a:gd name="T10" fmla="*/ 4 w 283"/>
                    <a:gd name="T11" fmla="*/ 0 h 252"/>
                    <a:gd name="T12" fmla="*/ 4 w 283"/>
                    <a:gd name="T13" fmla="*/ 0 h 252"/>
                    <a:gd name="T14" fmla="*/ 3 w 283"/>
                    <a:gd name="T15" fmla="*/ 0 h 252"/>
                    <a:gd name="T16" fmla="*/ 3 w 283"/>
                    <a:gd name="T17" fmla="*/ 1 h 252"/>
                    <a:gd name="T18" fmla="*/ 3 w 283"/>
                    <a:gd name="T19" fmla="*/ 1 h 252"/>
                    <a:gd name="T20" fmla="*/ 3 w 283"/>
                    <a:gd name="T21" fmla="*/ 1 h 252"/>
                    <a:gd name="T22" fmla="*/ 3 w 283"/>
                    <a:gd name="T23" fmla="*/ 1 h 252"/>
                    <a:gd name="T24" fmla="*/ 3 w 283"/>
                    <a:gd name="T25" fmla="*/ 1 h 252"/>
                    <a:gd name="T26" fmla="*/ 3 w 283"/>
                    <a:gd name="T27" fmla="*/ 1 h 252"/>
                    <a:gd name="T28" fmla="*/ 3 w 283"/>
                    <a:gd name="T29" fmla="*/ 1 h 252"/>
                    <a:gd name="T30" fmla="*/ 3 w 283"/>
                    <a:gd name="T31" fmla="*/ 1 h 252"/>
                    <a:gd name="T32" fmla="*/ 3 w 283"/>
                    <a:gd name="T33" fmla="*/ 1 h 252"/>
                    <a:gd name="T34" fmla="*/ 3 w 283"/>
                    <a:gd name="T35" fmla="*/ 1 h 252"/>
                    <a:gd name="T36" fmla="*/ 3 w 283"/>
                    <a:gd name="T37" fmla="*/ 1 h 252"/>
                    <a:gd name="T38" fmla="*/ 3 w 283"/>
                    <a:gd name="T39" fmla="*/ 1 h 252"/>
                    <a:gd name="T40" fmla="*/ 3 w 283"/>
                    <a:gd name="T41" fmla="*/ 1 h 252"/>
                    <a:gd name="T42" fmla="*/ 3 w 283"/>
                    <a:gd name="T43" fmla="*/ 1 h 252"/>
                    <a:gd name="T44" fmla="*/ 4 w 283"/>
                    <a:gd name="T45" fmla="*/ 1 h 252"/>
                    <a:gd name="T46" fmla="*/ 4 w 283"/>
                    <a:gd name="T47" fmla="*/ 1 h 252"/>
                    <a:gd name="T48" fmla="*/ 4 w 283"/>
                    <a:gd name="T49" fmla="*/ 0 h 252"/>
                    <a:gd name="T50" fmla="*/ 4 w 283"/>
                    <a:gd name="T51" fmla="*/ 0 h 252"/>
                    <a:gd name="T52" fmla="*/ 4 w 283"/>
                    <a:gd name="T53" fmla="*/ 0 h 252"/>
                    <a:gd name="T54" fmla="*/ 4 w 283"/>
                    <a:gd name="T55" fmla="*/ 0 h 252"/>
                    <a:gd name="T56" fmla="*/ 4 w 283"/>
                    <a:gd name="T57" fmla="*/ 0 h 252"/>
                    <a:gd name="T58" fmla="*/ 3 w 283"/>
                    <a:gd name="T59" fmla="*/ 0 h 252"/>
                    <a:gd name="T60" fmla="*/ 3 w 283"/>
                    <a:gd name="T61" fmla="*/ 0 h 252"/>
                    <a:gd name="T62" fmla="*/ 3 w 283"/>
                    <a:gd name="T63" fmla="*/ 0 h 252"/>
                    <a:gd name="T64" fmla="*/ 3 w 283"/>
                    <a:gd name="T65" fmla="*/ 0 h 252"/>
                    <a:gd name="T66" fmla="*/ 2 w 283"/>
                    <a:gd name="T67" fmla="*/ 0 h 252"/>
                    <a:gd name="T68" fmla="*/ 2 w 283"/>
                    <a:gd name="T69" fmla="*/ 0 h 252"/>
                    <a:gd name="T70" fmla="*/ 2 w 283"/>
                    <a:gd name="T71" fmla="*/ 0 h 252"/>
                    <a:gd name="T72" fmla="*/ 2 w 283"/>
                    <a:gd name="T73" fmla="*/ 0 h 252"/>
                    <a:gd name="T74" fmla="*/ 1 w 283"/>
                    <a:gd name="T75" fmla="*/ 0 h 252"/>
                    <a:gd name="T76" fmla="*/ 1 w 283"/>
                    <a:gd name="T77" fmla="*/ 0 h 252"/>
                    <a:gd name="T78" fmla="*/ 1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1 w 283"/>
                    <a:gd name="T95" fmla="*/ 0 h 252"/>
                    <a:gd name="T96" fmla="*/ 1 w 283"/>
                    <a:gd name="T97" fmla="*/ 0 h 252"/>
                    <a:gd name="T98" fmla="*/ 1 w 283"/>
                    <a:gd name="T99" fmla="*/ 0 h 252"/>
                    <a:gd name="T100" fmla="*/ 1 w 283"/>
                    <a:gd name="T101" fmla="*/ 0 h 252"/>
                    <a:gd name="T102" fmla="*/ 1 w 283"/>
                    <a:gd name="T103" fmla="*/ 0 h 252"/>
                    <a:gd name="T104" fmla="*/ 2 w 283"/>
                    <a:gd name="T105" fmla="*/ 0 h 252"/>
                    <a:gd name="T106" fmla="*/ 2 w 283"/>
                    <a:gd name="T107" fmla="*/ 0 h 252"/>
                    <a:gd name="T108" fmla="*/ 2 w 283"/>
                    <a:gd name="T109" fmla="*/ 0 h 252"/>
                    <a:gd name="T110" fmla="*/ 2 w 283"/>
                    <a:gd name="T111" fmla="*/ 0 h 252"/>
                    <a:gd name="T112" fmla="*/ 3 w 283"/>
                    <a:gd name="T113" fmla="*/ 0 h 252"/>
                    <a:gd name="T114" fmla="*/ 3 w 283"/>
                    <a:gd name="T115" fmla="*/ 0 h 252"/>
                    <a:gd name="T116" fmla="*/ 3 w 283"/>
                    <a:gd name="T117" fmla="*/ 0 h 252"/>
                    <a:gd name="T118" fmla="*/ 3 w 283"/>
                    <a:gd name="T119" fmla="*/ 0 h 252"/>
                    <a:gd name="T120" fmla="*/ 3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05" name="Freeform 1085"/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1 h 238"/>
                    <a:gd name="T10" fmla="*/ 1 w 114"/>
                    <a:gd name="T11" fmla="*/ 1 h 238"/>
                    <a:gd name="T12" fmla="*/ 1 w 114"/>
                    <a:gd name="T13" fmla="*/ 1 h 238"/>
                    <a:gd name="T14" fmla="*/ 1 w 114"/>
                    <a:gd name="T15" fmla="*/ 1 h 238"/>
                    <a:gd name="T16" fmla="*/ 1 w 114"/>
                    <a:gd name="T17" fmla="*/ 1 h 238"/>
                    <a:gd name="T18" fmla="*/ 1 w 114"/>
                    <a:gd name="T19" fmla="*/ 1 h 238"/>
                    <a:gd name="T20" fmla="*/ 2 w 114"/>
                    <a:gd name="T21" fmla="*/ 1 h 238"/>
                    <a:gd name="T22" fmla="*/ 2 w 114"/>
                    <a:gd name="T23" fmla="*/ 1 h 238"/>
                    <a:gd name="T24" fmla="*/ 2 w 114"/>
                    <a:gd name="T25" fmla="*/ 1 h 238"/>
                    <a:gd name="T26" fmla="*/ 2 w 114"/>
                    <a:gd name="T27" fmla="*/ 1 h 238"/>
                    <a:gd name="T28" fmla="*/ 2 w 114"/>
                    <a:gd name="T29" fmla="*/ 1 h 238"/>
                    <a:gd name="T30" fmla="*/ 2 w 114"/>
                    <a:gd name="T31" fmla="*/ 1 h 238"/>
                    <a:gd name="T32" fmla="*/ 1 w 114"/>
                    <a:gd name="T33" fmla="*/ 1 h 238"/>
                    <a:gd name="T34" fmla="*/ 1 w 114"/>
                    <a:gd name="T35" fmla="*/ 1 h 238"/>
                    <a:gd name="T36" fmla="*/ 1 w 114"/>
                    <a:gd name="T37" fmla="*/ 0 h 238"/>
                    <a:gd name="T38" fmla="*/ 1 w 114"/>
                    <a:gd name="T39" fmla="*/ 0 h 238"/>
                    <a:gd name="T40" fmla="*/ 1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1 w 114"/>
                    <a:gd name="T51" fmla="*/ 0 h 238"/>
                    <a:gd name="T52" fmla="*/ 1 w 114"/>
                    <a:gd name="T53" fmla="*/ 0 h 238"/>
                    <a:gd name="T54" fmla="*/ 1 w 114"/>
                    <a:gd name="T55" fmla="*/ 0 h 238"/>
                    <a:gd name="T56" fmla="*/ 1 w 114"/>
                    <a:gd name="T57" fmla="*/ 0 h 238"/>
                    <a:gd name="T58" fmla="*/ 1 w 114"/>
                    <a:gd name="T59" fmla="*/ 0 h 238"/>
                    <a:gd name="T60" fmla="*/ 1 w 114"/>
                    <a:gd name="T61" fmla="*/ 0 h 238"/>
                    <a:gd name="T62" fmla="*/ 2 w 114"/>
                    <a:gd name="T63" fmla="*/ 0 h 238"/>
                    <a:gd name="T64" fmla="*/ 2 w 114"/>
                    <a:gd name="T65" fmla="*/ 0 h 238"/>
                    <a:gd name="T66" fmla="*/ 2 w 114"/>
                    <a:gd name="T67" fmla="*/ 0 h 238"/>
                    <a:gd name="T68" fmla="*/ 1 w 114"/>
                    <a:gd name="T69" fmla="*/ 0 h 238"/>
                    <a:gd name="T70" fmla="*/ 1 w 114"/>
                    <a:gd name="T71" fmla="*/ 0 h 238"/>
                    <a:gd name="T72" fmla="*/ 1 w 114"/>
                    <a:gd name="T73" fmla="*/ 0 h 238"/>
                    <a:gd name="T74" fmla="*/ 1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06" name="Freeform 1086"/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3 w 246"/>
                    <a:gd name="T1" fmla="*/ 0 h 310"/>
                    <a:gd name="T2" fmla="*/ 4 w 246"/>
                    <a:gd name="T3" fmla="*/ 0 h 310"/>
                    <a:gd name="T4" fmla="*/ 4 w 246"/>
                    <a:gd name="T5" fmla="*/ 0 h 310"/>
                    <a:gd name="T6" fmla="*/ 4 w 246"/>
                    <a:gd name="T7" fmla="*/ 0 h 310"/>
                    <a:gd name="T8" fmla="*/ 3 w 246"/>
                    <a:gd name="T9" fmla="*/ 1 h 310"/>
                    <a:gd name="T10" fmla="*/ 3 w 246"/>
                    <a:gd name="T11" fmla="*/ 1 h 310"/>
                    <a:gd name="T12" fmla="*/ 2 w 246"/>
                    <a:gd name="T13" fmla="*/ 1 h 310"/>
                    <a:gd name="T14" fmla="*/ 2 w 246"/>
                    <a:gd name="T15" fmla="*/ 1 h 310"/>
                    <a:gd name="T16" fmla="*/ 2 w 246"/>
                    <a:gd name="T17" fmla="*/ 1 h 310"/>
                    <a:gd name="T18" fmla="*/ 2 w 246"/>
                    <a:gd name="T19" fmla="*/ 1 h 310"/>
                    <a:gd name="T20" fmla="*/ 2 w 246"/>
                    <a:gd name="T21" fmla="*/ 1 h 310"/>
                    <a:gd name="T22" fmla="*/ 2 w 246"/>
                    <a:gd name="T23" fmla="*/ 1 h 310"/>
                    <a:gd name="T24" fmla="*/ 2 w 246"/>
                    <a:gd name="T25" fmla="*/ 1 h 310"/>
                    <a:gd name="T26" fmla="*/ 2 w 246"/>
                    <a:gd name="T27" fmla="*/ 1 h 310"/>
                    <a:gd name="T28" fmla="*/ 2 w 246"/>
                    <a:gd name="T29" fmla="*/ 1 h 310"/>
                    <a:gd name="T30" fmla="*/ 3 w 246"/>
                    <a:gd name="T31" fmla="*/ 1 h 310"/>
                    <a:gd name="T32" fmla="*/ 3 w 246"/>
                    <a:gd name="T33" fmla="*/ 1 h 310"/>
                    <a:gd name="T34" fmla="*/ 4 w 246"/>
                    <a:gd name="T35" fmla="*/ 1 h 310"/>
                    <a:gd name="T36" fmla="*/ 4 w 246"/>
                    <a:gd name="T37" fmla="*/ 0 h 310"/>
                    <a:gd name="T38" fmla="*/ 4 w 246"/>
                    <a:gd name="T39" fmla="*/ 0 h 310"/>
                    <a:gd name="T40" fmla="*/ 4 w 246"/>
                    <a:gd name="T41" fmla="*/ 0 h 310"/>
                    <a:gd name="T42" fmla="*/ 3 w 246"/>
                    <a:gd name="T43" fmla="*/ 0 h 310"/>
                    <a:gd name="T44" fmla="*/ 3 w 246"/>
                    <a:gd name="T45" fmla="*/ 0 h 310"/>
                    <a:gd name="T46" fmla="*/ 2 w 246"/>
                    <a:gd name="T47" fmla="*/ 0 h 310"/>
                    <a:gd name="T48" fmla="*/ 2 w 246"/>
                    <a:gd name="T49" fmla="*/ 0 h 310"/>
                    <a:gd name="T50" fmla="*/ 1 w 246"/>
                    <a:gd name="T51" fmla="*/ 0 h 310"/>
                    <a:gd name="T52" fmla="*/ 1 w 246"/>
                    <a:gd name="T53" fmla="*/ 0 h 310"/>
                    <a:gd name="T54" fmla="*/ 1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1 w 246"/>
                    <a:gd name="T65" fmla="*/ 0 h 310"/>
                    <a:gd name="T66" fmla="*/ 1 w 246"/>
                    <a:gd name="T67" fmla="*/ 0 h 310"/>
                    <a:gd name="T68" fmla="*/ 2 w 246"/>
                    <a:gd name="T69" fmla="*/ 0 h 310"/>
                    <a:gd name="T70" fmla="*/ 2 w 246"/>
                    <a:gd name="T71" fmla="*/ 0 h 310"/>
                    <a:gd name="T72" fmla="*/ 2 w 246"/>
                    <a:gd name="T73" fmla="*/ 0 h 310"/>
                    <a:gd name="T74" fmla="*/ 3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07" name="Freeform 1087"/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1 w 198"/>
                    <a:gd name="T1" fmla="*/ 0 h 236"/>
                    <a:gd name="T2" fmla="*/ 1 w 198"/>
                    <a:gd name="T3" fmla="*/ 0 h 236"/>
                    <a:gd name="T4" fmla="*/ 1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1 h 236"/>
                    <a:gd name="T24" fmla="*/ 1 w 198"/>
                    <a:gd name="T25" fmla="*/ 1 h 236"/>
                    <a:gd name="T26" fmla="*/ 1 w 198"/>
                    <a:gd name="T27" fmla="*/ 1 h 236"/>
                    <a:gd name="T28" fmla="*/ 1 w 198"/>
                    <a:gd name="T29" fmla="*/ 1 h 236"/>
                    <a:gd name="T30" fmla="*/ 2 w 198"/>
                    <a:gd name="T31" fmla="*/ 1 h 236"/>
                    <a:gd name="T32" fmla="*/ 2 w 198"/>
                    <a:gd name="T33" fmla="*/ 1 h 236"/>
                    <a:gd name="T34" fmla="*/ 2 w 198"/>
                    <a:gd name="T35" fmla="*/ 1 h 236"/>
                    <a:gd name="T36" fmla="*/ 2 w 198"/>
                    <a:gd name="T37" fmla="*/ 1 h 236"/>
                    <a:gd name="T38" fmla="*/ 2 w 198"/>
                    <a:gd name="T39" fmla="*/ 1 h 236"/>
                    <a:gd name="T40" fmla="*/ 2 w 198"/>
                    <a:gd name="T41" fmla="*/ 1 h 236"/>
                    <a:gd name="T42" fmla="*/ 2 w 198"/>
                    <a:gd name="T43" fmla="*/ 1 h 236"/>
                    <a:gd name="T44" fmla="*/ 2 w 198"/>
                    <a:gd name="T45" fmla="*/ 1 h 236"/>
                    <a:gd name="T46" fmla="*/ 2 w 198"/>
                    <a:gd name="T47" fmla="*/ 1 h 236"/>
                    <a:gd name="T48" fmla="*/ 2 w 198"/>
                    <a:gd name="T49" fmla="*/ 1 h 236"/>
                    <a:gd name="T50" fmla="*/ 2 w 198"/>
                    <a:gd name="T51" fmla="*/ 1 h 236"/>
                    <a:gd name="T52" fmla="*/ 2 w 198"/>
                    <a:gd name="T53" fmla="*/ 1 h 236"/>
                    <a:gd name="T54" fmla="*/ 2 w 198"/>
                    <a:gd name="T55" fmla="*/ 1 h 236"/>
                    <a:gd name="T56" fmla="*/ 2 w 198"/>
                    <a:gd name="T57" fmla="*/ 1 h 236"/>
                    <a:gd name="T58" fmla="*/ 1 w 198"/>
                    <a:gd name="T59" fmla="*/ 1 h 236"/>
                    <a:gd name="T60" fmla="*/ 1 w 198"/>
                    <a:gd name="T61" fmla="*/ 1 h 236"/>
                    <a:gd name="T62" fmla="*/ 1 w 198"/>
                    <a:gd name="T63" fmla="*/ 1 h 236"/>
                    <a:gd name="T64" fmla="*/ 1 w 198"/>
                    <a:gd name="T65" fmla="*/ 1 h 236"/>
                    <a:gd name="T66" fmla="*/ 1 w 198"/>
                    <a:gd name="T67" fmla="*/ 1 h 236"/>
                    <a:gd name="T68" fmla="*/ 1 w 198"/>
                    <a:gd name="T69" fmla="*/ 1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1 w 198"/>
                    <a:gd name="T83" fmla="*/ 0 h 236"/>
                    <a:gd name="T84" fmla="*/ 1 w 198"/>
                    <a:gd name="T85" fmla="*/ 0 h 236"/>
                    <a:gd name="T86" fmla="*/ 1 w 198"/>
                    <a:gd name="T87" fmla="*/ 0 h 236"/>
                    <a:gd name="T88" fmla="*/ 1 w 198"/>
                    <a:gd name="T89" fmla="*/ 0 h 236"/>
                    <a:gd name="T90" fmla="*/ 1 w 198"/>
                    <a:gd name="T91" fmla="*/ 0 h 236"/>
                    <a:gd name="T92" fmla="*/ 2 w 198"/>
                    <a:gd name="T93" fmla="*/ 0 h 236"/>
                    <a:gd name="T94" fmla="*/ 2 w 198"/>
                    <a:gd name="T95" fmla="*/ 0 h 236"/>
                    <a:gd name="T96" fmla="*/ 2 w 198"/>
                    <a:gd name="T97" fmla="*/ 0 h 236"/>
                    <a:gd name="T98" fmla="*/ 2 w 198"/>
                    <a:gd name="T99" fmla="*/ 0 h 236"/>
                    <a:gd name="T100" fmla="*/ 2 w 198"/>
                    <a:gd name="T101" fmla="*/ 0 h 236"/>
                    <a:gd name="T102" fmla="*/ 3 w 198"/>
                    <a:gd name="T103" fmla="*/ 0 h 236"/>
                    <a:gd name="T104" fmla="*/ 3 w 198"/>
                    <a:gd name="T105" fmla="*/ 0 h 236"/>
                    <a:gd name="T106" fmla="*/ 3 w 198"/>
                    <a:gd name="T107" fmla="*/ 0 h 236"/>
                    <a:gd name="T108" fmla="*/ 3 w 198"/>
                    <a:gd name="T109" fmla="*/ 0 h 236"/>
                    <a:gd name="T110" fmla="*/ 2 w 198"/>
                    <a:gd name="T111" fmla="*/ 0 h 236"/>
                    <a:gd name="T112" fmla="*/ 2 w 198"/>
                    <a:gd name="T113" fmla="*/ 0 h 236"/>
                    <a:gd name="T114" fmla="*/ 2 w 198"/>
                    <a:gd name="T115" fmla="*/ 0 h 236"/>
                    <a:gd name="T116" fmla="*/ 2 w 198"/>
                    <a:gd name="T117" fmla="*/ 0 h 236"/>
                    <a:gd name="T118" fmla="*/ 1 w 198"/>
                    <a:gd name="T119" fmla="*/ 0 h 236"/>
                    <a:gd name="T120" fmla="*/ 1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08" name="Freeform 1088"/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2 w 128"/>
                    <a:gd name="T1" fmla="*/ 0 h 183"/>
                    <a:gd name="T2" fmla="*/ 2 w 128"/>
                    <a:gd name="T3" fmla="*/ 0 h 183"/>
                    <a:gd name="T4" fmla="*/ 2 w 128"/>
                    <a:gd name="T5" fmla="*/ 0 h 183"/>
                    <a:gd name="T6" fmla="*/ 2 w 128"/>
                    <a:gd name="T7" fmla="*/ 0 h 183"/>
                    <a:gd name="T8" fmla="*/ 1 w 128"/>
                    <a:gd name="T9" fmla="*/ 0 h 183"/>
                    <a:gd name="T10" fmla="*/ 1 w 128"/>
                    <a:gd name="T11" fmla="*/ 0 h 183"/>
                    <a:gd name="T12" fmla="*/ 1 w 128"/>
                    <a:gd name="T13" fmla="*/ 0 h 183"/>
                    <a:gd name="T14" fmla="*/ 1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1 w 128"/>
                    <a:gd name="T31" fmla="*/ 0 h 183"/>
                    <a:gd name="T32" fmla="*/ 1 w 128"/>
                    <a:gd name="T33" fmla="*/ 0 h 183"/>
                    <a:gd name="T34" fmla="*/ 1 w 128"/>
                    <a:gd name="T35" fmla="*/ 0 h 183"/>
                    <a:gd name="T36" fmla="*/ 1 w 128"/>
                    <a:gd name="T37" fmla="*/ 0 h 183"/>
                    <a:gd name="T38" fmla="*/ 1 w 128"/>
                    <a:gd name="T39" fmla="*/ 0 h 183"/>
                    <a:gd name="T40" fmla="*/ 2 w 128"/>
                    <a:gd name="T41" fmla="*/ 0 h 183"/>
                    <a:gd name="T42" fmla="*/ 2 w 128"/>
                    <a:gd name="T43" fmla="*/ 0 h 183"/>
                    <a:gd name="T44" fmla="*/ 2 w 128"/>
                    <a:gd name="T45" fmla="*/ 0 h 183"/>
                    <a:gd name="T46" fmla="*/ 2 w 128"/>
                    <a:gd name="T47" fmla="*/ 0 h 183"/>
                    <a:gd name="T48" fmla="*/ 2 w 128"/>
                    <a:gd name="T49" fmla="*/ 0 h 183"/>
                    <a:gd name="T50" fmla="*/ 2 w 128"/>
                    <a:gd name="T51" fmla="*/ 0 h 183"/>
                    <a:gd name="T52" fmla="*/ 2 w 128"/>
                    <a:gd name="T53" fmla="*/ 0 h 183"/>
                    <a:gd name="T54" fmla="*/ 1 w 128"/>
                    <a:gd name="T55" fmla="*/ 0 h 183"/>
                    <a:gd name="T56" fmla="*/ 1 w 128"/>
                    <a:gd name="T57" fmla="*/ 0 h 183"/>
                    <a:gd name="T58" fmla="*/ 1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1 w 128"/>
                    <a:gd name="T71" fmla="*/ 0 h 183"/>
                    <a:gd name="T72" fmla="*/ 1 w 128"/>
                    <a:gd name="T73" fmla="*/ 0 h 183"/>
                    <a:gd name="T74" fmla="*/ 1 w 128"/>
                    <a:gd name="T75" fmla="*/ 0 h 183"/>
                    <a:gd name="T76" fmla="*/ 1 w 128"/>
                    <a:gd name="T77" fmla="*/ 0 h 183"/>
                    <a:gd name="T78" fmla="*/ 2 w 128"/>
                    <a:gd name="T79" fmla="*/ 0 h 183"/>
                    <a:gd name="T80" fmla="*/ 2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09" name="Freeform 1089"/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1 w 323"/>
                    <a:gd name="T1" fmla="*/ 0 h 379"/>
                    <a:gd name="T2" fmla="*/ 1 w 323"/>
                    <a:gd name="T3" fmla="*/ 0 h 379"/>
                    <a:gd name="T4" fmla="*/ 0 w 323"/>
                    <a:gd name="T5" fmla="*/ 0 h 379"/>
                    <a:gd name="T6" fmla="*/ 0 w 323"/>
                    <a:gd name="T7" fmla="*/ 1 h 379"/>
                    <a:gd name="T8" fmla="*/ 0 w 323"/>
                    <a:gd name="T9" fmla="*/ 1 h 379"/>
                    <a:gd name="T10" fmla="*/ 0 w 323"/>
                    <a:gd name="T11" fmla="*/ 1 h 379"/>
                    <a:gd name="T12" fmla="*/ 0 w 323"/>
                    <a:gd name="T13" fmla="*/ 1 h 379"/>
                    <a:gd name="T14" fmla="*/ 0 w 323"/>
                    <a:gd name="T15" fmla="*/ 1 h 379"/>
                    <a:gd name="T16" fmla="*/ 1 w 323"/>
                    <a:gd name="T17" fmla="*/ 1 h 379"/>
                    <a:gd name="T18" fmla="*/ 1 w 323"/>
                    <a:gd name="T19" fmla="*/ 1 h 379"/>
                    <a:gd name="T20" fmla="*/ 2 w 323"/>
                    <a:gd name="T21" fmla="*/ 1 h 379"/>
                    <a:gd name="T22" fmla="*/ 2 w 323"/>
                    <a:gd name="T23" fmla="*/ 1 h 379"/>
                    <a:gd name="T24" fmla="*/ 3 w 323"/>
                    <a:gd name="T25" fmla="*/ 1 h 379"/>
                    <a:gd name="T26" fmla="*/ 3 w 323"/>
                    <a:gd name="T27" fmla="*/ 1 h 379"/>
                    <a:gd name="T28" fmla="*/ 4 w 323"/>
                    <a:gd name="T29" fmla="*/ 1 h 379"/>
                    <a:gd name="T30" fmla="*/ 4 w 323"/>
                    <a:gd name="T31" fmla="*/ 1 h 379"/>
                    <a:gd name="T32" fmla="*/ 5 w 323"/>
                    <a:gd name="T33" fmla="*/ 1 h 379"/>
                    <a:gd name="T34" fmla="*/ 5 w 323"/>
                    <a:gd name="T35" fmla="*/ 1 h 379"/>
                    <a:gd name="T36" fmla="*/ 5 w 323"/>
                    <a:gd name="T37" fmla="*/ 1 h 379"/>
                    <a:gd name="T38" fmla="*/ 5 w 323"/>
                    <a:gd name="T39" fmla="*/ 1 h 379"/>
                    <a:gd name="T40" fmla="*/ 4 w 323"/>
                    <a:gd name="T41" fmla="*/ 1 h 379"/>
                    <a:gd name="T42" fmla="*/ 4 w 323"/>
                    <a:gd name="T43" fmla="*/ 1 h 379"/>
                    <a:gd name="T44" fmla="*/ 3 w 323"/>
                    <a:gd name="T45" fmla="*/ 1 h 379"/>
                    <a:gd name="T46" fmla="*/ 3 w 323"/>
                    <a:gd name="T47" fmla="*/ 1 h 379"/>
                    <a:gd name="T48" fmla="*/ 2 w 323"/>
                    <a:gd name="T49" fmla="*/ 1 h 379"/>
                    <a:gd name="T50" fmla="*/ 2 w 323"/>
                    <a:gd name="T51" fmla="*/ 1 h 379"/>
                    <a:gd name="T52" fmla="*/ 2 w 323"/>
                    <a:gd name="T53" fmla="*/ 1 h 379"/>
                    <a:gd name="T54" fmla="*/ 1 w 323"/>
                    <a:gd name="T55" fmla="*/ 1 h 379"/>
                    <a:gd name="T56" fmla="*/ 1 w 323"/>
                    <a:gd name="T57" fmla="*/ 1 h 379"/>
                    <a:gd name="T58" fmla="*/ 0 w 323"/>
                    <a:gd name="T59" fmla="*/ 1 h 379"/>
                    <a:gd name="T60" fmla="*/ 0 w 323"/>
                    <a:gd name="T61" fmla="*/ 1 h 379"/>
                    <a:gd name="T62" fmla="*/ 1 w 323"/>
                    <a:gd name="T63" fmla="*/ 1 h 379"/>
                    <a:gd name="T64" fmla="*/ 1 w 323"/>
                    <a:gd name="T65" fmla="*/ 0 h 379"/>
                    <a:gd name="T66" fmla="*/ 1 w 323"/>
                    <a:gd name="T67" fmla="*/ 0 h 379"/>
                    <a:gd name="T68" fmla="*/ 1 w 323"/>
                    <a:gd name="T69" fmla="*/ 0 h 379"/>
                    <a:gd name="T70" fmla="*/ 2 w 323"/>
                    <a:gd name="T71" fmla="*/ 0 h 379"/>
                    <a:gd name="T72" fmla="*/ 2 w 323"/>
                    <a:gd name="T73" fmla="*/ 0 h 379"/>
                    <a:gd name="T74" fmla="*/ 3 w 323"/>
                    <a:gd name="T75" fmla="*/ 0 h 379"/>
                    <a:gd name="T76" fmla="*/ 3 w 323"/>
                    <a:gd name="T77" fmla="*/ 0 h 379"/>
                    <a:gd name="T78" fmla="*/ 4 w 323"/>
                    <a:gd name="T79" fmla="*/ 0 h 379"/>
                    <a:gd name="T80" fmla="*/ 4 w 323"/>
                    <a:gd name="T81" fmla="*/ 0 h 379"/>
                    <a:gd name="T82" fmla="*/ 3 w 323"/>
                    <a:gd name="T83" fmla="*/ 0 h 379"/>
                    <a:gd name="T84" fmla="*/ 3 w 323"/>
                    <a:gd name="T85" fmla="*/ 0 h 379"/>
                    <a:gd name="T86" fmla="*/ 2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10" name="Freeform 1090"/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4 w 282"/>
                    <a:gd name="T1" fmla="*/ 0 h 253"/>
                    <a:gd name="T2" fmla="*/ 4 w 282"/>
                    <a:gd name="T3" fmla="*/ 0 h 253"/>
                    <a:gd name="T4" fmla="*/ 4 w 282"/>
                    <a:gd name="T5" fmla="*/ 0 h 253"/>
                    <a:gd name="T6" fmla="*/ 4 w 282"/>
                    <a:gd name="T7" fmla="*/ 0 h 253"/>
                    <a:gd name="T8" fmla="*/ 4 w 282"/>
                    <a:gd name="T9" fmla="*/ 0 h 253"/>
                    <a:gd name="T10" fmla="*/ 4 w 282"/>
                    <a:gd name="T11" fmla="*/ 0 h 253"/>
                    <a:gd name="T12" fmla="*/ 4 w 282"/>
                    <a:gd name="T13" fmla="*/ 0 h 253"/>
                    <a:gd name="T14" fmla="*/ 4 w 282"/>
                    <a:gd name="T15" fmla="*/ 0 h 253"/>
                    <a:gd name="T16" fmla="*/ 4 w 282"/>
                    <a:gd name="T17" fmla="*/ 0 h 253"/>
                    <a:gd name="T18" fmla="*/ 4 w 282"/>
                    <a:gd name="T19" fmla="*/ 1 h 253"/>
                    <a:gd name="T20" fmla="*/ 3 w 282"/>
                    <a:gd name="T21" fmla="*/ 1 h 253"/>
                    <a:gd name="T22" fmla="*/ 3 w 282"/>
                    <a:gd name="T23" fmla="*/ 1 h 253"/>
                    <a:gd name="T24" fmla="*/ 3 w 282"/>
                    <a:gd name="T25" fmla="*/ 1 h 253"/>
                    <a:gd name="T26" fmla="*/ 3 w 282"/>
                    <a:gd name="T27" fmla="*/ 1 h 253"/>
                    <a:gd name="T28" fmla="*/ 3 w 282"/>
                    <a:gd name="T29" fmla="*/ 1 h 253"/>
                    <a:gd name="T30" fmla="*/ 3 w 282"/>
                    <a:gd name="T31" fmla="*/ 1 h 253"/>
                    <a:gd name="T32" fmla="*/ 3 w 282"/>
                    <a:gd name="T33" fmla="*/ 1 h 253"/>
                    <a:gd name="T34" fmla="*/ 3 w 282"/>
                    <a:gd name="T35" fmla="*/ 1 h 253"/>
                    <a:gd name="T36" fmla="*/ 3 w 282"/>
                    <a:gd name="T37" fmla="*/ 1 h 253"/>
                    <a:gd name="T38" fmla="*/ 3 w 282"/>
                    <a:gd name="T39" fmla="*/ 1 h 253"/>
                    <a:gd name="T40" fmla="*/ 3 w 282"/>
                    <a:gd name="T41" fmla="*/ 1 h 253"/>
                    <a:gd name="T42" fmla="*/ 4 w 282"/>
                    <a:gd name="T43" fmla="*/ 1 h 253"/>
                    <a:gd name="T44" fmla="*/ 4 w 282"/>
                    <a:gd name="T45" fmla="*/ 1 h 253"/>
                    <a:gd name="T46" fmla="*/ 4 w 282"/>
                    <a:gd name="T47" fmla="*/ 0 h 253"/>
                    <a:gd name="T48" fmla="*/ 4 w 282"/>
                    <a:gd name="T49" fmla="*/ 0 h 253"/>
                    <a:gd name="T50" fmla="*/ 4 w 282"/>
                    <a:gd name="T51" fmla="*/ 0 h 253"/>
                    <a:gd name="T52" fmla="*/ 4 w 282"/>
                    <a:gd name="T53" fmla="*/ 0 h 253"/>
                    <a:gd name="T54" fmla="*/ 4 w 282"/>
                    <a:gd name="T55" fmla="*/ 0 h 253"/>
                    <a:gd name="T56" fmla="*/ 4 w 282"/>
                    <a:gd name="T57" fmla="*/ 0 h 253"/>
                    <a:gd name="T58" fmla="*/ 4 w 282"/>
                    <a:gd name="T59" fmla="*/ 0 h 253"/>
                    <a:gd name="T60" fmla="*/ 3 w 282"/>
                    <a:gd name="T61" fmla="*/ 0 h 253"/>
                    <a:gd name="T62" fmla="*/ 3 w 282"/>
                    <a:gd name="T63" fmla="*/ 0 h 253"/>
                    <a:gd name="T64" fmla="*/ 3 w 282"/>
                    <a:gd name="T65" fmla="*/ 0 h 253"/>
                    <a:gd name="T66" fmla="*/ 2 w 282"/>
                    <a:gd name="T67" fmla="*/ 0 h 253"/>
                    <a:gd name="T68" fmla="*/ 2 w 282"/>
                    <a:gd name="T69" fmla="*/ 0 h 253"/>
                    <a:gd name="T70" fmla="*/ 2 w 282"/>
                    <a:gd name="T71" fmla="*/ 0 h 253"/>
                    <a:gd name="T72" fmla="*/ 1 w 282"/>
                    <a:gd name="T73" fmla="*/ 0 h 253"/>
                    <a:gd name="T74" fmla="*/ 1 w 282"/>
                    <a:gd name="T75" fmla="*/ 0 h 253"/>
                    <a:gd name="T76" fmla="*/ 1 w 282"/>
                    <a:gd name="T77" fmla="*/ 0 h 253"/>
                    <a:gd name="T78" fmla="*/ 1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1 w 282"/>
                    <a:gd name="T95" fmla="*/ 0 h 253"/>
                    <a:gd name="T96" fmla="*/ 1 w 282"/>
                    <a:gd name="T97" fmla="*/ 0 h 253"/>
                    <a:gd name="T98" fmla="*/ 1 w 282"/>
                    <a:gd name="T99" fmla="*/ 0 h 253"/>
                    <a:gd name="T100" fmla="*/ 1 w 282"/>
                    <a:gd name="T101" fmla="*/ 0 h 253"/>
                    <a:gd name="T102" fmla="*/ 1 w 282"/>
                    <a:gd name="T103" fmla="*/ 0 h 253"/>
                    <a:gd name="T104" fmla="*/ 2 w 282"/>
                    <a:gd name="T105" fmla="*/ 0 h 253"/>
                    <a:gd name="T106" fmla="*/ 2 w 282"/>
                    <a:gd name="T107" fmla="*/ 0 h 253"/>
                    <a:gd name="T108" fmla="*/ 2 w 282"/>
                    <a:gd name="T109" fmla="*/ 0 h 253"/>
                    <a:gd name="T110" fmla="*/ 2 w 282"/>
                    <a:gd name="T111" fmla="*/ 0 h 253"/>
                    <a:gd name="T112" fmla="*/ 3 w 282"/>
                    <a:gd name="T113" fmla="*/ 0 h 253"/>
                    <a:gd name="T114" fmla="*/ 3 w 282"/>
                    <a:gd name="T115" fmla="*/ 0 h 253"/>
                    <a:gd name="T116" fmla="*/ 3 w 282"/>
                    <a:gd name="T117" fmla="*/ 0 h 253"/>
                    <a:gd name="T118" fmla="*/ 3 w 282"/>
                    <a:gd name="T119" fmla="*/ 0 h 253"/>
                    <a:gd name="T120" fmla="*/ 4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11" name="Freeform 1091"/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1 w 115"/>
                    <a:gd name="T11" fmla="*/ 1 h 236"/>
                    <a:gd name="T12" fmla="*/ 1 w 115"/>
                    <a:gd name="T13" fmla="*/ 1 h 236"/>
                    <a:gd name="T14" fmla="*/ 1 w 115"/>
                    <a:gd name="T15" fmla="*/ 1 h 236"/>
                    <a:gd name="T16" fmla="*/ 1 w 115"/>
                    <a:gd name="T17" fmla="*/ 1 h 236"/>
                    <a:gd name="T18" fmla="*/ 1 w 115"/>
                    <a:gd name="T19" fmla="*/ 1 h 236"/>
                    <a:gd name="T20" fmla="*/ 2 w 115"/>
                    <a:gd name="T21" fmla="*/ 1 h 236"/>
                    <a:gd name="T22" fmla="*/ 2 w 115"/>
                    <a:gd name="T23" fmla="*/ 1 h 236"/>
                    <a:gd name="T24" fmla="*/ 2 w 115"/>
                    <a:gd name="T25" fmla="*/ 1 h 236"/>
                    <a:gd name="T26" fmla="*/ 2 w 115"/>
                    <a:gd name="T27" fmla="*/ 1 h 236"/>
                    <a:gd name="T28" fmla="*/ 2 w 115"/>
                    <a:gd name="T29" fmla="*/ 1 h 236"/>
                    <a:gd name="T30" fmla="*/ 2 w 115"/>
                    <a:gd name="T31" fmla="*/ 1 h 236"/>
                    <a:gd name="T32" fmla="*/ 1 w 115"/>
                    <a:gd name="T33" fmla="*/ 1 h 236"/>
                    <a:gd name="T34" fmla="*/ 1 w 115"/>
                    <a:gd name="T35" fmla="*/ 1 h 236"/>
                    <a:gd name="T36" fmla="*/ 1 w 115"/>
                    <a:gd name="T37" fmla="*/ 0 h 236"/>
                    <a:gd name="T38" fmla="*/ 1 w 115"/>
                    <a:gd name="T39" fmla="*/ 0 h 236"/>
                    <a:gd name="T40" fmla="*/ 1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1 w 115"/>
                    <a:gd name="T51" fmla="*/ 0 h 236"/>
                    <a:gd name="T52" fmla="*/ 1 w 115"/>
                    <a:gd name="T53" fmla="*/ 0 h 236"/>
                    <a:gd name="T54" fmla="*/ 1 w 115"/>
                    <a:gd name="T55" fmla="*/ 0 h 236"/>
                    <a:gd name="T56" fmla="*/ 1 w 115"/>
                    <a:gd name="T57" fmla="*/ 0 h 236"/>
                    <a:gd name="T58" fmla="*/ 1 w 115"/>
                    <a:gd name="T59" fmla="*/ 0 h 236"/>
                    <a:gd name="T60" fmla="*/ 2 w 115"/>
                    <a:gd name="T61" fmla="*/ 0 h 236"/>
                    <a:gd name="T62" fmla="*/ 2 w 115"/>
                    <a:gd name="T63" fmla="*/ 0 h 236"/>
                    <a:gd name="T64" fmla="*/ 2 w 115"/>
                    <a:gd name="T65" fmla="*/ 0 h 236"/>
                    <a:gd name="T66" fmla="*/ 1 w 115"/>
                    <a:gd name="T67" fmla="*/ 0 h 236"/>
                    <a:gd name="T68" fmla="*/ 1 w 115"/>
                    <a:gd name="T69" fmla="*/ 0 h 236"/>
                    <a:gd name="T70" fmla="*/ 1 w 115"/>
                    <a:gd name="T71" fmla="*/ 0 h 236"/>
                    <a:gd name="T72" fmla="*/ 1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12" name="Freeform 1092"/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3 w 245"/>
                    <a:gd name="T1" fmla="*/ 0 h 310"/>
                    <a:gd name="T2" fmla="*/ 4 w 245"/>
                    <a:gd name="T3" fmla="*/ 0 h 310"/>
                    <a:gd name="T4" fmla="*/ 4 w 245"/>
                    <a:gd name="T5" fmla="*/ 0 h 310"/>
                    <a:gd name="T6" fmla="*/ 4 w 245"/>
                    <a:gd name="T7" fmla="*/ 0 h 310"/>
                    <a:gd name="T8" fmla="*/ 3 w 245"/>
                    <a:gd name="T9" fmla="*/ 1 h 310"/>
                    <a:gd name="T10" fmla="*/ 3 w 245"/>
                    <a:gd name="T11" fmla="*/ 1 h 310"/>
                    <a:gd name="T12" fmla="*/ 2 w 245"/>
                    <a:gd name="T13" fmla="*/ 1 h 310"/>
                    <a:gd name="T14" fmla="*/ 2 w 245"/>
                    <a:gd name="T15" fmla="*/ 1 h 310"/>
                    <a:gd name="T16" fmla="*/ 2 w 245"/>
                    <a:gd name="T17" fmla="*/ 1 h 310"/>
                    <a:gd name="T18" fmla="*/ 2 w 245"/>
                    <a:gd name="T19" fmla="*/ 1 h 310"/>
                    <a:gd name="T20" fmla="*/ 2 w 245"/>
                    <a:gd name="T21" fmla="*/ 1 h 310"/>
                    <a:gd name="T22" fmla="*/ 2 w 245"/>
                    <a:gd name="T23" fmla="*/ 1 h 310"/>
                    <a:gd name="T24" fmla="*/ 2 w 245"/>
                    <a:gd name="T25" fmla="*/ 1 h 310"/>
                    <a:gd name="T26" fmla="*/ 2 w 245"/>
                    <a:gd name="T27" fmla="*/ 1 h 310"/>
                    <a:gd name="T28" fmla="*/ 2 w 245"/>
                    <a:gd name="T29" fmla="*/ 1 h 310"/>
                    <a:gd name="T30" fmla="*/ 3 w 245"/>
                    <a:gd name="T31" fmla="*/ 1 h 310"/>
                    <a:gd name="T32" fmla="*/ 3 w 245"/>
                    <a:gd name="T33" fmla="*/ 1 h 310"/>
                    <a:gd name="T34" fmla="*/ 4 w 245"/>
                    <a:gd name="T35" fmla="*/ 1 h 310"/>
                    <a:gd name="T36" fmla="*/ 4 w 245"/>
                    <a:gd name="T37" fmla="*/ 0 h 310"/>
                    <a:gd name="T38" fmla="*/ 4 w 245"/>
                    <a:gd name="T39" fmla="*/ 0 h 310"/>
                    <a:gd name="T40" fmla="*/ 4 w 245"/>
                    <a:gd name="T41" fmla="*/ 0 h 310"/>
                    <a:gd name="T42" fmla="*/ 3 w 245"/>
                    <a:gd name="T43" fmla="*/ 0 h 310"/>
                    <a:gd name="T44" fmla="*/ 3 w 245"/>
                    <a:gd name="T45" fmla="*/ 0 h 310"/>
                    <a:gd name="T46" fmla="*/ 2 w 245"/>
                    <a:gd name="T47" fmla="*/ 0 h 310"/>
                    <a:gd name="T48" fmla="*/ 2 w 245"/>
                    <a:gd name="T49" fmla="*/ 0 h 310"/>
                    <a:gd name="T50" fmla="*/ 1 w 245"/>
                    <a:gd name="T51" fmla="*/ 0 h 310"/>
                    <a:gd name="T52" fmla="*/ 1 w 245"/>
                    <a:gd name="T53" fmla="*/ 0 h 310"/>
                    <a:gd name="T54" fmla="*/ 1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1 w 245"/>
                    <a:gd name="T63" fmla="*/ 0 h 310"/>
                    <a:gd name="T64" fmla="*/ 1 w 245"/>
                    <a:gd name="T65" fmla="*/ 0 h 310"/>
                    <a:gd name="T66" fmla="*/ 1 w 245"/>
                    <a:gd name="T67" fmla="*/ 0 h 310"/>
                    <a:gd name="T68" fmla="*/ 2 w 245"/>
                    <a:gd name="T69" fmla="*/ 0 h 310"/>
                    <a:gd name="T70" fmla="*/ 2 w 245"/>
                    <a:gd name="T71" fmla="*/ 0 h 310"/>
                    <a:gd name="T72" fmla="*/ 2 w 245"/>
                    <a:gd name="T73" fmla="*/ 0 h 310"/>
                    <a:gd name="T74" fmla="*/ 3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18700" name="Picture 1093" descr="access_point_stylized_gray_small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182" name="Line 1094"/>
            <p:cNvSpPr>
              <a:spLocks noChangeShapeType="1"/>
            </p:cNvSpPr>
            <p:nvPr/>
          </p:nvSpPr>
          <p:spPr bwMode="auto">
            <a:xfrm rot="5400000" flipV="1">
              <a:off x="5034" y="3427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18518" name="Group 1095"/>
            <p:cNvGrpSpPr>
              <a:grpSpLocks/>
            </p:cNvGrpSpPr>
            <p:nvPr/>
          </p:nvGrpSpPr>
          <p:grpSpPr bwMode="auto">
            <a:xfrm flipH="1">
              <a:off x="3638" y="2856"/>
              <a:ext cx="261" cy="235"/>
              <a:chOff x="2839" y="3501"/>
              <a:chExt cx="755" cy="803"/>
            </a:xfrm>
          </p:grpSpPr>
          <p:pic>
            <p:nvPicPr>
              <p:cNvPr id="18697" name="Picture 109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698" name="Freeform 1097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8519" name="Group 1098"/>
            <p:cNvGrpSpPr>
              <a:grpSpLocks/>
            </p:cNvGrpSpPr>
            <p:nvPr/>
          </p:nvGrpSpPr>
          <p:grpSpPr bwMode="auto">
            <a:xfrm flipH="1">
              <a:off x="3438" y="3121"/>
              <a:ext cx="304" cy="256"/>
              <a:chOff x="2839" y="3501"/>
              <a:chExt cx="755" cy="803"/>
            </a:xfrm>
          </p:grpSpPr>
          <p:pic>
            <p:nvPicPr>
              <p:cNvPr id="18695" name="Picture 109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696" name="Freeform 1100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8520" name="Group 1101"/>
            <p:cNvGrpSpPr>
              <a:grpSpLocks/>
            </p:cNvGrpSpPr>
            <p:nvPr/>
          </p:nvGrpSpPr>
          <p:grpSpPr bwMode="auto">
            <a:xfrm flipH="1">
              <a:off x="3739" y="3311"/>
              <a:ext cx="269" cy="220"/>
              <a:chOff x="2839" y="3501"/>
              <a:chExt cx="755" cy="803"/>
            </a:xfrm>
          </p:grpSpPr>
          <p:pic>
            <p:nvPicPr>
              <p:cNvPr id="18693" name="Picture 110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694" name="Freeform 1103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8521" name="Group 1104"/>
            <p:cNvGrpSpPr>
              <a:grpSpLocks/>
            </p:cNvGrpSpPr>
            <p:nvPr/>
          </p:nvGrpSpPr>
          <p:grpSpPr bwMode="auto">
            <a:xfrm>
              <a:off x="4126" y="3300"/>
              <a:ext cx="269" cy="221"/>
              <a:chOff x="2839" y="3501"/>
              <a:chExt cx="755" cy="803"/>
            </a:xfrm>
          </p:grpSpPr>
          <p:pic>
            <p:nvPicPr>
              <p:cNvPr id="18691" name="Picture 110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692" name="Freeform 1106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18522" name="Picture 1107" descr="car_icon_small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" y="1084"/>
              <a:ext cx="53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523" name="Group 1108"/>
            <p:cNvGrpSpPr>
              <a:grpSpLocks/>
            </p:cNvGrpSpPr>
            <p:nvPr/>
          </p:nvGrpSpPr>
          <p:grpSpPr bwMode="auto">
            <a:xfrm>
              <a:off x="3536" y="974"/>
              <a:ext cx="262" cy="243"/>
              <a:chOff x="2751" y="1851"/>
              <a:chExt cx="462" cy="478"/>
            </a:xfrm>
          </p:grpSpPr>
          <p:pic>
            <p:nvPicPr>
              <p:cNvPr id="18689" name="Picture 1109" descr="iphone_stylized_small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8" y="1922"/>
                <a:ext cx="152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690" name="Picture 1110" descr="antenna_radiation_stylized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1" y="1851"/>
                <a:ext cx="46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8524" name="Group 1111"/>
            <p:cNvGrpSpPr>
              <a:grpSpLocks/>
            </p:cNvGrpSpPr>
            <p:nvPr/>
          </p:nvGrpSpPr>
          <p:grpSpPr bwMode="auto">
            <a:xfrm>
              <a:off x="5191" y="3151"/>
              <a:ext cx="143" cy="303"/>
              <a:chOff x="4140" y="429"/>
              <a:chExt cx="1425" cy="2396"/>
            </a:xfrm>
          </p:grpSpPr>
          <p:sp>
            <p:nvSpPr>
              <p:cNvPr id="18657" name="Freeform 1112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6 w 354"/>
                  <a:gd name="T1" fmla="*/ 0 h 2742"/>
                  <a:gd name="T2" fmla="*/ 145 w 354"/>
                  <a:gd name="T3" fmla="*/ 164 h 2742"/>
                  <a:gd name="T4" fmla="*/ 142 w 354"/>
                  <a:gd name="T5" fmla="*/ 1268 h 2742"/>
                  <a:gd name="T6" fmla="*/ 0 w 354"/>
                  <a:gd name="T7" fmla="*/ 1325 h 2742"/>
                  <a:gd name="T8" fmla="*/ 26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3" name="Rectangle 1113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8659" name="Freeform 1114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3 w 211"/>
                  <a:gd name="T1" fmla="*/ 0 h 2537"/>
                  <a:gd name="T2" fmla="*/ 87 w 211"/>
                  <a:gd name="T3" fmla="*/ 106 h 2537"/>
                  <a:gd name="T4" fmla="*/ 3 w 211"/>
                  <a:gd name="T5" fmla="*/ 1208 h 2537"/>
                  <a:gd name="T6" fmla="*/ 3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60" name="Freeform 1115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2 h 226"/>
                  <a:gd name="T4" fmla="*/ 135 w 328"/>
                  <a:gd name="T5" fmla="*/ 110 h 226"/>
                  <a:gd name="T6" fmla="*/ 0 w 328"/>
                  <a:gd name="T7" fmla="*/ 4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" name="Rectangle 1116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18662" name="Group 1117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352" name="AutoShape 1118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4353" name="AutoShape 1119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328" name="Rectangle 1120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18664" name="Group 1121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350" name="AutoShape 1122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4351" name="AutoShape 1123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330" name="Rectangle 1124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331" name="Rectangle 1125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18667" name="Group 1126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348" name="AutoShape 1127"/>
                <p:cNvSpPr>
                  <a:spLocks noChangeArrowheads="1"/>
                </p:cNvSpPr>
                <p:nvPr/>
              </p:nvSpPr>
              <p:spPr bwMode="auto">
                <a:xfrm>
                  <a:off x="618" y="2579"/>
                  <a:ext cx="720" cy="13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4349" name="AutoShape 1128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8668" name="Freeform 1129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1 h 226"/>
                  <a:gd name="T4" fmla="*/ 135 w 328"/>
                  <a:gd name="T5" fmla="*/ 108 h 226"/>
                  <a:gd name="T6" fmla="*/ 0 w 328"/>
                  <a:gd name="T7" fmla="*/ 4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669" name="Group 1130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346" name="AutoShape 1131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4347" name="AutoShape 1132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335" name="Rectangle 1133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8671" name="Freeform 1134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20 w 296"/>
                  <a:gd name="T3" fmla="*/ 69 h 256"/>
                  <a:gd name="T4" fmla="*/ 122 w 296"/>
                  <a:gd name="T5" fmla="*/ 122 h 256"/>
                  <a:gd name="T6" fmla="*/ 0 w 296"/>
                  <a:gd name="T7" fmla="*/ 4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72" name="Freeform 1135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26 w 304"/>
                  <a:gd name="T3" fmla="*/ 79 h 288"/>
                  <a:gd name="T4" fmla="*/ 118 w 304"/>
                  <a:gd name="T5" fmla="*/ 139 h 288"/>
                  <a:gd name="T6" fmla="*/ 3 w 304"/>
                  <a:gd name="T7" fmla="*/ 6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8" name="Oval 1136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8674" name="Freeform 1137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51 h 240"/>
                  <a:gd name="T2" fmla="*/ 2 w 306"/>
                  <a:gd name="T3" fmla="*/ 116 h 240"/>
                  <a:gd name="T4" fmla="*/ 126 w 306"/>
                  <a:gd name="T5" fmla="*/ 53 h 240"/>
                  <a:gd name="T6" fmla="*/ 123 w 306"/>
                  <a:gd name="T7" fmla="*/ 0 h 240"/>
                  <a:gd name="T8" fmla="*/ 0 w 306"/>
                  <a:gd name="T9" fmla="*/ 51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0" name="AutoShape 1138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341" name="AutoShape 1139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342" name="Oval 1140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343" name="Oval 1141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344" name="Oval 1142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345" name="Rectangle 1143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25" name="Group 1144"/>
            <p:cNvGrpSpPr>
              <a:grpSpLocks/>
            </p:cNvGrpSpPr>
            <p:nvPr/>
          </p:nvGrpSpPr>
          <p:grpSpPr bwMode="auto">
            <a:xfrm>
              <a:off x="4992" y="3341"/>
              <a:ext cx="143" cy="303"/>
              <a:chOff x="4140" y="429"/>
              <a:chExt cx="1425" cy="2396"/>
            </a:xfrm>
          </p:grpSpPr>
          <p:sp>
            <p:nvSpPr>
              <p:cNvPr id="18625" name="Freeform 1145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6 w 354"/>
                  <a:gd name="T1" fmla="*/ 0 h 2742"/>
                  <a:gd name="T2" fmla="*/ 145 w 354"/>
                  <a:gd name="T3" fmla="*/ 164 h 2742"/>
                  <a:gd name="T4" fmla="*/ 142 w 354"/>
                  <a:gd name="T5" fmla="*/ 1268 h 2742"/>
                  <a:gd name="T6" fmla="*/ 0 w 354"/>
                  <a:gd name="T7" fmla="*/ 1325 h 2742"/>
                  <a:gd name="T8" fmla="*/ 26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" name="Rectangle 1146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8627" name="Freeform 1147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3 w 211"/>
                  <a:gd name="T1" fmla="*/ 0 h 2537"/>
                  <a:gd name="T2" fmla="*/ 87 w 211"/>
                  <a:gd name="T3" fmla="*/ 106 h 2537"/>
                  <a:gd name="T4" fmla="*/ 3 w 211"/>
                  <a:gd name="T5" fmla="*/ 1208 h 2537"/>
                  <a:gd name="T6" fmla="*/ 3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8" name="Freeform 1148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2 h 226"/>
                  <a:gd name="T4" fmla="*/ 135 w 328"/>
                  <a:gd name="T5" fmla="*/ 110 h 226"/>
                  <a:gd name="T6" fmla="*/ 0 w 328"/>
                  <a:gd name="T7" fmla="*/ 4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4" name="Rectangle 1149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18630" name="Group 1150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320" name="AutoShape 1151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4321" name="AutoShape 1152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296" name="Rectangle 1153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18632" name="Group 1154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318" name="AutoShape 1155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4319" name="AutoShape 1156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298" name="Rectangle 1157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299" name="Rectangle 1158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18635" name="Group 1159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316" name="AutoShape 1160"/>
                <p:cNvSpPr>
                  <a:spLocks noChangeArrowheads="1"/>
                </p:cNvSpPr>
                <p:nvPr/>
              </p:nvSpPr>
              <p:spPr bwMode="auto">
                <a:xfrm>
                  <a:off x="618" y="2579"/>
                  <a:ext cx="720" cy="13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4317" name="AutoShape 1161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8636" name="Freeform 1162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1 h 226"/>
                  <a:gd name="T4" fmla="*/ 135 w 328"/>
                  <a:gd name="T5" fmla="*/ 108 h 226"/>
                  <a:gd name="T6" fmla="*/ 0 w 328"/>
                  <a:gd name="T7" fmla="*/ 4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637" name="Group 1163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314" name="AutoShape 1164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4315" name="AutoShape 1165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303" name="Rectangle 1166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8639" name="Freeform 1167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20 w 296"/>
                  <a:gd name="T3" fmla="*/ 69 h 256"/>
                  <a:gd name="T4" fmla="*/ 122 w 296"/>
                  <a:gd name="T5" fmla="*/ 122 h 256"/>
                  <a:gd name="T6" fmla="*/ 0 w 296"/>
                  <a:gd name="T7" fmla="*/ 4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0" name="Freeform 1168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26 w 304"/>
                  <a:gd name="T3" fmla="*/ 79 h 288"/>
                  <a:gd name="T4" fmla="*/ 118 w 304"/>
                  <a:gd name="T5" fmla="*/ 139 h 288"/>
                  <a:gd name="T6" fmla="*/ 3 w 304"/>
                  <a:gd name="T7" fmla="*/ 6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6" name="Oval 1169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8642" name="Freeform 1170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51 h 240"/>
                  <a:gd name="T2" fmla="*/ 2 w 306"/>
                  <a:gd name="T3" fmla="*/ 116 h 240"/>
                  <a:gd name="T4" fmla="*/ 126 w 306"/>
                  <a:gd name="T5" fmla="*/ 53 h 240"/>
                  <a:gd name="T6" fmla="*/ 123 w 306"/>
                  <a:gd name="T7" fmla="*/ 0 h 240"/>
                  <a:gd name="T8" fmla="*/ 0 w 306"/>
                  <a:gd name="T9" fmla="*/ 51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8" name="AutoShape 1171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309" name="AutoShape 1172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310" name="Oval 1173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311" name="Oval 1174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312" name="Oval 1175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313" name="Rectangle 1176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26" name="Group 1177"/>
            <p:cNvGrpSpPr>
              <a:grpSpLocks/>
            </p:cNvGrpSpPr>
            <p:nvPr/>
          </p:nvGrpSpPr>
          <p:grpSpPr bwMode="auto">
            <a:xfrm>
              <a:off x="3340" y="1287"/>
              <a:ext cx="337" cy="257"/>
              <a:chOff x="877" y="1008"/>
              <a:chExt cx="2747" cy="2591"/>
            </a:xfrm>
          </p:grpSpPr>
          <p:pic>
            <p:nvPicPr>
              <p:cNvPr id="18602" name="Picture 1178" descr="antenna_stylized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603" name="Picture 1179" descr="laptop_keyboard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604" name="Freeform 1180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73 w 2982"/>
                  <a:gd name="T1" fmla="*/ 0 h 2442"/>
                  <a:gd name="T2" fmla="*/ 0 w 2982"/>
                  <a:gd name="T3" fmla="*/ 149 h 2442"/>
                  <a:gd name="T4" fmla="*/ 323 w 2982"/>
                  <a:gd name="T5" fmla="*/ 210 h 2442"/>
                  <a:gd name="T6" fmla="*/ 402 w 2982"/>
                  <a:gd name="T7" fmla="*/ 27 h 2442"/>
                  <a:gd name="T8" fmla="*/ 73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8605" name="Picture 1181" descr="screen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606" name="Freeform 1182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2 w 2528"/>
                  <a:gd name="T1" fmla="*/ 0 h 455"/>
                  <a:gd name="T2" fmla="*/ 340 w 2528"/>
                  <a:gd name="T3" fmla="*/ 29 h 455"/>
                  <a:gd name="T4" fmla="*/ 334 w 2528"/>
                  <a:gd name="T5" fmla="*/ 39 h 455"/>
                  <a:gd name="T6" fmla="*/ 0 w 2528"/>
                  <a:gd name="T7" fmla="*/ 8 h 455"/>
                  <a:gd name="T8" fmla="*/ 2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07" name="Freeform 1183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78 w 702"/>
                  <a:gd name="T1" fmla="*/ 0 h 1893"/>
                  <a:gd name="T2" fmla="*/ 0 w 702"/>
                  <a:gd name="T3" fmla="*/ 160 h 1893"/>
                  <a:gd name="T4" fmla="*/ 15 w 702"/>
                  <a:gd name="T5" fmla="*/ 162 h 1893"/>
                  <a:gd name="T6" fmla="*/ 94 w 702"/>
                  <a:gd name="T7" fmla="*/ 4 h 1893"/>
                  <a:gd name="T8" fmla="*/ 78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08" name="Freeform 1184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02 w 756"/>
                  <a:gd name="T1" fmla="*/ 0 h 2184"/>
                  <a:gd name="T2" fmla="*/ 19 w 756"/>
                  <a:gd name="T3" fmla="*/ 187 h 2184"/>
                  <a:gd name="T4" fmla="*/ 0 w 756"/>
                  <a:gd name="T5" fmla="*/ 184 h 2184"/>
                  <a:gd name="T6" fmla="*/ 81 w 756"/>
                  <a:gd name="T7" fmla="*/ 6 h 2184"/>
                  <a:gd name="T8" fmla="*/ 102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09" name="Freeform 1185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4 w 2773"/>
                  <a:gd name="T1" fmla="*/ 0 h 738"/>
                  <a:gd name="T2" fmla="*/ 0 w 2773"/>
                  <a:gd name="T3" fmla="*/ 9 h 738"/>
                  <a:gd name="T4" fmla="*/ 328 w 2773"/>
                  <a:gd name="T5" fmla="*/ 63 h 738"/>
                  <a:gd name="T6" fmla="*/ 320 w 2773"/>
                  <a:gd name="T7" fmla="*/ 51 h 738"/>
                  <a:gd name="T8" fmla="*/ 4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0" name="Freeform 1186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7 w 637"/>
                  <a:gd name="T1" fmla="*/ 0 h 1659"/>
                  <a:gd name="T2" fmla="*/ 131 w 637"/>
                  <a:gd name="T3" fmla="*/ 0 h 1659"/>
                  <a:gd name="T4" fmla="*/ 14 w 637"/>
                  <a:gd name="T5" fmla="*/ 434 h 1659"/>
                  <a:gd name="T6" fmla="*/ 0 w 637"/>
                  <a:gd name="T7" fmla="*/ 431 h 1659"/>
                  <a:gd name="T8" fmla="*/ 127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1" name="Freeform 1187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2 w 2216"/>
                  <a:gd name="T3" fmla="*/ 15 h 550"/>
                  <a:gd name="T4" fmla="*/ 447 w 2216"/>
                  <a:gd name="T5" fmla="*/ 145 h 550"/>
                  <a:gd name="T6" fmla="*/ 458 w 2216"/>
                  <a:gd name="T7" fmla="*/ 130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612" name="Group 1188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18619" name="Freeform 1189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20" name="Freeform 1190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21" name="Freeform 1191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22" name="Freeform 1192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23" name="Freeform 1193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24" name="Freeform 1194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613" name="Freeform 1195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31 h 792"/>
                  <a:gd name="T2" fmla="*/ 146 w 990"/>
                  <a:gd name="T3" fmla="*/ 0 h 792"/>
                  <a:gd name="T4" fmla="*/ 146 w 990"/>
                  <a:gd name="T5" fmla="*/ 10 h 792"/>
                  <a:gd name="T6" fmla="*/ 0 w 990"/>
                  <a:gd name="T7" fmla="*/ 141 h 792"/>
                  <a:gd name="T8" fmla="*/ 1 w 990"/>
                  <a:gd name="T9" fmla="*/ 13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4" name="Freeform 1196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6 w 2532"/>
                  <a:gd name="T3" fmla="*/ 0 h 723"/>
                  <a:gd name="T4" fmla="*/ 375 w 2532"/>
                  <a:gd name="T5" fmla="*/ 120 h 723"/>
                  <a:gd name="T6" fmla="*/ 375 w 2532"/>
                  <a:gd name="T7" fmla="*/ 128 h 723"/>
                  <a:gd name="T8" fmla="*/ 0 w 2532"/>
                  <a:gd name="T9" fmla="*/ 4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5" name="Freeform 1197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5 w 26"/>
                  <a:gd name="T1" fmla="*/ 2 h 147"/>
                  <a:gd name="T2" fmla="*/ 5 w 26"/>
                  <a:gd name="T3" fmla="*/ 25 h 147"/>
                  <a:gd name="T4" fmla="*/ 0 w 26"/>
                  <a:gd name="T5" fmla="*/ 25 h 147"/>
                  <a:gd name="T6" fmla="*/ 1 w 26"/>
                  <a:gd name="T7" fmla="*/ 0 h 147"/>
                  <a:gd name="T8" fmla="*/ 5 w 26"/>
                  <a:gd name="T9" fmla="*/ 2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6" name="Freeform 1198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74 w 1176"/>
                  <a:gd name="T1" fmla="*/ 0 h 606"/>
                  <a:gd name="T2" fmla="*/ 0 w 1176"/>
                  <a:gd name="T3" fmla="*/ 106 h 606"/>
                  <a:gd name="T4" fmla="*/ 4 w 1176"/>
                  <a:gd name="T5" fmla="*/ 107 h 606"/>
                  <a:gd name="T6" fmla="*/ 174 w 1176"/>
                  <a:gd name="T7" fmla="*/ 3 h 606"/>
                  <a:gd name="T8" fmla="*/ 174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7" name="Freeform 1199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4 w 2532"/>
                  <a:gd name="T3" fmla="*/ 0 h 723"/>
                  <a:gd name="T4" fmla="*/ 304 w 2532"/>
                  <a:gd name="T5" fmla="*/ 103 h 723"/>
                  <a:gd name="T6" fmla="*/ 303 w 2532"/>
                  <a:gd name="T7" fmla="*/ 109 h 723"/>
                  <a:gd name="T8" fmla="*/ 0 w 2532"/>
                  <a:gd name="T9" fmla="*/ 4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8" name="Freeform 1200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8 w 2532"/>
                  <a:gd name="T5" fmla="*/ 118 h 723"/>
                  <a:gd name="T6" fmla="*/ 8 w 2532"/>
                  <a:gd name="T7" fmla="*/ 126 h 723"/>
                  <a:gd name="T8" fmla="*/ 0 w 2532"/>
                  <a:gd name="T9" fmla="*/ 4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27" name="Group 1201"/>
            <p:cNvGrpSpPr>
              <a:grpSpLocks/>
            </p:cNvGrpSpPr>
            <p:nvPr/>
          </p:nvGrpSpPr>
          <p:grpSpPr bwMode="auto">
            <a:xfrm>
              <a:off x="4329" y="3456"/>
              <a:ext cx="299" cy="257"/>
              <a:chOff x="877" y="1008"/>
              <a:chExt cx="2747" cy="2591"/>
            </a:xfrm>
          </p:grpSpPr>
          <p:pic>
            <p:nvPicPr>
              <p:cNvPr id="18579" name="Picture 1202" descr="antenna_stylized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580" name="Picture 1203" descr="laptop_keyboard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581" name="Freeform 1204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73 w 2982"/>
                  <a:gd name="T1" fmla="*/ 0 h 2442"/>
                  <a:gd name="T2" fmla="*/ 0 w 2982"/>
                  <a:gd name="T3" fmla="*/ 149 h 2442"/>
                  <a:gd name="T4" fmla="*/ 323 w 2982"/>
                  <a:gd name="T5" fmla="*/ 210 h 2442"/>
                  <a:gd name="T6" fmla="*/ 402 w 2982"/>
                  <a:gd name="T7" fmla="*/ 27 h 2442"/>
                  <a:gd name="T8" fmla="*/ 73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8582" name="Picture 1205" descr="screen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583" name="Freeform 1206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2 w 2528"/>
                  <a:gd name="T1" fmla="*/ 0 h 455"/>
                  <a:gd name="T2" fmla="*/ 340 w 2528"/>
                  <a:gd name="T3" fmla="*/ 29 h 455"/>
                  <a:gd name="T4" fmla="*/ 334 w 2528"/>
                  <a:gd name="T5" fmla="*/ 39 h 455"/>
                  <a:gd name="T6" fmla="*/ 0 w 2528"/>
                  <a:gd name="T7" fmla="*/ 8 h 455"/>
                  <a:gd name="T8" fmla="*/ 2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4" name="Freeform 1207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78 w 702"/>
                  <a:gd name="T1" fmla="*/ 0 h 1893"/>
                  <a:gd name="T2" fmla="*/ 0 w 702"/>
                  <a:gd name="T3" fmla="*/ 160 h 1893"/>
                  <a:gd name="T4" fmla="*/ 15 w 702"/>
                  <a:gd name="T5" fmla="*/ 162 h 1893"/>
                  <a:gd name="T6" fmla="*/ 94 w 702"/>
                  <a:gd name="T7" fmla="*/ 4 h 1893"/>
                  <a:gd name="T8" fmla="*/ 78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5" name="Freeform 1208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02 w 756"/>
                  <a:gd name="T1" fmla="*/ 0 h 2184"/>
                  <a:gd name="T2" fmla="*/ 19 w 756"/>
                  <a:gd name="T3" fmla="*/ 187 h 2184"/>
                  <a:gd name="T4" fmla="*/ 0 w 756"/>
                  <a:gd name="T5" fmla="*/ 184 h 2184"/>
                  <a:gd name="T6" fmla="*/ 81 w 756"/>
                  <a:gd name="T7" fmla="*/ 6 h 2184"/>
                  <a:gd name="T8" fmla="*/ 102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6" name="Freeform 1209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4 w 2773"/>
                  <a:gd name="T1" fmla="*/ 0 h 738"/>
                  <a:gd name="T2" fmla="*/ 0 w 2773"/>
                  <a:gd name="T3" fmla="*/ 9 h 738"/>
                  <a:gd name="T4" fmla="*/ 328 w 2773"/>
                  <a:gd name="T5" fmla="*/ 63 h 738"/>
                  <a:gd name="T6" fmla="*/ 320 w 2773"/>
                  <a:gd name="T7" fmla="*/ 51 h 738"/>
                  <a:gd name="T8" fmla="*/ 4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7" name="Freeform 1210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7 w 637"/>
                  <a:gd name="T1" fmla="*/ 0 h 1659"/>
                  <a:gd name="T2" fmla="*/ 131 w 637"/>
                  <a:gd name="T3" fmla="*/ 0 h 1659"/>
                  <a:gd name="T4" fmla="*/ 14 w 637"/>
                  <a:gd name="T5" fmla="*/ 434 h 1659"/>
                  <a:gd name="T6" fmla="*/ 0 w 637"/>
                  <a:gd name="T7" fmla="*/ 431 h 1659"/>
                  <a:gd name="T8" fmla="*/ 127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8" name="Freeform 1211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2 w 2216"/>
                  <a:gd name="T3" fmla="*/ 15 h 550"/>
                  <a:gd name="T4" fmla="*/ 447 w 2216"/>
                  <a:gd name="T5" fmla="*/ 145 h 550"/>
                  <a:gd name="T6" fmla="*/ 458 w 2216"/>
                  <a:gd name="T7" fmla="*/ 130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589" name="Group 1212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18596" name="Freeform 1213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97" name="Freeform 1214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98" name="Freeform 1215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99" name="Freeform 1216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00" name="Freeform 1217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01" name="Freeform 1218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590" name="Freeform 1219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31 h 792"/>
                  <a:gd name="T2" fmla="*/ 146 w 990"/>
                  <a:gd name="T3" fmla="*/ 0 h 792"/>
                  <a:gd name="T4" fmla="*/ 146 w 990"/>
                  <a:gd name="T5" fmla="*/ 10 h 792"/>
                  <a:gd name="T6" fmla="*/ 0 w 990"/>
                  <a:gd name="T7" fmla="*/ 141 h 792"/>
                  <a:gd name="T8" fmla="*/ 1 w 990"/>
                  <a:gd name="T9" fmla="*/ 13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1" name="Freeform 1220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6 w 2532"/>
                  <a:gd name="T3" fmla="*/ 0 h 723"/>
                  <a:gd name="T4" fmla="*/ 375 w 2532"/>
                  <a:gd name="T5" fmla="*/ 120 h 723"/>
                  <a:gd name="T6" fmla="*/ 375 w 2532"/>
                  <a:gd name="T7" fmla="*/ 128 h 723"/>
                  <a:gd name="T8" fmla="*/ 0 w 2532"/>
                  <a:gd name="T9" fmla="*/ 4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2" name="Freeform 1221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5 w 26"/>
                  <a:gd name="T1" fmla="*/ 2 h 147"/>
                  <a:gd name="T2" fmla="*/ 5 w 26"/>
                  <a:gd name="T3" fmla="*/ 25 h 147"/>
                  <a:gd name="T4" fmla="*/ 0 w 26"/>
                  <a:gd name="T5" fmla="*/ 25 h 147"/>
                  <a:gd name="T6" fmla="*/ 1 w 26"/>
                  <a:gd name="T7" fmla="*/ 0 h 147"/>
                  <a:gd name="T8" fmla="*/ 5 w 26"/>
                  <a:gd name="T9" fmla="*/ 2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3" name="Freeform 1222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74 w 1176"/>
                  <a:gd name="T1" fmla="*/ 0 h 606"/>
                  <a:gd name="T2" fmla="*/ 0 w 1176"/>
                  <a:gd name="T3" fmla="*/ 106 h 606"/>
                  <a:gd name="T4" fmla="*/ 4 w 1176"/>
                  <a:gd name="T5" fmla="*/ 107 h 606"/>
                  <a:gd name="T6" fmla="*/ 174 w 1176"/>
                  <a:gd name="T7" fmla="*/ 3 h 606"/>
                  <a:gd name="T8" fmla="*/ 174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4" name="Freeform 1223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4 w 2532"/>
                  <a:gd name="T3" fmla="*/ 0 h 723"/>
                  <a:gd name="T4" fmla="*/ 304 w 2532"/>
                  <a:gd name="T5" fmla="*/ 103 h 723"/>
                  <a:gd name="T6" fmla="*/ 303 w 2532"/>
                  <a:gd name="T7" fmla="*/ 109 h 723"/>
                  <a:gd name="T8" fmla="*/ 0 w 2532"/>
                  <a:gd name="T9" fmla="*/ 4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5" name="Freeform 1224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8 w 2532"/>
                  <a:gd name="T5" fmla="*/ 118 h 723"/>
                  <a:gd name="T6" fmla="*/ 8 w 2532"/>
                  <a:gd name="T7" fmla="*/ 126 h 723"/>
                  <a:gd name="T8" fmla="*/ 0 w 2532"/>
                  <a:gd name="T9" fmla="*/ 4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28" name="Group 1225"/>
            <p:cNvGrpSpPr>
              <a:grpSpLocks/>
            </p:cNvGrpSpPr>
            <p:nvPr/>
          </p:nvGrpSpPr>
          <p:grpSpPr bwMode="auto">
            <a:xfrm>
              <a:off x="3503" y="1916"/>
              <a:ext cx="280" cy="257"/>
              <a:chOff x="877" y="1008"/>
              <a:chExt cx="2747" cy="2591"/>
            </a:xfrm>
          </p:grpSpPr>
          <p:pic>
            <p:nvPicPr>
              <p:cNvPr id="18556" name="Picture 1226" descr="antenna_stylized"/>
              <p:cNvPicPr>
                <a:picLocks noChangeAspect="1" noChangeArrowheads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557" name="Picture 1227" descr="laptop_keyboard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558" name="Freeform 1228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73 w 2982"/>
                  <a:gd name="T1" fmla="*/ 0 h 2442"/>
                  <a:gd name="T2" fmla="*/ 0 w 2982"/>
                  <a:gd name="T3" fmla="*/ 149 h 2442"/>
                  <a:gd name="T4" fmla="*/ 323 w 2982"/>
                  <a:gd name="T5" fmla="*/ 210 h 2442"/>
                  <a:gd name="T6" fmla="*/ 402 w 2982"/>
                  <a:gd name="T7" fmla="*/ 27 h 2442"/>
                  <a:gd name="T8" fmla="*/ 73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8559" name="Picture 1229" descr="screen"/>
              <p:cNvPicPr>
                <a:picLocks noChangeAspect="1" noChangeArrowheads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560" name="Freeform 1230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2 w 2528"/>
                  <a:gd name="T1" fmla="*/ 0 h 455"/>
                  <a:gd name="T2" fmla="*/ 340 w 2528"/>
                  <a:gd name="T3" fmla="*/ 29 h 455"/>
                  <a:gd name="T4" fmla="*/ 334 w 2528"/>
                  <a:gd name="T5" fmla="*/ 39 h 455"/>
                  <a:gd name="T6" fmla="*/ 0 w 2528"/>
                  <a:gd name="T7" fmla="*/ 8 h 455"/>
                  <a:gd name="T8" fmla="*/ 2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1" name="Freeform 1231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78 w 702"/>
                  <a:gd name="T1" fmla="*/ 0 h 1893"/>
                  <a:gd name="T2" fmla="*/ 0 w 702"/>
                  <a:gd name="T3" fmla="*/ 160 h 1893"/>
                  <a:gd name="T4" fmla="*/ 15 w 702"/>
                  <a:gd name="T5" fmla="*/ 162 h 1893"/>
                  <a:gd name="T6" fmla="*/ 94 w 702"/>
                  <a:gd name="T7" fmla="*/ 4 h 1893"/>
                  <a:gd name="T8" fmla="*/ 78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2" name="Freeform 1232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02 w 756"/>
                  <a:gd name="T1" fmla="*/ 0 h 2184"/>
                  <a:gd name="T2" fmla="*/ 19 w 756"/>
                  <a:gd name="T3" fmla="*/ 187 h 2184"/>
                  <a:gd name="T4" fmla="*/ 0 w 756"/>
                  <a:gd name="T5" fmla="*/ 184 h 2184"/>
                  <a:gd name="T6" fmla="*/ 81 w 756"/>
                  <a:gd name="T7" fmla="*/ 6 h 2184"/>
                  <a:gd name="T8" fmla="*/ 102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3" name="Freeform 1233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4 w 2773"/>
                  <a:gd name="T1" fmla="*/ 0 h 738"/>
                  <a:gd name="T2" fmla="*/ 0 w 2773"/>
                  <a:gd name="T3" fmla="*/ 9 h 738"/>
                  <a:gd name="T4" fmla="*/ 328 w 2773"/>
                  <a:gd name="T5" fmla="*/ 63 h 738"/>
                  <a:gd name="T6" fmla="*/ 320 w 2773"/>
                  <a:gd name="T7" fmla="*/ 51 h 738"/>
                  <a:gd name="T8" fmla="*/ 4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4" name="Freeform 1234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7 w 637"/>
                  <a:gd name="T1" fmla="*/ 0 h 1659"/>
                  <a:gd name="T2" fmla="*/ 131 w 637"/>
                  <a:gd name="T3" fmla="*/ 0 h 1659"/>
                  <a:gd name="T4" fmla="*/ 14 w 637"/>
                  <a:gd name="T5" fmla="*/ 434 h 1659"/>
                  <a:gd name="T6" fmla="*/ 0 w 637"/>
                  <a:gd name="T7" fmla="*/ 431 h 1659"/>
                  <a:gd name="T8" fmla="*/ 127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5" name="Freeform 1235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2 w 2216"/>
                  <a:gd name="T3" fmla="*/ 15 h 550"/>
                  <a:gd name="T4" fmla="*/ 447 w 2216"/>
                  <a:gd name="T5" fmla="*/ 145 h 550"/>
                  <a:gd name="T6" fmla="*/ 458 w 2216"/>
                  <a:gd name="T7" fmla="*/ 130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566" name="Group 1236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18573" name="Freeform 1237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74" name="Freeform 1238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75" name="Freeform 1239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76" name="Freeform 1240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77" name="Freeform 1241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78" name="Freeform 1242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567" name="Freeform 1243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31 h 792"/>
                  <a:gd name="T2" fmla="*/ 146 w 990"/>
                  <a:gd name="T3" fmla="*/ 0 h 792"/>
                  <a:gd name="T4" fmla="*/ 146 w 990"/>
                  <a:gd name="T5" fmla="*/ 10 h 792"/>
                  <a:gd name="T6" fmla="*/ 0 w 990"/>
                  <a:gd name="T7" fmla="*/ 141 h 792"/>
                  <a:gd name="T8" fmla="*/ 1 w 990"/>
                  <a:gd name="T9" fmla="*/ 13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8" name="Freeform 1244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6 w 2532"/>
                  <a:gd name="T3" fmla="*/ 0 h 723"/>
                  <a:gd name="T4" fmla="*/ 375 w 2532"/>
                  <a:gd name="T5" fmla="*/ 120 h 723"/>
                  <a:gd name="T6" fmla="*/ 375 w 2532"/>
                  <a:gd name="T7" fmla="*/ 128 h 723"/>
                  <a:gd name="T8" fmla="*/ 0 w 2532"/>
                  <a:gd name="T9" fmla="*/ 4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9" name="Freeform 1245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5 w 26"/>
                  <a:gd name="T1" fmla="*/ 2 h 147"/>
                  <a:gd name="T2" fmla="*/ 5 w 26"/>
                  <a:gd name="T3" fmla="*/ 25 h 147"/>
                  <a:gd name="T4" fmla="*/ 0 w 26"/>
                  <a:gd name="T5" fmla="*/ 25 h 147"/>
                  <a:gd name="T6" fmla="*/ 1 w 26"/>
                  <a:gd name="T7" fmla="*/ 0 h 147"/>
                  <a:gd name="T8" fmla="*/ 5 w 26"/>
                  <a:gd name="T9" fmla="*/ 2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0" name="Freeform 1246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74 w 1176"/>
                  <a:gd name="T1" fmla="*/ 0 h 606"/>
                  <a:gd name="T2" fmla="*/ 0 w 1176"/>
                  <a:gd name="T3" fmla="*/ 106 h 606"/>
                  <a:gd name="T4" fmla="*/ 4 w 1176"/>
                  <a:gd name="T5" fmla="*/ 107 h 606"/>
                  <a:gd name="T6" fmla="*/ 174 w 1176"/>
                  <a:gd name="T7" fmla="*/ 3 h 606"/>
                  <a:gd name="T8" fmla="*/ 174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1" name="Freeform 1247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4 w 2532"/>
                  <a:gd name="T3" fmla="*/ 0 h 723"/>
                  <a:gd name="T4" fmla="*/ 304 w 2532"/>
                  <a:gd name="T5" fmla="*/ 103 h 723"/>
                  <a:gd name="T6" fmla="*/ 303 w 2532"/>
                  <a:gd name="T7" fmla="*/ 109 h 723"/>
                  <a:gd name="T8" fmla="*/ 0 w 2532"/>
                  <a:gd name="T9" fmla="*/ 4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2" name="Freeform 1248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8 w 2532"/>
                  <a:gd name="T5" fmla="*/ 118 h 723"/>
                  <a:gd name="T6" fmla="*/ 8 w 2532"/>
                  <a:gd name="T7" fmla="*/ 126 h 723"/>
                  <a:gd name="T8" fmla="*/ 0 w 2532"/>
                  <a:gd name="T9" fmla="*/ 4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29" name="Group 1249"/>
            <p:cNvGrpSpPr>
              <a:grpSpLocks/>
            </p:cNvGrpSpPr>
            <p:nvPr/>
          </p:nvGrpSpPr>
          <p:grpSpPr bwMode="auto">
            <a:xfrm flipH="1">
              <a:off x="3742" y="2030"/>
              <a:ext cx="261" cy="235"/>
              <a:chOff x="2839" y="3501"/>
              <a:chExt cx="755" cy="803"/>
            </a:xfrm>
          </p:grpSpPr>
          <p:pic>
            <p:nvPicPr>
              <p:cNvPr id="18554" name="Picture 125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555" name="Freeform 1251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8530" name="Group 1252"/>
            <p:cNvGrpSpPr>
              <a:grpSpLocks/>
            </p:cNvGrpSpPr>
            <p:nvPr/>
          </p:nvGrpSpPr>
          <p:grpSpPr bwMode="auto">
            <a:xfrm>
              <a:off x="4603" y="3416"/>
              <a:ext cx="299" cy="257"/>
              <a:chOff x="877" y="1008"/>
              <a:chExt cx="2747" cy="2591"/>
            </a:xfrm>
          </p:grpSpPr>
          <p:pic>
            <p:nvPicPr>
              <p:cNvPr id="18531" name="Picture 1253" descr="antenna_stylized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532" name="Picture 1254" descr="laptop_keyboard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533" name="Freeform 1255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73 w 2982"/>
                  <a:gd name="T1" fmla="*/ 0 h 2442"/>
                  <a:gd name="T2" fmla="*/ 0 w 2982"/>
                  <a:gd name="T3" fmla="*/ 149 h 2442"/>
                  <a:gd name="T4" fmla="*/ 323 w 2982"/>
                  <a:gd name="T5" fmla="*/ 210 h 2442"/>
                  <a:gd name="T6" fmla="*/ 402 w 2982"/>
                  <a:gd name="T7" fmla="*/ 27 h 2442"/>
                  <a:gd name="T8" fmla="*/ 73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8534" name="Picture 1256" descr="screen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535" name="Freeform 1257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2 w 2528"/>
                  <a:gd name="T1" fmla="*/ 0 h 455"/>
                  <a:gd name="T2" fmla="*/ 340 w 2528"/>
                  <a:gd name="T3" fmla="*/ 29 h 455"/>
                  <a:gd name="T4" fmla="*/ 334 w 2528"/>
                  <a:gd name="T5" fmla="*/ 39 h 455"/>
                  <a:gd name="T6" fmla="*/ 0 w 2528"/>
                  <a:gd name="T7" fmla="*/ 8 h 455"/>
                  <a:gd name="T8" fmla="*/ 2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6" name="Freeform 1258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78 w 702"/>
                  <a:gd name="T1" fmla="*/ 0 h 1893"/>
                  <a:gd name="T2" fmla="*/ 0 w 702"/>
                  <a:gd name="T3" fmla="*/ 160 h 1893"/>
                  <a:gd name="T4" fmla="*/ 15 w 702"/>
                  <a:gd name="T5" fmla="*/ 162 h 1893"/>
                  <a:gd name="T6" fmla="*/ 94 w 702"/>
                  <a:gd name="T7" fmla="*/ 4 h 1893"/>
                  <a:gd name="T8" fmla="*/ 78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7" name="Freeform 1259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02 w 756"/>
                  <a:gd name="T1" fmla="*/ 0 h 2184"/>
                  <a:gd name="T2" fmla="*/ 19 w 756"/>
                  <a:gd name="T3" fmla="*/ 187 h 2184"/>
                  <a:gd name="T4" fmla="*/ 0 w 756"/>
                  <a:gd name="T5" fmla="*/ 184 h 2184"/>
                  <a:gd name="T6" fmla="*/ 81 w 756"/>
                  <a:gd name="T7" fmla="*/ 6 h 2184"/>
                  <a:gd name="T8" fmla="*/ 102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8" name="Freeform 1260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4 w 2773"/>
                  <a:gd name="T1" fmla="*/ 0 h 738"/>
                  <a:gd name="T2" fmla="*/ 0 w 2773"/>
                  <a:gd name="T3" fmla="*/ 9 h 738"/>
                  <a:gd name="T4" fmla="*/ 328 w 2773"/>
                  <a:gd name="T5" fmla="*/ 63 h 738"/>
                  <a:gd name="T6" fmla="*/ 320 w 2773"/>
                  <a:gd name="T7" fmla="*/ 51 h 738"/>
                  <a:gd name="T8" fmla="*/ 4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9" name="Freeform 1261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7 w 637"/>
                  <a:gd name="T1" fmla="*/ 0 h 1659"/>
                  <a:gd name="T2" fmla="*/ 131 w 637"/>
                  <a:gd name="T3" fmla="*/ 0 h 1659"/>
                  <a:gd name="T4" fmla="*/ 14 w 637"/>
                  <a:gd name="T5" fmla="*/ 434 h 1659"/>
                  <a:gd name="T6" fmla="*/ 0 w 637"/>
                  <a:gd name="T7" fmla="*/ 431 h 1659"/>
                  <a:gd name="T8" fmla="*/ 127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0" name="Freeform 1262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2 w 2216"/>
                  <a:gd name="T3" fmla="*/ 15 h 550"/>
                  <a:gd name="T4" fmla="*/ 447 w 2216"/>
                  <a:gd name="T5" fmla="*/ 145 h 550"/>
                  <a:gd name="T6" fmla="*/ 458 w 2216"/>
                  <a:gd name="T7" fmla="*/ 130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541" name="Group 1263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18548" name="Freeform 1264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49" name="Freeform 1265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50" name="Freeform 1266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51" name="Freeform 1267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52" name="Freeform 1268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53" name="Freeform 1269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542" name="Freeform 1270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31 h 792"/>
                  <a:gd name="T2" fmla="*/ 146 w 990"/>
                  <a:gd name="T3" fmla="*/ 0 h 792"/>
                  <a:gd name="T4" fmla="*/ 146 w 990"/>
                  <a:gd name="T5" fmla="*/ 10 h 792"/>
                  <a:gd name="T6" fmla="*/ 0 w 990"/>
                  <a:gd name="T7" fmla="*/ 141 h 792"/>
                  <a:gd name="T8" fmla="*/ 1 w 990"/>
                  <a:gd name="T9" fmla="*/ 13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3" name="Freeform 1271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6 w 2532"/>
                  <a:gd name="T3" fmla="*/ 0 h 723"/>
                  <a:gd name="T4" fmla="*/ 375 w 2532"/>
                  <a:gd name="T5" fmla="*/ 120 h 723"/>
                  <a:gd name="T6" fmla="*/ 375 w 2532"/>
                  <a:gd name="T7" fmla="*/ 128 h 723"/>
                  <a:gd name="T8" fmla="*/ 0 w 2532"/>
                  <a:gd name="T9" fmla="*/ 4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4" name="Freeform 1272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5 w 26"/>
                  <a:gd name="T1" fmla="*/ 2 h 147"/>
                  <a:gd name="T2" fmla="*/ 5 w 26"/>
                  <a:gd name="T3" fmla="*/ 25 h 147"/>
                  <a:gd name="T4" fmla="*/ 0 w 26"/>
                  <a:gd name="T5" fmla="*/ 25 h 147"/>
                  <a:gd name="T6" fmla="*/ 1 w 26"/>
                  <a:gd name="T7" fmla="*/ 0 h 147"/>
                  <a:gd name="T8" fmla="*/ 5 w 26"/>
                  <a:gd name="T9" fmla="*/ 2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5" name="Freeform 1273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74 w 1176"/>
                  <a:gd name="T1" fmla="*/ 0 h 606"/>
                  <a:gd name="T2" fmla="*/ 0 w 1176"/>
                  <a:gd name="T3" fmla="*/ 106 h 606"/>
                  <a:gd name="T4" fmla="*/ 4 w 1176"/>
                  <a:gd name="T5" fmla="*/ 107 h 606"/>
                  <a:gd name="T6" fmla="*/ 174 w 1176"/>
                  <a:gd name="T7" fmla="*/ 3 h 606"/>
                  <a:gd name="T8" fmla="*/ 174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6" name="Freeform 1274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4 w 2532"/>
                  <a:gd name="T3" fmla="*/ 0 h 723"/>
                  <a:gd name="T4" fmla="*/ 304 w 2532"/>
                  <a:gd name="T5" fmla="*/ 103 h 723"/>
                  <a:gd name="T6" fmla="*/ 303 w 2532"/>
                  <a:gd name="T7" fmla="*/ 109 h 723"/>
                  <a:gd name="T8" fmla="*/ 0 w 2532"/>
                  <a:gd name="T9" fmla="*/ 4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7" name="Freeform 1275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8 w 2532"/>
                  <a:gd name="T5" fmla="*/ 118 h 723"/>
                  <a:gd name="T6" fmla="*/ 8 w 2532"/>
                  <a:gd name="T7" fmla="*/ 126 h 723"/>
                  <a:gd name="T8" fmla="*/ 0 w 2532"/>
                  <a:gd name="T9" fmla="*/ 4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18436" name="Picture 864" descr="underline_base"/>
          <p:cNvPicPr>
            <a:picLocks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035050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Transport services and protocols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8150" y="1511300"/>
            <a:ext cx="4086225" cy="5114925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sz="2400">
                <a:cs typeface="+mn-cs"/>
              </a:rPr>
              <a:t>provide</a:t>
            </a:r>
            <a:r>
              <a:rPr lang="en-US" sz="2400" i="1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i="1">
                <a:solidFill>
                  <a:srgbClr val="CC0000"/>
                </a:solidFill>
                <a:cs typeface="+mn-cs"/>
              </a:rPr>
              <a:t>logical communication</a:t>
            </a:r>
            <a:r>
              <a:rPr lang="en-US" sz="2400">
                <a:cs typeface="+mn-cs"/>
              </a:rPr>
              <a:t> between app processes running on different hosts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>
                <a:cs typeface="+mn-cs"/>
              </a:rPr>
              <a:t>transport protocols run in end systems 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send side: breaks app messages into </a:t>
            </a:r>
            <a:r>
              <a:rPr lang="en-US" i="1">
                <a:solidFill>
                  <a:srgbClr val="CC0000"/>
                </a:solidFill>
              </a:rPr>
              <a:t>segments</a:t>
            </a:r>
            <a:r>
              <a:rPr lang="en-US"/>
              <a:t>, passes to  network layer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rcv side: reassembles segments into messages, passes to app layer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>
                <a:cs typeface="+mn-cs"/>
              </a:rPr>
              <a:t>more than one transport protocol available to apps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Internet: TCP and UDP</a:t>
            </a:r>
          </a:p>
        </p:txBody>
      </p:sp>
      <p:grpSp>
        <p:nvGrpSpPr>
          <p:cNvPr id="35485" name="Group 669"/>
          <p:cNvGrpSpPr>
            <a:grpSpLocks/>
          </p:cNvGrpSpPr>
          <p:nvPr/>
        </p:nvGrpSpPr>
        <p:grpSpPr bwMode="auto">
          <a:xfrm>
            <a:off x="7856538" y="4454525"/>
            <a:ext cx="1057275" cy="957263"/>
            <a:chOff x="-153" y="1680"/>
            <a:chExt cx="666" cy="603"/>
          </a:xfrm>
        </p:grpSpPr>
        <p:grpSp>
          <p:nvGrpSpPr>
            <p:cNvPr id="18455" name="Group 670"/>
            <p:cNvGrpSpPr>
              <a:grpSpLocks/>
            </p:cNvGrpSpPr>
            <p:nvPr/>
          </p:nvGrpSpPr>
          <p:grpSpPr bwMode="auto">
            <a:xfrm>
              <a:off x="0" y="1680"/>
              <a:ext cx="513" cy="538"/>
              <a:chOff x="4180" y="744"/>
              <a:chExt cx="513" cy="538"/>
            </a:xfrm>
          </p:grpSpPr>
          <p:sp>
            <p:nvSpPr>
              <p:cNvPr id="4122" name="Rectangle 671"/>
              <p:cNvSpPr>
                <a:spLocks noChangeArrowheads="1"/>
              </p:cNvSpPr>
              <p:nvPr/>
            </p:nvSpPr>
            <p:spPr bwMode="auto">
              <a:xfrm>
                <a:off x="4242" y="747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23" name="Rectangle 672"/>
              <p:cNvSpPr>
                <a:spLocks noChangeArrowheads="1"/>
              </p:cNvSpPr>
              <p:nvPr/>
            </p:nvSpPr>
            <p:spPr bwMode="auto">
              <a:xfrm>
                <a:off x="4221" y="762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24" name="Rectangle 673"/>
              <p:cNvSpPr>
                <a:spLocks noChangeArrowheads="1"/>
              </p:cNvSpPr>
              <p:nvPr/>
            </p:nvSpPr>
            <p:spPr bwMode="auto">
              <a:xfrm>
                <a:off x="4224" y="873"/>
                <a:ext cx="426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25" name="Text Box 674"/>
              <p:cNvSpPr txBox="1">
                <a:spLocks noChangeArrowheads="1"/>
              </p:cNvSpPr>
              <p:nvPr/>
            </p:nvSpPr>
            <p:spPr bwMode="auto">
              <a:xfrm>
                <a:off x="4180" y="744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000" smtClean="0"/>
                  <a:t>application</a:t>
                </a:r>
              </a:p>
              <a:p>
                <a:pPr>
                  <a:defRPr/>
                </a:pPr>
                <a:r>
                  <a:rPr lang="en-US" sz="1000" smtClean="0">
                    <a:solidFill>
                      <a:schemeClr val="bg1"/>
                    </a:solidFill>
                  </a:rPr>
                  <a:t>transport</a:t>
                </a:r>
                <a:endParaRPr lang="en-US" sz="1000" smtClean="0"/>
              </a:p>
              <a:p>
                <a:pPr>
                  <a:defRPr/>
                </a:pPr>
                <a:r>
                  <a:rPr lang="en-US" sz="1000" smtClean="0"/>
                  <a:t>network</a:t>
                </a:r>
              </a:p>
              <a:p>
                <a:pPr>
                  <a:defRPr/>
                </a:pPr>
                <a:r>
                  <a:rPr lang="en-US" sz="1000" smtClean="0"/>
                  <a:t>data link</a:t>
                </a:r>
              </a:p>
              <a:p>
                <a:pPr>
                  <a:defRPr/>
                </a:pPr>
                <a:r>
                  <a:rPr lang="en-US" sz="1000" smtClean="0"/>
                  <a:t>physical</a:t>
                </a:r>
                <a:endParaRPr lang="en-US" sz="2400" smtClean="0"/>
              </a:p>
            </p:txBody>
          </p:sp>
          <p:sp>
            <p:nvSpPr>
              <p:cNvPr id="4126" name="Line 675"/>
              <p:cNvSpPr>
                <a:spLocks noChangeShapeType="1"/>
              </p:cNvSpPr>
              <p:nvPr/>
            </p:nvSpPr>
            <p:spPr bwMode="auto">
              <a:xfrm>
                <a:off x="4221" y="978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27" name="Line 676"/>
              <p:cNvSpPr>
                <a:spLocks noChangeShapeType="1"/>
              </p:cNvSpPr>
              <p:nvPr/>
            </p:nvSpPr>
            <p:spPr bwMode="auto">
              <a:xfrm>
                <a:off x="4227" y="106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28" name="Line 677"/>
              <p:cNvSpPr>
                <a:spLocks noChangeShapeType="1"/>
              </p:cNvSpPr>
              <p:nvPr/>
            </p:nvSpPr>
            <p:spPr bwMode="auto">
              <a:xfrm>
                <a:off x="4227" y="115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18456" name="Freeform 678"/>
            <p:cNvSpPr>
              <a:spLocks/>
            </p:cNvSpPr>
            <p:nvPr/>
          </p:nvSpPr>
          <p:spPr bwMode="auto">
            <a:xfrm>
              <a:off x="-153" y="1689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114" name="Group 298"/>
          <p:cNvGrpSpPr>
            <a:grpSpLocks/>
          </p:cNvGrpSpPr>
          <p:nvPr/>
        </p:nvGrpSpPr>
        <p:grpSpPr bwMode="auto">
          <a:xfrm rot="2937887">
            <a:off x="5389563" y="3022600"/>
            <a:ext cx="3781425" cy="434975"/>
            <a:chOff x="2937" y="3579"/>
            <a:chExt cx="2382" cy="274"/>
          </a:xfrm>
        </p:grpSpPr>
        <p:sp>
          <p:nvSpPr>
            <p:cNvPr id="4116" name="Rectangle 295"/>
            <p:cNvSpPr>
              <a:spLocks noChangeArrowheads="1"/>
            </p:cNvSpPr>
            <p:nvPr/>
          </p:nvSpPr>
          <p:spPr bwMode="auto">
            <a:xfrm>
              <a:off x="3166" y="3630"/>
              <a:ext cx="1920" cy="17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17" name="Text Box 293"/>
            <p:cNvSpPr txBox="1">
              <a:spLocks noChangeArrowheads="1"/>
            </p:cNvSpPr>
            <p:nvPr/>
          </p:nvSpPr>
          <p:spPr bwMode="auto">
            <a:xfrm>
              <a:off x="3384" y="3612"/>
              <a:ext cx="152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chemeClr val="bg1"/>
                  </a:solidFill>
                </a:rPr>
                <a:t>logical end-end transport</a:t>
              </a:r>
              <a:endParaRPr lang="en-US" smtClean="0"/>
            </a:p>
          </p:txBody>
        </p:sp>
        <p:sp>
          <p:nvSpPr>
            <p:cNvPr id="18453" name="Freeform 296"/>
            <p:cNvSpPr>
              <a:spLocks/>
            </p:cNvSpPr>
            <p:nvPr/>
          </p:nvSpPr>
          <p:spPr bwMode="auto">
            <a:xfrm>
              <a:off x="2937" y="357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Freeform 297"/>
            <p:cNvSpPr>
              <a:spLocks/>
            </p:cNvSpPr>
            <p:nvPr/>
          </p:nvSpPr>
          <p:spPr bwMode="auto">
            <a:xfrm flipH="1">
              <a:off x="5037" y="358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681" name="Group 865"/>
          <p:cNvGrpSpPr>
            <a:grpSpLocks/>
          </p:cNvGrpSpPr>
          <p:nvPr/>
        </p:nvGrpSpPr>
        <p:grpSpPr bwMode="auto">
          <a:xfrm>
            <a:off x="5462588" y="1296988"/>
            <a:ext cx="1057275" cy="957262"/>
            <a:chOff x="-153" y="1680"/>
            <a:chExt cx="666" cy="603"/>
          </a:xfrm>
        </p:grpSpPr>
        <p:grpSp>
          <p:nvGrpSpPr>
            <p:cNvPr id="18442" name="Group 866"/>
            <p:cNvGrpSpPr>
              <a:grpSpLocks/>
            </p:cNvGrpSpPr>
            <p:nvPr/>
          </p:nvGrpSpPr>
          <p:grpSpPr bwMode="auto">
            <a:xfrm>
              <a:off x="0" y="1680"/>
              <a:ext cx="513" cy="538"/>
              <a:chOff x="4180" y="744"/>
              <a:chExt cx="513" cy="538"/>
            </a:xfrm>
          </p:grpSpPr>
          <p:sp>
            <p:nvSpPr>
              <p:cNvPr id="4109" name="Rectangle 867"/>
              <p:cNvSpPr>
                <a:spLocks noChangeArrowheads="1"/>
              </p:cNvSpPr>
              <p:nvPr/>
            </p:nvSpPr>
            <p:spPr bwMode="auto">
              <a:xfrm>
                <a:off x="4242" y="747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10" name="Rectangle 868"/>
              <p:cNvSpPr>
                <a:spLocks noChangeArrowheads="1"/>
              </p:cNvSpPr>
              <p:nvPr/>
            </p:nvSpPr>
            <p:spPr bwMode="auto">
              <a:xfrm>
                <a:off x="4221" y="762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11" name="Rectangle 869"/>
              <p:cNvSpPr>
                <a:spLocks noChangeArrowheads="1"/>
              </p:cNvSpPr>
              <p:nvPr/>
            </p:nvSpPr>
            <p:spPr bwMode="auto">
              <a:xfrm>
                <a:off x="4224" y="873"/>
                <a:ext cx="426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12" name="Text Box 870"/>
              <p:cNvSpPr txBox="1">
                <a:spLocks noChangeArrowheads="1"/>
              </p:cNvSpPr>
              <p:nvPr/>
            </p:nvSpPr>
            <p:spPr bwMode="auto">
              <a:xfrm>
                <a:off x="4180" y="744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000" smtClean="0"/>
                  <a:t>application</a:t>
                </a:r>
              </a:p>
              <a:p>
                <a:pPr>
                  <a:defRPr/>
                </a:pPr>
                <a:r>
                  <a:rPr lang="en-US" sz="1000" smtClean="0">
                    <a:solidFill>
                      <a:schemeClr val="bg1"/>
                    </a:solidFill>
                  </a:rPr>
                  <a:t>transport</a:t>
                </a:r>
                <a:endParaRPr lang="en-US" sz="1000" smtClean="0"/>
              </a:p>
              <a:p>
                <a:pPr>
                  <a:defRPr/>
                </a:pPr>
                <a:r>
                  <a:rPr lang="en-US" sz="1000" smtClean="0"/>
                  <a:t>network</a:t>
                </a:r>
              </a:p>
              <a:p>
                <a:pPr>
                  <a:defRPr/>
                </a:pPr>
                <a:r>
                  <a:rPr lang="en-US" sz="1000" smtClean="0"/>
                  <a:t>data link</a:t>
                </a:r>
              </a:p>
              <a:p>
                <a:pPr>
                  <a:defRPr/>
                </a:pPr>
                <a:r>
                  <a:rPr lang="en-US" sz="1000" smtClean="0"/>
                  <a:t>physical</a:t>
                </a:r>
                <a:endParaRPr lang="en-US" sz="2400" smtClean="0"/>
              </a:p>
            </p:txBody>
          </p:sp>
          <p:sp>
            <p:nvSpPr>
              <p:cNvPr id="4113" name="Line 871"/>
              <p:cNvSpPr>
                <a:spLocks noChangeShapeType="1"/>
              </p:cNvSpPr>
              <p:nvPr/>
            </p:nvSpPr>
            <p:spPr bwMode="auto">
              <a:xfrm>
                <a:off x="4221" y="978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14" name="Line 872"/>
              <p:cNvSpPr>
                <a:spLocks noChangeShapeType="1"/>
              </p:cNvSpPr>
              <p:nvPr/>
            </p:nvSpPr>
            <p:spPr bwMode="auto">
              <a:xfrm>
                <a:off x="4227" y="106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15" name="Line 873"/>
              <p:cNvSpPr>
                <a:spLocks noChangeShapeType="1"/>
              </p:cNvSpPr>
              <p:nvPr/>
            </p:nvSpPr>
            <p:spPr bwMode="auto">
              <a:xfrm>
                <a:off x="4227" y="115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18443" name="Freeform 874"/>
            <p:cNvSpPr>
              <a:spLocks/>
            </p:cNvSpPr>
            <p:nvPr/>
          </p:nvSpPr>
          <p:spPr bwMode="auto">
            <a:xfrm>
              <a:off x="-153" y="1689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5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5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51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3-</a:t>
            </a:r>
            <a:fld id="{9B918E69-0B1E-46EB-9A98-67A43FDF49CE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pic>
        <p:nvPicPr>
          <p:cNvPr id="19459" name="Picture 1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1039813"/>
            <a:ext cx="658177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Transport vs. network layer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89088"/>
            <a:ext cx="3810000" cy="4648200"/>
          </a:xfrm>
        </p:spPr>
        <p:txBody>
          <a:bodyPr/>
          <a:lstStyle/>
          <a:p>
            <a:pPr>
              <a:lnSpc>
                <a:spcPct val="70000"/>
              </a:lnSpc>
              <a:buFont typeface="Wingdings" charset="0"/>
              <a:buChar char="v"/>
              <a:defRPr/>
            </a:pPr>
            <a:r>
              <a:rPr lang="en-US" sz="3200" i="1">
                <a:solidFill>
                  <a:srgbClr val="000099"/>
                </a:solidFill>
                <a:cs typeface="+mn-cs"/>
              </a:rPr>
              <a:t>network layer:</a:t>
            </a:r>
            <a:r>
              <a:rPr lang="en-US" sz="3200">
                <a:cs typeface="+mn-cs"/>
              </a:rPr>
              <a:t> logical communication between hosts</a:t>
            </a:r>
          </a:p>
          <a:p>
            <a:pPr>
              <a:lnSpc>
                <a:spcPct val="70000"/>
              </a:lnSpc>
              <a:buFont typeface="Wingdings" charset="0"/>
              <a:buChar char="v"/>
              <a:defRPr/>
            </a:pPr>
            <a:r>
              <a:rPr lang="en-US" sz="3200" i="1">
                <a:solidFill>
                  <a:srgbClr val="000099"/>
                </a:solidFill>
                <a:cs typeface="+mn-cs"/>
              </a:rPr>
              <a:t>transport layer:</a:t>
            </a:r>
            <a:r>
              <a:rPr lang="en-US" sz="3200">
                <a:cs typeface="+mn-cs"/>
              </a:rPr>
              <a:t> logical communication between processes</a:t>
            </a:r>
            <a:r>
              <a:rPr lang="en-US">
                <a:cs typeface="+mn-cs"/>
              </a:rPr>
              <a:t> </a:t>
            </a:r>
          </a:p>
          <a:p>
            <a:pPr lvl="1">
              <a:lnSpc>
                <a:spcPct val="70000"/>
              </a:lnSpc>
              <a:buFont typeface="Wingdings" charset="0"/>
              <a:buChar char="§"/>
              <a:defRPr/>
            </a:pPr>
            <a:r>
              <a:rPr lang="en-US" sz="2800"/>
              <a:t>relies on, enhances, network layer services</a:t>
            </a:r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60913" y="2230438"/>
            <a:ext cx="3967162" cy="4249737"/>
          </a:xfrm>
          <a:extLst>
            <a:ext uri="{91240B29-F687-4f45-9708-019B960494DF}">
              <a14:hiddenLine xmlns:a14="http://schemas.microsoft.com/office/drawing/2010/main" xmlns="" w="19050" cmpd="sng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400" i="1" smtClean="0">
                <a:ea typeface="ＭＳ Ｐゴシック" panose="020B0600070205080204" pitchFamily="34" charset="-128"/>
              </a:rPr>
              <a:t>12 kids in Ann</a:t>
            </a:r>
            <a:r>
              <a:rPr lang="ja-JP" altLang="en-US" sz="2400" i="1" smtClean="0">
                <a:ea typeface="ＭＳ Ｐゴシック" panose="020B0600070205080204" pitchFamily="34" charset="-128"/>
              </a:rPr>
              <a:t>’</a:t>
            </a:r>
            <a:r>
              <a:rPr lang="en-US" altLang="ja-JP" sz="2400" i="1" smtClean="0">
                <a:ea typeface="ＭＳ Ｐゴシック" panose="020B0600070205080204" pitchFamily="34" charset="-128"/>
              </a:rPr>
              <a:t>s house sending letters to 12 kids in Bill</a:t>
            </a:r>
            <a:r>
              <a:rPr lang="ja-JP" altLang="en-US" sz="2400" i="1" smtClean="0">
                <a:ea typeface="ＭＳ Ｐゴシック" panose="020B0600070205080204" pitchFamily="34" charset="-128"/>
              </a:rPr>
              <a:t>’</a:t>
            </a:r>
            <a:r>
              <a:rPr lang="en-US" altLang="ja-JP" sz="2400" i="1" smtClean="0">
                <a:ea typeface="ＭＳ Ｐゴシック" panose="020B0600070205080204" pitchFamily="34" charset="-128"/>
              </a:rPr>
              <a:t>s house:</a:t>
            </a:r>
            <a:endParaRPr lang="en-US" altLang="ja-JP" sz="2400" smtClean="0">
              <a:ea typeface="ＭＳ Ｐゴシック" panose="020B0600070205080204" pitchFamily="34" charset="-128"/>
            </a:endParaRPr>
          </a:p>
          <a:p>
            <a:pPr>
              <a:lnSpc>
                <a:spcPct val="70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hosts = houses</a:t>
            </a:r>
          </a:p>
          <a:p>
            <a:pPr>
              <a:lnSpc>
                <a:spcPct val="70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processes = kids</a:t>
            </a:r>
          </a:p>
          <a:p>
            <a:pPr>
              <a:lnSpc>
                <a:spcPct val="70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app messages = letters in envelopes</a:t>
            </a:r>
          </a:p>
          <a:p>
            <a:pPr>
              <a:lnSpc>
                <a:spcPct val="70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transport protocol = Ann and Bill who demux to in-house siblings</a:t>
            </a:r>
          </a:p>
          <a:p>
            <a:pPr>
              <a:lnSpc>
                <a:spcPct val="70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network-layer protocol = postal service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altLang="en-US" sz="2400" smtClean="0">
              <a:ea typeface="ＭＳ Ｐゴシック" panose="020B0600070205080204" pitchFamily="34" charset="-128"/>
            </a:endParaRP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4779963" y="1947863"/>
            <a:ext cx="4016375" cy="3836987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129" name="Text Box 11"/>
          <p:cNvSpPr txBox="1">
            <a:spLocks noChangeArrowheads="1"/>
          </p:cNvSpPr>
          <p:nvPr/>
        </p:nvSpPr>
        <p:spPr bwMode="auto">
          <a:xfrm>
            <a:off x="4900613" y="1724025"/>
            <a:ext cx="2695575" cy="433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45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800" i="1" smtClean="0">
                <a:solidFill>
                  <a:srgbClr val="000099"/>
                </a:solidFill>
                <a:latin typeface="Gill Sans MT" charset="0"/>
              </a:rPr>
              <a:t>household analogy:</a:t>
            </a:r>
            <a:endParaRPr lang="en-US" sz="2800" i="1" smtClean="0">
              <a:latin typeface="Gill Sans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5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61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3-</a:t>
            </a:r>
            <a:fld id="{788697DE-3978-40DA-8718-512ACAE423CF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grpSp>
        <p:nvGrpSpPr>
          <p:cNvPr id="20483" name="Group 940"/>
          <p:cNvGrpSpPr>
            <a:grpSpLocks/>
          </p:cNvGrpSpPr>
          <p:nvPr/>
        </p:nvGrpSpPr>
        <p:grpSpPr bwMode="auto">
          <a:xfrm>
            <a:off x="5048250" y="1524000"/>
            <a:ext cx="3540125" cy="4545013"/>
            <a:chOff x="3277" y="974"/>
            <a:chExt cx="2230" cy="2863"/>
          </a:xfrm>
        </p:grpSpPr>
        <p:sp>
          <p:nvSpPr>
            <p:cNvPr id="20613" name="Freeform 941"/>
            <p:cNvSpPr>
              <a:spLocks/>
            </p:cNvSpPr>
            <p:nvPr/>
          </p:nvSpPr>
          <p:spPr bwMode="auto">
            <a:xfrm>
              <a:off x="3277" y="1079"/>
              <a:ext cx="1094" cy="675"/>
            </a:xfrm>
            <a:custGeom>
              <a:avLst/>
              <a:gdLst>
                <a:gd name="T0" fmla="*/ 805 w 1036"/>
                <a:gd name="T1" fmla="*/ 11 h 675"/>
                <a:gd name="T2" fmla="*/ 485 w 1036"/>
                <a:gd name="T3" fmla="*/ 53 h 675"/>
                <a:gd name="T4" fmla="*/ 257 w 1036"/>
                <a:gd name="T5" fmla="*/ 129 h 675"/>
                <a:gd name="T6" fmla="*/ 190 w 1036"/>
                <a:gd name="T7" fmla="*/ 229 h 675"/>
                <a:gd name="T8" fmla="*/ 26 w 1036"/>
                <a:gd name="T9" fmla="*/ 297 h 675"/>
                <a:gd name="T10" fmla="*/ 22 w 1036"/>
                <a:gd name="T11" fmla="*/ 459 h 675"/>
                <a:gd name="T12" fmla="*/ 164 w 1036"/>
                <a:gd name="T13" fmla="*/ 489 h 675"/>
                <a:gd name="T14" fmla="*/ 570 w 1036"/>
                <a:gd name="T15" fmla="*/ 489 h 675"/>
                <a:gd name="T16" fmla="*/ 742 w 1036"/>
                <a:gd name="T17" fmla="*/ 555 h 675"/>
                <a:gd name="T18" fmla="*/ 935 w 1036"/>
                <a:gd name="T19" fmla="*/ 657 h 675"/>
                <a:gd name="T20" fmla="*/ 1081 w 1036"/>
                <a:gd name="T21" fmla="*/ 661 h 675"/>
                <a:gd name="T22" fmla="*/ 1183 w 1036"/>
                <a:gd name="T23" fmla="*/ 603 h 675"/>
                <a:gd name="T24" fmla="*/ 1234 w 1036"/>
                <a:gd name="T25" fmla="*/ 445 h 675"/>
                <a:gd name="T26" fmla="*/ 1266 w 1036"/>
                <a:gd name="T27" fmla="*/ 291 h 675"/>
                <a:gd name="T28" fmla="*/ 1270 w 1036"/>
                <a:gd name="T29" fmla="*/ 107 h 675"/>
                <a:gd name="T30" fmla="*/ 1161 w 1036"/>
                <a:gd name="T31" fmla="*/ 17 h 675"/>
                <a:gd name="T32" fmla="*/ 964 w 1036"/>
                <a:gd name="T33" fmla="*/ 3 h 675"/>
                <a:gd name="T34" fmla="*/ 805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614" name="Group 942"/>
            <p:cNvGrpSpPr>
              <a:grpSpLocks/>
            </p:cNvGrpSpPr>
            <p:nvPr/>
          </p:nvGrpSpPr>
          <p:grpSpPr bwMode="auto">
            <a:xfrm>
              <a:off x="3383" y="1920"/>
              <a:ext cx="919" cy="588"/>
              <a:chOff x="2889" y="1631"/>
              <a:chExt cx="980" cy="743"/>
            </a:xfrm>
          </p:grpSpPr>
          <p:sp>
            <p:nvSpPr>
              <p:cNvPr id="6657" name="Rectangle 943"/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658" name="AutoShape 944"/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solidFill>
                    <a:srgbClr val="00CCFF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0615" name="Freeform 945"/>
            <p:cNvSpPr>
              <a:spLocks/>
            </p:cNvSpPr>
            <p:nvPr/>
          </p:nvSpPr>
          <p:spPr bwMode="auto">
            <a:xfrm>
              <a:off x="3379" y="2788"/>
              <a:ext cx="2032" cy="1049"/>
            </a:xfrm>
            <a:custGeom>
              <a:avLst/>
              <a:gdLst>
                <a:gd name="T0" fmla="*/ 1044 w 2032"/>
                <a:gd name="T1" fmla="*/ 26 h 1049"/>
                <a:gd name="T2" fmla="*/ 847 w 2032"/>
                <a:gd name="T3" fmla="*/ 125 h 1049"/>
                <a:gd name="T4" fmla="*/ 580 w 2032"/>
                <a:gd name="T5" fmla="*/ 68 h 1049"/>
                <a:gd name="T6" fmla="*/ 143 w 2032"/>
                <a:gd name="T7" fmla="*/ 170 h 1049"/>
                <a:gd name="T8" fmla="*/ 48 w 2032"/>
                <a:gd name="T9" fmla="*/ 374 h 1049"/>
                <a:gd name="T10" fmla="*/ 41 w 2032"/>
                <a:gd name="T11" fmla="*/ 680 h 1049"/>
                <a:gd name="T12" fmla="*/ 294 w 2032"/>
                <a:gd name="T13" fmla="*/ 744 h 1049"/>
                <a:gd name="T14" fmla="*/ 660 w 2032"/>
                <a:gd name="T15" fmla="*/ 893 h 1049"/>
                <a:gd name="T16" fmla="*/ 1088 w 2032"/>
                <a:gd name="T17" fmla="*/ 1014 h 1049"/>
                <a:gd name="T18" fmla="*/ 1525 w 2032"/>
                <a:gd name="T19" fmla="*/ 1031 h 1049"/>
                <a:gd name="T20" fmla="*/ 1831 w 2032"/>
                <a:gd name="T21" fmla="*/ 907 h 1049"/>
                <a:gd name="T22" fmla="*/ 2015 w 2032"/>
                <a:gd name="T23" fmla="*/ 714 h 1049"/>
                <a:gd name="T24" fmla="*/ 1931 w 2032"/>
                <a:gd name="T25" fmla="*/ 251 h 1049"/>
                <a:gd name="T26" fmla="*/ 1658 w 2032"/>
                <a:gd name="T27" fmla="*/ 114 h 1049"/>
                <a:gd name="T28" fmla="*/ 1355 w 2032"/>
                <a:gd name="T29" fmla="*/ 15 h 1049"/>
                <a:gd name="T30" fmla="*/ 1044 w 2032"/>
                <a:gd name="T31" fmla="*/ 26 h 10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32" h="1049">
                  <a:moveTo>
                    <a:pt x="1044" y="26"/>
                  </a:moveTo>
                  <a:cubicBezTo>
                    <a:pt x="959" y="45"/>
                    <a:pt x="924" y="118"/>
                    <a:pt x="847" y="125"/>
                  </a:cubicBezTo>
                  <a:cubicBezTo>
                    <a:pt x="770" y="132"/>
                    <a:pt x="697" y="61"/>
                    <a:pt x="580" y="68"/>
                  </a:cubicBezTo>
                  <a:cubicBezTo>
                    <a:pt x="463" y="75"/>
                    <a:pt x="232" y="119"/>
                    <a:pt x="143" y="170"/>
                  </a:cubicBezTo>
                  <a:cubicBezTo>
                    <a:pt x="54" y="221"/>
                    <a:pt x="65" y="289"/>
                    <a:pt x="48" y="374"/>
                  </a:cubicBezTo>
                  <a:cubicBezTo>
                    <a:pt x="31" y="459"/>
                    <a:pt x="0" y="618"/>
                    <a:pt x="41" y="680"/>
                  </a:cubicBezTo>
                  <a:cubicBezTo>
                    <a:pt x="82" y="742"/>
                    <a:pt x="191" y="709"/>
                    <a:pt x="294" y="744"/>
                  </a:cubicBezTo>
                  <a:cubicBezTo>
                    <a:pt x="397" y="779"/>
                    <a:pt x="527" y="849"/>
                    <a:pt x="660" y="893"/>
                  </a:cubicBezTo>
                  <a:cubicBezTo>
                    <a:pt x="793" y="938"/>
                    <a:pt x="944" y="991"/>
                    <a:pt x="1088" y="1014"/>
                  </a:cubicBezTo>
                  <a:cubicBezTo>
                    <a:pt x="1232" y="1036"/>
                    <a:pt x="1401" y="1049"/>
                    <a:pt x="1525" y="1031"/>
                  </a:cubicBezTo>
                  <a:cubicBezTo>
                    <a:pt x="1649" y="1012"/>
                    <a:pt x="1749" y="960"/>
                    <a:pt x="1831" y="907"/>
                  </a:cubicBezTo>
                  <a:cubicBezTo>
                    <a:pt x="1913" y="855"/>
                    <a:pt x="1998" y="824"/>
                    <a:pt x="2015" y="714"/>
                  </a:cubicBezTo>
                  <a:cubicBezTo>
                    <a:pt x="2032" y="604"/>
                    <a:pt x="1990" y="350"/>
                    <a:pt x="1931" y="251"/>
                  </a:cubicBezTo>
                  <a:cubicBezTo>
                    <a:pt x="1872" y="151"/>
                    <a:pt x="1754" y="153"/>
                    <a:pt x="1658" y="114"/>
                  </a:cubicBezTo>
                  <a:cubicBezTo>
                    <a:pt x="1562" y="76"/>
                    <a:pt x="1457" y="30"/>
                    <a:pt x="1355" y="15"/>
                  </a:cubicBezTo>
                  <a:cubicBezTo>
                    <a:pt x="1253" y="0"/>
                    <a:pt x="1129" y="8"/>
                    <a:pt x="1044" y="2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81" name="Line 946"/>
            <p:cNvSpPr>
              <a:spLocks noChangeShapeType="1"/>
            </p:cNvSpPr>
            <p:nvPr/>
          </p:nvSpPr>
          <p:spPr bwMode="auto">
            <a:xfrm rot="-5400000">
              <a:off x="4942" y="3252"/>
              <a:ext cx="330" cy="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82" name="Line 947"/>
            <p:cNvSpPr>
              <a:spLocks noChangeShapeType="1"/>
            </p:cNvSpPr>
            <p:nvPr/>
          </p:nvSpPr>
          <p:spPr bwMode="auto">
            <a:xfrm rot="5400000" flipV="1">
              <a:off x="5034" y="3429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83" name="Line 948"/>
            <p:cNvSpPr>
              <a:spLocks noChangeShapeType="1"/>
            </p:cNvSpPr>
            <p:nvPr/>
          </p:nvSpPr>
          <p:spPr bwMode="auto">
            <a:xfrm rot="-5400000">
              <a:off x="5151" y="3225"/>
              <a:ext cx="0" cy="7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84" name="Line 949"/>
            <p:cNvSpPr>
              <a:spLocks noChangeShapeType="1"/>
            </p:cNvSpPr>
            <p:nvPr/>
          </p:nvSpPr>
          <p:spPr bwMode="auto">
            <a:xfrm flipH="1">
              <a:off x="3827" y="2977"/>
              <a:ext cx="160" cy="29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85" name="Line 950"/>
            <p:cNvSpPr>
              <a:spLocks noChangeShapeType="1"/>
            </p:cNvSpPr>
            <p:nvPr/>
          </p:nvSpPr>
          <p:spPr bwMode="auto">
            <a:xfrm>
              <a:off x="3843" y="3009"/>
              <a:ext cx="1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86" name="Line 951"/>
            <p:cNvSpPr>
              <a:spLocks noChangeShapeType="1"/>
            </p:cNvSpPr>
            <p:nvPr/>
          </p:nvSpPr>
          <p:spPr bwMode="auto">
            <a:xfrm>
              <a:off x="3680" y="3221"/>
              <a:ext cx="17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87" name="Line 952"/>
            <p:cNvSpPr>
              <a:spLocks noChangeShapeType="1"/>
            </p:cNvSpPr>
            <p:nvPr/>
          </p:nvSpPr>
          <p:spPr bwMode="auto">
            <a:xfrm>
              <a:off x="3914" y="3271"/>
              <a:ext cx="30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88" name="Line 953"/>
            <p:cNvSpPr>
              <a:spLocks noChangeShapeType="1"/>
            </p:cNvSpPr>
            <p:nvPr/>
          </p:nvSpPr>
          <p:spPr bwMode="auto">
            <a:xfrm flipH="1">
              <a:off x="4065" y="3213"/>
              <a:ext cx="34" cy="5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89" name="Line 954"/>
            <p:cNvSpPr>
              <a:spLocks noChangeShapeType="1"/>
            </p:cNvSpPr>
            <p:nvPr/>
          </p:nvSpPr>
          <p:spPr bwMode="auto">
            <a:xfrm>
              <a:off x="3947" y="3269"/>
              <a:ext cx="1" cy="5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90" name="Line 955"/>
            <p:cNvSpPr>
              <a:spLocks noChangeShapeType="1"/>
            </p:cNvSpPr>
            <p:nvPr/>
          </p:nvSpPr>
          <p:spPr bwMode="auto">
            <a:xfrm flipH="1" flipV="1">
              <a:off x="4197" y="3274"/>
              <a:ext cx="0" cy="4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91" name="Line 956"/>
            <p:cNvSpPr>
              <a:spLocks noChangeShapeType="1"/>
            </p:cNvSpPr>
            <p:nvPr/>
          </p:nvSpPr>
          <p:spPr bwMode="auto">
            <a:xfrm>
              <a:off x="4248" y="3185"/>
              <a:ext cx="317" cy="17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92" name="Line 957"/>
            <p:cNvSpPr>
              <a:spLocks noChangeShapeType="1"/>
            </p:cNvSpPr>
            <p:nvPr/>
          </p:nvSpPr>
          <p:spPr bwMode="auto">
            <a:xfrm>
              <a:off x="3901" y="3144"/>
              <a:ext cx="51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93" name="Line 958"/>
            <p:cNvSpPr>
              <a:spLocks noChangeShapeType="1"/>
            </p:cNvSpPr>
            <p:nvPr/>
          </p:nvSpPr>
          <p:spPr bwMode="auto">
            <a:xfrm>
              <a:off x="3809" y="2257"/>
              <a:ext cx="148" cy="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94" name="Line 959"/>
            <p:cNvSpPr>
              <a:spLocks noChangeShapeType="1"/>
            </p:cNvSpPr>
            <p:nvPr/>
          </p:nvSpPr>
          <p:spPr bwMode="auto">
            <a:xfrm flipV="1">
              <a:off x="3711" y="2354"/>
              <a:ext cx="106" cy="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20630" name="Group 960"/>
            <p:cNvGrpSpPr>
              <a:grpSpLocks/>
            </p:cNvGrpSpPr>
            <p:nvPr/>
          </p:nvGrpSpPr>
          <p:grpSpPr bwMode="auto">
            <a:xfrm>
              <a:off x="3535" y="2207"/>
              <a:ext cx="319" cy="222"/>
              <a:chOff x="2967" y="478"/>
              <a:chExt cx="788" cy="625"/>
            </a:xfrm>
          </p:grpSpPr>
          <p:pic>
            <p:nvPicPr>
              <p:cNvPr id="20990" name="Picture 961" descr="access_point_stylized_small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991" name="Picture 962" descr="antenna_radiation_stylize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0631" name="Freeform 963"/>
            <p:cNvSpPr>
              <a:spLocks/>
            </p:cNvSpPr>
            <p:nvPr/>
          </p:nvSpPr>
          <p:spPr bwMode="auto">
            <a:xfrm>
              <a:off x="4419" y="2224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2" name="Freeform 964"/>
            <p:cNvSpPr>
              <a:spLocks/>
            </p:cNvSpPr>
            <p:nvPr/>
          </p:nvSpPr>
          <p:spPr bwMode="auto">
            <a:xfrm>
              <a:off x="4417" y="1263"/>
              <a:ext cx="1090" cy="709"/>
            </a:xfrm>
            <a:custGeom>
              <a:avLst/>
              <a:gdLst>
                <a:gd name="T0" fmla="*/ 1748 w 765"/>
                <a:gd name="T1" fmla="*/ 56 h 459"/>
                <a:gd name="T2" fmla="*/ 1185 w 765"/>
                <a:gd name="T3" fmla="*/ 399 h 459"/>
                <a:gd name="T4" fmla="*/ 396 w 765"/>
                <a:gd name="T5" fmla="*/ 568 h 459"/>
                <a:gd name="T6" fmla="*/ 57 w 765"/>
                <a:gd name="T7" fmla="*/ 1914 h 459"/>
                <a:gd name="T8" fmla="*/ 741 w 765"/>
                <a:gd name="T9" fmla="*/ 2529 h 459"/>
                <a:gd name="T10" fmla="*/ 1425 w 765"/>
                <a:gd name="T11" fmla="*/ 2424 h 459"/>
                <a:gd name="T12" fmla="*/ 2405 w 765"/>
                <a:gd name="T13" fmla="*/ 2529 h 459"/>
                <a:gd name="T14" fmla="*/ 2878 w 765"/>
                <a:gd name="T15" fmla="*/ 2470 h 459"/>
                <a:gd name="T16" fmla="*/ 3098 w 765"/>
                <a:gd name="T17" fmla="*/ 2119 h 459"/>
                <a:gd name="T18" fmla="*/ 3092 w 765"/>
                <a:gd name="T19" fmla="*/ 899 h 459"/>
                <a:gd name="T20" fmla="*/ 2729 w 765"/>
                <a:gd name="T21" fmla="*/ 196 h 459"/>
                <a:gd name="T22" fmla="*/ 1748 w 765"/>
                <a:gd name="T23" fmla="*/ 56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98" name="Line 965"/>
            <p:cNvSpPr>
              <a:spLocks noChangeShapeType="1"/>
            </p:cNvSpPr>
            <p:nvPr/>
          </p:nvSpPr>
          <p:spPr bwMode="auto">
            <a:xfrm>
              <a:off x="4659" y="2404"/>
              <a:ext cx="103" cy="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99" name="Line 966"/>
            <p:cNvSpPr>
              <a:spLocks noChangeShapeType="1"/>
            </p:cNvSpPr>
            <p:nvPr/>
          </p:nvSpPr>
          <p:spPr bwMode="auto">
            <a:xfrm>
              <a:off x="4720" y="2354"/>
              <a:ext cx="1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300" name="Line 967"/>
            <p:cNvSpPr>
              <a:spLocks noChangeShapeType="1"/>
            </p:cNvSpPr>
            <p:nvPr/>
          </p:nvSpPr>
          <p:spPr bwMode="auto">
            <a:xfrm flipV="1">
              <a:off x="4869" y="2408"/>
              <a:ext cx="85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301" name="Line 968"/>
            <p:cNvSpPr>
              <a:spLocks noChangeShapeType="1"/>
            </p:cNvSpPr>
            <p:nvPr/>
          </p:nvSpPr>
          <p:spPr bwMode="auto">
            <a:xfrm>
              <a:off x="4235" y="1632"/>
              <a:ext cx="321" cy="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302" name="Line 969"/>
            <p:cNvSpPr>
              <a:spLocks noChangeShapeType="1"/>
            </p:cNvSpPr>
            <p:nvPr/>
          </p:nvSpPr>
          <p:spPr bwMode="auto">
            <a:xfrm>
              <a:off x="4635" y="2961"/>
              <a:ext cx="246" cy="11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303" name="Line 970"/>
            <p:cNvSpPr>
              <a:spLocks noChangeShapeType="1"/>
            </p:cNvSpPr>
            <p:nvPr/>
          </p:nvSpPr>
          <p:spPr bwMode="auto">
            <a:xfrm flipV="1">
              <a:off x="4244" y="2953"/>
              <a:ext cx="203" cy="12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304" name="Line 971"/>
            <p:cNvSpPr>
              <a:spLocks noChangeShapeType="1"/>
            </p:cNvSpPr>
            <p:nvPr/>
          </p:nvSpPr>
          <p:spPr bwMode="auto">
            <a:xfrm flipV="1">
              <a:off x="4271" y="3137"/>
              <a:ext cx="6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305" name="Line 972"/>
            <p:cNvSpPr>
              <a:spLocks noChangeShapeType="1"/>
            </p:cNvSpPr>
            <p:nvPr/>
          </p:nvSpPr>
          <p:spPr bwMode="auto">
            <a:xfrm flipV="1">
              <a:off x="4773" y="1572"/>
              <a:ext cx="78" cy="5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306" name="Line 973"/>
            <p:cNvSpPr>
              <a:spLocks noChangeShapeType="1"/>
            </p:cNvSpPr>
            <p:nvPr/>
          </p:nvSpPr>
          <p:spPr bwMode="auto">
            <a:xfrm>
              <a:off x="4665" y="1681"/>
              <a:ext cx="0" cy="5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307" name="Line 974"/>
            <p:cNvSpPr>
              <a:spLocks noChangeShapeType="1"/>
            </p:cNvSpPr>
            <p:nvPr/>
          </p:nvSpPr>
          <p:spPr bwMode="auto">
            <a:xfrm flipV="1">
              <a:off x="4773" y="1616"/>
              <a:ext cx="166" cy="18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308" name="Line 975"/>
            <p:cNvSpPr>
              <a:spLocks noChangeShapeType="1"/>
            </p:cNvSpPr>
            <p:nvPr/>
          </p:nvSpPr>
          <p:spPr bwMode="auto">
            <a:xfrm>
              <a:off x="5003" y="1615"/>
              <a:ext cx="0" cy="1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309" name="Line 976"/>
            <p:cNvSpPr>
              <a:spLocks noChangeShapeType="1"/>
            </p:cNvSpPr>
            <p:nvPr/>
          </p:nvSpPr>
          <p:spPr bwMode="auto">
            <a:xfrm>
              <a:off x="4785" y="1808"/>
              <a:ext cx="11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310" name="Line 977"/>
            <p:cNvSpPr>
              <a:spLocks noChangeShapeType="1"/>
            </p:cNvSpPr>
            <p:nvPr/>
          </p:nvSpPr>
          <p:spPr bwMode="auto">
            <a:xfrm>
              <a:off x="5134" y="1802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311" name="Line 978"/>
            <p:cNvSpPr>
              <a:spLocks noChangeShapeType="1"/>
            </p:cNvSpPr>
            <p:nvPr/>
          </p:nvSpPr>
          <p:spPr bwMode="auto">
            <a:xfrm flipH="1">
              <a:off x="4596" y="1850"/>
              <a:ext cx="62" cy="4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312" name="Line 979"/>
            <p:cNvSpPr>
              <a:spLocks noChangeShapeType="1"/>
            </p:cNvSpPr>
            <p:nvPr/>
          </p:nvSpPr>
          <p:spPr bwMode="auto">
            <a:xfrm flipH="1">
              <a:off x="4969" y="1850"/>
              <a:ext cx="70" cy="45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313" name="Line 980"/>
            <p:cNvSpPr>
              <a:spLocks noChangeShapeType="1"/>
            </p:cNvSpPr>
            <p:nvPr/>
          </p:nvSpPr>
          <p:spPr bwMode="auto">
            <a:xfrm flipV="1">
              <a:off x="4581" y="2569"/>
              <a:ext cx="143" cy="2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314" name="Line 981"/>
            <p:cNvSpPr>
              <a:spLocks noChangeShapeType="1"/>
            </p:cNvSpPr>
            <p:nvPr/>
          </p:nvSpPr>
          <p:spPr bwMode="auto">
            <a:xfrm>
              <a:off x="5257" y="1801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20650" name="Group 982"/>
            <p:cNvGrpSpPr>
              <a:grpSpLocks/>
            </p:cNvGrpSpPr>
            <p:nvPr/>
          </p:nvGrpSpPr>
          <p:grpSpPr bwMode="auto">
            <a:xfrm>
              <a:off x="3813" y="1163"/>
              <a:ext cx="295" cy="391"/>
              <a:chOff x="1653" y="3023"/>
              <a:chExt cx="622" cy="911"/>
            </a:xfrm>
          </p:grpSpPr>
          <p:sp>
            <p:nvSpPr>
              <p:cNvPr id="20973" name="Line 270"/>
              <p:cNvSpPr>
                <a:spLocks noChangeShapeType="1"/>
              </p:cNvSpPr>
              <p:nvPr/>
            </p:nvSpPr>
            <p:spPr bwMode="auto">
              <a:xfrm flipH="1">
                <a:off x="1766" y="3287"/>
                <a:ext cx="188" cy="586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974" name="Line 271"/>
              <p:cNvSpPr>
                <a:spLocks noChangeShapeType="1"/>
              </p:cNvSpPr>
              <p:nvPr/>
            </p:nvSpPr>
            <p:spPr bwMode="auto">
              <a:xfrm>
                <a:off x="1954" y="3287"/>
                <a:ext cx="188" cy="58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975" name="Line 272"/>
              <p:cNvSpPr>
                <a:spLocks noChangeShapeType="1"/>
              </p:cNvSpPr>
              <p:nvPr/>
            </p:nvSpPr>
            <p:spPr bwMode="auto">
              <a:xfrm>
                <a:off x="1766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976" name="Line 273"/>
              <p:cNvSpPr>
                <a:spLocks noChangeShapeType="1"/>
              </p:cNvSpPr>
              <p:nvPr/>
            </p:nvSpPr>
            <p:spPr bwMode="auto">
              <a:xfrm flipH="1">
                <a:off x="1954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977" name="Line 274"/>
              <p:cNvSpPr>
                <a:spLocks noChangeShapeType="1"/>
              </p:cNvSpPr>
              <p:nvPr/>
            </p:nvSpPr>
            <p:spPr bwMode="auto">
              <a:xfrm>
                <a:off x="1954" y="3300"/>
                <a:ext cx="0" cy="63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978" name="Line 275"/>
              <p:cNvSpPr>
                <a:spLocks noChangeShapeType="1"/>
              </p:cNvSpPr>
              <p:nvPr/>
            </p:nvSpPr>
            <p:spPr bwMode="auto">
              <a:xfrm flipV="1">
                <a:off x="1766" y="3810"/>
                <a:ext cx="188" cy="6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979" name="Line 276"/>
              <p:cNvSpPr>
                <a:spLocks noChangeShapeType="1"/>
              </p:cNvSpPr>
              <p:nvPr/>
            </p:nvSpPr>
            <p:spPr bwMode="auto">
              <a:xfrm flipH="1" flipV="1">
                <a:off x="1954" y="3810"/>
                <a:ext cx="188" cy="60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980" name="Line 277"/>
              <p:cNvSpPr>
                <a:spLocks noChangeShapeType="1"/>
              </p:cNvSpPr>
              <p:nvPr/>
            </p:nvSpPr>
            <p:spPr bwMode="auto">
              <a:xfrm>
                <a:off x="1846" y="3618"/>
                <a:ext cx="108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981" name="Line 278"/>
              <p:cNvSpPr>
                <a:spLocks noChangeShapeType="1"/>
              </p:cNvSpPr>
              <p:nvPr/>
            </p:nvSpPr>
            <p:spPr bwMode="auto">
              <a:xfrm flipV="1">
                <a:off x="1954" y="3618"/>
                <a:ext cx="114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982" name="Line 279"/>
              <p:cNvSpPr>
                <a:spLocks noChangeShapeType="1"/>
              </p:cNvSpPr>
              <p:nvPr/>
            </p:nvSpPr>
            <p:spPr bwMode="auto">
              <a:xfrm>
                <a:off x="1810" y="3704"/>
                <a:ext cx="139" cy="65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983" name="Line 280"/>
              <p:cNvSpPr>
                <a:spLocks noChangeShapeType="1"/>
              </p:cNvSpPr>
              <p:nvPr/>
            </p:nvSpPr>
            <p:spPr bwMode="auto">
              <a:xfrm flipV="1">
                <a:off x="1954" y="3717"/>
                <a:ext cx="140" cy="57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984" name="Line 281"/>
              <p:cNvSpPr>
                <a:spLocks noChangeShapeType="1"/>
              </p:cNvSpPr>
              <p:nvPr/>
            </p:nvSpPr>
            <p:spPr bwMode="auto">
              <a:xfrm flipV="1">
                <a:off x="1954" y="3530"/>
                <a:ext cx="72" cy="2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985" name="Line 282"/>
              <p:cNvSpPr>
                <a:spLocks noChangeShapeType="1"/>
              </p:cNvSpPr>
              <p:nvPr/>
            </p:nvSpPr>
            <p:spPr bwMode="auto">
              <a:xfrm flipV="1">
                <a:off x="1954" y="3409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986" name="Line 283"/>
              <p:cNvSpPr>
                <a:spLocks noChangeShapeType="1"/>
              </p:cNvSpPr>
              <p:nvPr/>
            </p:nvSpPr>
            <p:spPr bwMode="auto">
              <a:xfrm>
                <a:off x="1873" y="3522"/>
                <a:ext cx="87" cy="3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987" name="Line 284"/>
              <p:cNvSpPr>
                <a:spLocks noChangeShapeType="1"/>
              </p:cNvSpPr>
              <p:nvPr/>
            </p:nvSpPr>
            <p:spPr bwMode="auto">
              <a:xfrm>
                <a:off x="1912" y="3404"/>
                <a:ext cx="50" cy="31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653" name="Oval 998"/>
              <p:cNvSpPr>
                <a:spLocks noChangeArrowheads="1"/>
              </p:cNvSpPr>
              <p:nvPr/>
            </p:nvSpPr>
            <p:spPr bwMode="auto">
              <a:xfrm>
                <a:off x="1921" y="3233"/>
                <a:ext cx="63" cy="68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pic>
            <p:nvPicPr>
              <p:cNvPr id="20989" name="Picture 999" descr="cell_tower_radiation_gray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3" y="3023"/>
                <a:ext cx="622" cy="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0651" name="Group 1000"/>
            <p:cNvGrpSpPr>
              <a:grpSpLocks/>
            </p:cNvGrpSpPr>
            <p:nvPr/>
          </p:nvGrpSpPr>
          <p:grpSpPr bwMode="auto">
            <a:xfrm>
              <a:off x="3962" y="1516"/>
              <a:ext cx="286" cy="160"/>
              <a:chOff x="3843" y="1516"/>
              <a:chExt cx="286" cy="160"/>
            </a:xfrm>
          </p:grpSpPr>
          <p:sp>
            <p:nvSpPr>
              <p:cNvPr id="6629" name="Line 1001"/>
              <p:cNvSpPr>
                <a:spLocks noChangeShapeType="1"/>
              </p:cNvSpPr>
              <p:nvPr/>
            </p:nvSpPr>
            <p:spPr bwMode="auto">
              <a:xfrm>
                <a:off x="3843" y="1516"/>
                <a:ext cx="96" cy="6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20965" name="Oval 407"/>
              <p:cNvSpPr>
                <a:spLocks noChangeArrowheads="1"/>
              </p:cNvSpPr>
              <p:nvPr/>
            </p:nvSpPr>
            <p:spPr bwMode="auto">
              <a:xfrm>
                <a:off x="3884" y="1616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966" name="Rectangle 410"/>
              <p:cNvSpPr>
                <a:spLocks noChangeArrowheads="1"/>
              </p:cNvSpPr>
              <p:nvPr/>
            </p:nvSpPr>
            <p:spPr bwMode="auto">
              <a:xfrm>
                <a:off x="3884" y="1610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967" name="Oval 411"/>
              <p:cNvSpPr>
                <a:spLocks noChangeArrowheads="1"/>
              </p:cNvSpPr>
              <p:nvPr/>
            </p:nvSpPr>
            <p:spPr bwMode="auto">
              <a:xfrm>
                <a:off x="3883" y="1569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0968" name="Group 1005"/>
              <p:cNvGrpSpPr>
                <a:grpSpLocks/>
              </p:cNvGrpSpPr>
              <p:nvPr/>
            </p:nvGrpSpPr>
            <p:grpSpPr bwMode="auto">
              <a:xfrm>
                <a:off x="3932" y="1587"/>
                <a:ext cx="138" cy="33"/>
                <a:chOff x="2468" y="1332"/>
                <a:chExt cx="310" cy="60"/>
              </a:xfrm>
            </p:grpSpPr>
            <p:sp>
              <p:nvSpPr>
                <p:cNvPr id="20971" name="Freeform 100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72" name="Freeform 100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634" name="Line 1008"/>
              <p:cNvSpPr>
                <a:spLocks noChangeShapeType="1"/>
              </p:cNvSpPr>
              <p:nvPr/>
            </p:nvSpPr>
            <p:spPr bwMode="auto">
              <a:xfrm>
                <a:off x="3884" y="1602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635" name="Line 1009"/>
              <p:cNvSpPr>
                <a:spLocks noChangeShapeType="1"/>
              </p:cNvSpPr>
              <p:nvPr/>
            </p:nvSpPr>
            <p:spPr bwMode="auto">
              <a:xfrm>
                <a:off x="4127" y="1604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20652" name="Group 1010"/>
            <p:cNvGrpSpPr>
              <a:grpSpLocks/>
            </p:cNvGrpSpPr>
            <p:nvPr/>
          </p:nvGrpSpPr>
          <p:grpSpPr bwMode="auto">
            <a:xfrm>
              <a:off x="4537" y="1571"/>
              <a:ext cx="246" cy="110"/>
              <a:chOff x="4334" y="1470"/>
              <a:chExt cx="246" cy="107"/>
            </a:xfrm>
          </p:grpSpPr>
          <p:sp>
            <p:nvSpPr>
              <p:cNvPr id="20956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957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958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0959" name="Group 1014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20962" name="Freeform 1015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63" name="Freeform 1016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625" name="Line 1017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626" name="Line 1018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20653" name="Group 1019"/>
            <p:cNvGrpSpPr>
              <a:grpSpLocks/>
            </p:cNvGrpSpPr>
            <p:nvPr/>
          </p:nvGrpSpPr>
          <p:grpSpPr bwMode="auto">
            <a:xfrm>
              <a:off x="4544" y="1737"/>
              <a:ext cx="246" cy="110"/>
              <a:chOff x="4334" y="1470"/>
              <a:chExt cx="246" cy="107"/>
            </a:xfrm>
          </p:grpSpPr>
          <p:sp>
            <p:nvSpPr>
              <p:cNvPr id="20948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949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950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0951" name="Group 1023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20954" name="Freeform 1024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55" name="Freeform 1025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617" name="Line 1026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618" name="Line 1027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20654" name="Group 1028"/>
            <p:cNvGrpSpPr>
              <a:grpSpLocks/>
            </p:cNvGrpSpPr>
            <p:nvPr/>
          </p:nvGrpSpPr>
          <p:grpSpPr bwMode="auto">
            <a:xfrm>
              <a:off x="4890" y="1738"/>
              <a:ext cx="246" cy="110"/>
              <a:chOff x="4334" y="1470"/>
              <a:chExt cx="246" cy="107"/>
            </a:xfrm>
          </p:grpSpPr>
          <p:sp>
            <p:nvSpPr>
              <p:cNvPr id="20940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941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942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0943" name="Group 1032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20946" name="Freeform 103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47" name="Freeform 103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609" name="Line 1035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610" name="Line 1036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20655" name="Group 1037"/>
            <p:cNvGrpSpPr>
              <a:grpSpLocks/>
            </p:cNvGrpSpPr>
            <p:nvPr/>
          </p:nvGrpSpPr>
          <p:grpSpPr bwMode="auto">
            <a:xfrm>
              <a:off x="4844" y="1508"/>
              <a:ext cx="246" cy="110"/>
              <a:chOff x="4334" y="1470"/>
              <a:chExt cx="246" cy="107"/>
            </a:xfrm>
          </p:grpSpPr>
          <p:sp>
            <p:nvSpPr>
              <p:cNvPr id="20932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933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934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0935" name="Group 1041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20938" name="Freeform 1042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39" name="Freeform 1043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601" name="Line 1044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602" name="Line 1045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20656" name="Group 1046"/>
            <p:cNvGrpSpPr>
              <a:grpSpLocks/>
            </p:cNvGrpSpPr>
            <p:nvPr/>
          </p:nvGrpSpPr>
          <p:grpSpPr bwMode="auto">
            <a:xfrm>
              <a:off x="4874" y="2296"/>
              <a:ext cx="310" cy="130"/>
              <a:chOff x="4334" y="1470"/>
              <a:chExt cx="246" cy="107"/>
            </a:xfrm>
          </p:grpSpPr>
          <p:sp>
            <p:nvSpPr>
              <p:cNvPr id="20924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925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926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0927" name="Group 1050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20930" name="Freeform 1051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31" name="Freeform 1052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593" name="Line 1053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594" name="Line 1054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6322" name="Line 1055"/>
            <p:cNvSpPr>
              <a:spLocks noChangeShapeType="1"/>
            </p:cNvSpPr>
            <p:nvPr/>
          </p:nvSpPr>
          <p:spPr bwMode="auto">
            <a:xfrm>
              <a:off x="4049" y="2358"/>
              <a:ext cx="42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20658" name="Group 1056"/>
            <p:cNvGrpSpPr>
              <a:grpSpLocks/>
            </p:cNvGrpSpPr>
            <p:nvPr/>
          </p:nvGrpSpPr>
          <p:grpSpPr bwMode="auto">
            <a:xfrm>
              <a:off x="4464" y="2288"/>
              <a:ext cx="310" cy="130"/>
              <a:chOff x="4334" y="1470"/>
              <a:chExt cx="246" cy="107"/>
            </a:xfrm>
          </p:grpSpPr>
          <p:sp>
            <p:nvSpPr>
              <p:cNvPr id="20916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917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918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0919" name="Group 1060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20922" name="Freeform 1061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23" name="Freeform 1062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585" name="Line 1063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586" name="Line 1064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20659" name="Group 1065"/>
            <p:cNvGrpSpPr>
              <a:grpSpLocks/>
            </p:cNvGrpSpPr>
            <p:nvPr/>
          </p:nvGrpSpPr>
          <p:grpSpPr bwMode="auto">
            <a:xfrm>
              <a:off x="4660" y="2464"/>
              <a:ext cx="310" cy="130"/>
              <a:chOff x="4334" y="1470"/>
              <a:chExt cx="246" cy="107"/>
            </a:xfrm>
          </p:grpSpPr>
          <p:sp>
            <p:nvSpPr>
              <p:cNvPr id="20908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909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910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0911" name="Group 1069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20914" name="Freeform 107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15" name="Freeform 107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577" name="Line 1072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578" name="Line 1073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20660" name="Group 1074"/>
            <p:cNvGrpSpPr>
              <a:grpSpLocks/>
            </p:cNvGrpSpPr>
            <p:nvPr/>
          </p:nvGrpSpPr>
          <p:grpSpPr bwMode="auto">
            <a:xfrm>
              <a:off x="4782" y="3028"/>
              <a:ext cx="392" cy="154"/>
              <a:chOff x="4334" y="1470"/>
              <a:chExt cx="246" cy="107"/>
            </a:xfrm>
          </p:grpSpPr>
          <p:sp>
            <p:nvSpPr>
              <p:cNvPr id="20900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901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902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0903" name="Group 1078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20906" name="Freeform 1079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07" name="Freeform 1080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569" name="Line 1081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570" name="Line 1082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20661" name="Group 1083"/>
            <p:cNvGrpSpPr>
              <a:grpSpLocks/>
            </p:cNvGrpSpPr>
            <p:nvPr/>
          </p:nvGrpSpPr>
          <p:grpSpPr bwMode="auto">
            <a:xfrm>
              <a:off x="4388" y="2840"/>
              <a:ext cx="392" cy="154"/>
              <a:chOff x="4334" y="1470"/>
              <a:chExt cx="246" cy="107"/>
            </a:xfrm>
          </p:grpSpPr>
          <p:sp>
            <p:nvSpPr>
              <p:cNvPr id="20892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893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894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0895" name="Group 1087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20898" name="Freeform 108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99" name="Freeform 108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561" name="Line 1090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562" name="Line 1091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20662" name="Group 1092"/>
            <p:cNvGrpSpPr>
              <a:grpSpLocks/>
            </p:cNvGrpSpPr>
            <p:nvPr/>
          </p:nvGrpSpPr>
          <p:grpSpPr bwMode="auto">
            <a:xfrm>
              <a:off x="3932" y="3056"/>
              <a:ext cx="392" cy="154"/>
              <a:chOff x="4334" y="1470"/>
              <a:chExt cx="246" cy="107"/>
            </a:xfrm>
          </p:grpSpPr>
          <p:sp>
            <p:nvSpPr>
              <p:cNvPr id="20884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885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886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0887" name="Group 1096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20890" name="Freeform 1097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91" name="Freeform 1098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553" name="Line 1099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554" name="Line 1100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20663" name="Group 1101"/>
            <p:cNvGrpSpPr>
              <a:grpSpLocks/>
            </p:cNvGrpSpPr>
            <p:nvPr/>
          </p:nvGrpSpPr>
          <p:grpSpPr bwMode="auto">
            <a:xfrm>
              <a:off x="3812" y="2296"/>
              <a:ext cx="246" cy="108"/>
              <a:chOff x="4334" y="1470"/>
              <a:chExt cx="246" cy="107"/>
            </a:xfrm>
          </p:grpSpPr>
          <p:sp>
            <p:nvSpPr>
              <p:cNvPr id="20876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877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878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0879" name="Group 1105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20882" name="Freeform 110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83" name="Freeform 110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545" name="Line 1108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546" name="Line 1109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20664" name="Group 1110"/>
            <p:cNvGrpSpPr>
              <a:grpSpLocks/>
            </p:cNvGrpSpPr>
            <p:nvPr/>
          </p:nvGrpSpPr>
          <p:grpSpPr bwMode="auto">
            <a:xfrm>
              <a:off x="4511" y="3153"/>
              <a:ext cx="281" cy="266"/>
              <a:chOff x="5072" y="3611"/>
              <a:chExt cx="459" cy="380"/>
            </a:xfrm>
          </p:grpSpPr>
          <p:grpSp>
            <p:nvGrpSpPr>
              <p:cNvPr id="20862" name="Group 1111"/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20864" name="Freeform 1112"/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1 w 199"/>
                    <a:gd name="T1" fmla="*/ 0 h 232"/>
                    <a:gd name="T2" fmla="*/ 1 w 199"/>
                    <a:gd name="T3" fmla="*/ 0 h 232"/>
                    <a:gd name="T4" fmla="*/ 1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1 h 232"/>
                    <a:gd name="T24" fmla="*/ 1 w 199"/>
                    <a:gd name="T25" fmla="*/ 1 h 232"/>
                    <a:gd name="T26" fmla="*/ 1 w 199"/>
                    <a:gd name="T27" fmla="*/ 1 h 232"/>
                    <a:gd name="T28" fmla="*/ 1 w 199"/>
                    <a:gd name="T29" fmla="*/ 1 h 232"/>
                    <a:gd name="T30" fmla="*/ 2 w 199"/>
                    <a:gd name="T31" fmla="*/ 1 h 232"/>
                    <a:gd name="T32" fmla="*/ 2 w 199"/>
                    <a:gd name="T33" fmla="*/ 1 h 232"/>
                    <a:gd name="T34" fmla="*/ 2 w 199"/>
                    <a:gd name="T35" fmla="*/ 1 h 232"/>
                    <a:gd name="T36" fmla="*/ 2 w 199"/>
                    <a:gd name="T37" fmla="*/ 1 h 232"/>
                    <a:gd name="T38" fmla="*/ 2 w 199"/>
                    <a:gd name="T39" fmla="*/ 1 h 232"/>
                    <a:gd name="T40" fmla="*/ 2 w 199"/>
                    <a:gd name="T41" fmla="*/ 1 h 232"/>
                    <a:gd name="T42" fmla="*/ 2 w 199"/>
                    <a:gd name="T43" fmla="*/ 1 h 232"/>
                    <a:gd name="T44" fmla="*/ 2 w 199"/>
                    <a:gd name="T45" fmla="*/ 1 h 232"/>
                    <a:gd name="T46" fmla="*/ 2 w 199"/>
                    <a:gd name="T47" fmla="*/ 1 h 232"/>
                    <a:gd name="T48" fmla="*/ 2 w 199"/>
                    <a:gd name="T49" fmla="*/ 1 h 232"/>
                    <a:gd name="T50" fmla="*/ 2 w 199"/>
                    <a:gd name="T51" fmla="*/ 1 h 232"/>
                    <a:gd name="T52" fmla="*/ 1 w 199"/>
                    <a:gd name="T53" fmla="*/ 1 h 232"/>
                    <a:gd name="T54" fmla="*/ 1 w 199"/>
                    <a:gd name="T55" fmla="*/ 1 h 232"/>
                    <a:gd name="T56" fmla="*/ 1 w 199"/>
                    <a:gd name="T57" fmla="*/ 1 h 232"/>
                    <a:gd name="T58" fmla="*/ 1 w 199"/>
                    <a:gd name="T59" fmla="*/ 0 h 232"/>
                    <a:gd name="T60" fmla="*/ 1 w 199"/>
                    <a:gd name="T61" fmla="*/ 0 h 232"/>
                    <a:gd name="T62" fmla="*/ 1 w 199"/>
                    <a:gd name="T63" fmla="*/ 0 h 232"/>
                    <a:gd name="T64" fmla="*/ 1 w 199"/>
                    <a:gd name="T65" fmla="*/ 0 h 232"/>
                    <a:gd name="T66" fmla="*/ 1 w 199"/>
                    <a:gd name="T67" fmla="*/ 0 h 232"/>
                    <a:gd name="T68" fmla="*/ 1 w 199"/>
                    <a:gd name="T69" fmla="*/ 0 h 232"/>
                    <a:gd name="T70" fmla="*/ 1 w 199"/>
                    <a:gd name="T71" fmla="*/ 0 h 232"/>
                    <a:gd name="T72" fmla="*/ 1 w 199"/>
                    <a:gd name="T73" fmla="*/ 0 h 232"/>
                    <a:gd name="T74" fmla="*/ 2 w 199"/>
                    <a:gd name="T75" fmla="*/ 0 h 232"/>
                    <a:gd name="T76" fmla="*/ 2 w 199"/>
                    <a:gd name="T77" fmla="*/ 0 h 232"/>
                    <a:gd name="T78" fmla="*/ 2 w 199"/>
                    <a:gd name="T79" fmla="*/ 0 h 232"/>
                    <a:gd name="T80" fmla="*/ 3 w 199"/>
                    <a:gd name="T81" fmla="*/ 0 h 232"/>
                    <a:gd name="T82" fmla="*/ 3 w 199"/>
                    <a:gd name="T83" fmla="*/ 0 h 232"/>
                    <a:gd name="T84" fmla="*/ 2 w 199"/>
                    <a:gd name="T85" fmla="*/ 0 h 232"/>
                    <a:gd name="T86" fmla="*/ 2 w 199"/>
                    <a:gd name="T87" fmla="*/ 0 h 232"/>
                    <a:gd name="T88" fmla="*/ 2 w 199"/>
                    <a:gd name="T89" fmla="*/ 0 h 232"/>
                    <a:gd name="T90" fmla="*/ 2 w 199"/>
                    <a:gd name="T91" fmla="*/ 0 h 232"/>
                    <a:gd name="T92" fmla="*/ 1 w 199"/>
                    <a:gd name="T93" fmla="*/ 0 h 232"/>
                    <a:gd name="T94" fmla="*/ 1 w 199"/>
                    <a:gd name="T95" fmla="*/ 0 h 232"/>
                    <a:gd name="T96" fmla="*/ 1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65" name="Freeform 1113"/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2 w 128"/>
                    <a:gd name="T1" fmla="*/ 0 h 180"/>
                    <a:gd name="T2" fmla="*/ 2 w 128"/>
                    <a:gd name="T3" fmla="*/ 0 h 180"/>
                    <a:gd name="T4" fmla="*/ 2 w 128"/>
                    <a:gd name="T5" fmla="*/ 0 h 180"/>
                    <a:gd name="T6" fmla="*/ 2 w 128"/>
                    <a:gd name="T7" fmla="*/ 0 h 180"/>
                    <a:gd name="T8" fmla="*/ 1 w 128"/>
                    <a:gd name="T9" fmla="*/ 0 h 180"/>
                    <a:gd name="T10" fmla="*/ 1 w 128"/>
                    <a:gd name="T11" fmla="*/ 0 h 180"/>
                    <a:gd name="T12" fmla="*/ 1 w 128"/>
                    <a:gd name="T13" fmla="*/ 0 h 180"/>
                    <a:gd name="T14" fmla="*/ 1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1 w 128"/>
                    <a:gd name="T29" fmla="*/ 0 h 180"/>
                    <a:gd name="T30" fmla="*/ 1 w 128"/>
                    <a:gd name="T31" fmla="*/ 0 h 180"/>
                    <a:gd name="T32" fmla="*/ 1 w 128"/>
                    <a:gd name="T33" fmla="*/ 0 h 180"/>
                    <a:gd name="T34" fmla="*/ 1 w 128"/>
                    <a:gd name="T35" fmla="*/ 0 h 180"/>
                    <a:gd name="T36" fmla="*/ 1 w 128"/>
                    <a:gd name="T37" fmla="*/ 0 h 180"/>
                    <a:gd name="T38" fmla="*/ 2 w 128"/>
                    <a:gd name="T39" fmla="*/ 0 h 180"/>
                    <a:gd name="T40" fmla="*/ 2 w 128"/>
                    <a:gd name="T41" fmla="*/ 0 h 180"/>
                    <a:gd name="T42" fmla="*/ 2 w 128"/>
                    <a:gd name="T43" fmla="*/ 0 h 180"/>
                    <a:gd name="T44" fmla="*/ 2 w 128"/>
                    <a:gd name="T45" fmla="*/ 0 h 180"/>
                    <a:gd name="T46" fmla="*/ 2 w 128"/>
                    <a:gd name="T47" fmla="*/ 0 h 180"/>
                    <a:gd name="T48" fmla="*/ 2 w 128"/>
                    <a:gd name="T49" fmla="*/ 0 h 180"/>
                    <a:gd name="T50" fmla="*/ 2 w 128"/>
                    <a:gd name="T51" fmla="*/ 0 h 180"/>
                    <a:gd name="T52" fmla="*/ 2 w 128"/>
                    <a:gd name="T53" fmla="*/ 0 h 180"/>
                    <a:gd name="T54" fmla="*/ 1 w 128"/>
                    <a:gd name="T55" fmla="*/ 0 h 180"/>
                    <a:gd name="T56" fmla="*/ 1 w 128"/>
                    <a:gd name="T57" fmla="*/ 0 h 180"/>
                    <a:gd name="T58" fmla="*/ 1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1 w 128"/>
                    <a:gd name="T71" fmla="*/ 0 h 180"/>
                    <a:gd name="T72" fmla="*/ 1 w 128"/>
                    <a:gd name="T73" fmla="*/ 0 h 180"/>
                    <a:gd name="T74" fmla="*/ 1 w 128"/>
                    <a:gd name="T75" fmla="*/ 0 h 180"/>
                    <a:gd name="T76" fmla="*/ 1 w 128"/>
                    <a:gd name="T77" fmla="*/ 0 h 180"/>
                    <a:gd name="T78" fmla="*/ 2 w 128"/>
                    <a:gd name="T79" fmla="*/ 0 h 180"/>
                    <a:gd name="T80" fmla="*/ 2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66" name="Freeform 1114"/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1 w 322"/>
                    <a:gd name="T1" fmla="*/ 0 h 378"/>
                    <a:gd name="T2" fmla="*/ 1 w 322"/>
                    <a:gd name="T3" fmla="*/ 0 h 378"/>
                    <a:gd name="T4" fmla="*/ 0 w 322"/>
                    <a:gd name="T5" fmla="*/ 0 h 378"/>
                    <a:gd name="T6" fmla="*/ 0 w 322"/>
                    <a:gd name="T7" fmla="*/ 1 h 378"/>
                    <a:gd name="T8" fmla="*/ 0 w 322"/>
                    <a:gd name="T9" fmla="*/ 1 h 378"/>
                    <a:gd name="T10" fmla="*/ 0 w 322"/>
                    <a:gd name="T11" fmla="*/ 1 h 378"/>
                    <a:gd name="T12" fmla="*/ 0 w 322"/>
                    <a:gd name="T13" fmla="*/ 1 h 378"/>
                    <a:gd name="T14" fmla="*/ 0 w 322"/>
                    <a:gd name="T15" fmla="*/ 1 h 378"/>
                    <a:gd name="T16" fmla="*/ 1 w 322"/>
                    <a:gd name="T17" fmla="*/ 1 h 378"/>
                    <a:gd name="T18" fmla="*/ 1 w 322"/>
                    <a:gd name="T19" fmla="*/ 1 h 378"/>
                    <a:gd name="T20" fmla="*/ 2 w 322"/>
                    <a:gd name="T21" fmla="*/ 1 h 378"/>
                    <a:gd name="T22" fmla="*/ 2 w 322"/>
                    <a:gd name="T23" fmla="*/ 1 h 378"/>
                    <a:gd name="T24" fmla="*/ 3 w 322"/>
                    <a:gd name="T25" fmla="*/ 1 h 378"/>
                    <a:gd name="T26" fmla="*/ 4 w 322"/>
                    <a:gd name="T27" fmla="*/ 1 h 378"/>
                    <a:gd name="T28" fmla="*/ 4 w 322"/>
                    <a:gd name="T29" fmla="*/ 1 h 378"/>
                    <a:gd name="T30" fmla="*/ 5 w 322"/>
                    <a:gd name="T31" fmla="*/ 1 h 378"/>
                    <a:gd name="T32" fmla="*/ 5 w 322"/>
                    <a:gd name="T33" fmla="*/ 1 h 378"/>
                    <a:gd name="T34" fmla="*/ 5 w 322"/>
                    <a:gd name="T35" fmla="*/ 1 h 378"/>
                    <a:gd name="T36" fmla="*/ 5 w 322"/>
                    <a:gd name="T37" fmla="*/ 1 h 378"/>
                    <a:gd name="T38" fmla="*/ 5 w 322"/>
                    <a:gd name="T39" fmla="*/ 1 h 378"/>
                    <a:gd name="T40" fmla="*/ 5 w 322"/>
                    <a:gd name="T41" fmla="*/ 1 h 378"/>
                    <a:gd name="T42" fmla="*/ 4 w 322"/>
                    <a:gd name="T43" fmla="*/ 1 h 378"/>
                    <a:gd name="T44" fmla="*/ 4 w 322"/>
                    <a:gd name="T45" fmla="*/ 1 h 378"/>
                    <a:gd name="T46" fmla="*/ 3 w 322"/>
                    <a:gd name="T47" fmla="*/ 1 h 378"/>
                    <a:gd name="T48" fmla="*/ 2 w 322"/>
                    <a:gd name="T49" fmla="*/ 1 h 378"/>
                    <a:gd name="T50" fmla="*/ 2 w 322"/>
                    <a:gd name="T51" fmla="*/ 1 h 378"/>
                    <a:gd name="T52" fmla="*/ 2 w 322"/>
                    <a:gd name="T53" fmla="*/ 1 h 378"/>
                    <a:gd name="T54" fmla="*/ 1 w 322"/>
                    <a:gd name="T55" fmla="*/ 1 h 378"/>
                    <a:gd name="T56" fmla="*/ 1 w 322"/>
                    <a:gd name="T57" fmla="*/ 1 h 378"/>
                    <a:gd name="T58" fmla="*/ 1 w 322"/>
                    <a:gd name="T59" fmla="*/ 1 h 378"/>
                    <a:gd name="T60" fmla="*/ 0 w 322"/>
                    <a:gd name="T61" fmla="*/ 1 h 378"/>
                    <a:gd name="T62" fmla="*/ 1 w 322"/>
                    <a:gd name="T63" fmla="*/ 1 h 378"/>
                    <a:gd name="T64" fmla="*/ 1 w 322"/>
                    <a:gd name="T65" fmla="*/ 0 h 378"/>
                    <a:gd name="T66" fmla="*/ 1 w 322"/>
                    <a:gd name="T67" fmla="*/ 0 h 378"/>
                    <a:gd name="T68" fmla="*/ 1 w 322"/>
                    <a:gd name="T69" fmla="*/ 0 h 378"/>
                    <a:gd name="T70" fmla="*/ 2 w 322"/>
                    <a:gd name="T71" fmla="*/ 0 h 378"/>
                    <a:gd name="T72" fmla="*/ 2 w 322"/>
                    <a:gd name="T73" fmla="*/ 0 h 378"/>
                    <a:gd name="T74" fmla="*/ 3 w 322"/>
                    <a:gd name="T75" fmla="*/ 0 h 378"/>
                    <a:gd name="T76" fmla="*/ 4 w 322"/>
                    <a:gd name="T77" fmla="*/ 0 h 378"/>
                    <a:gd name="T78" fmla="*/ 4 w 322"/>
                    <a:gd name="T79" fmla="*/ 0 h 378"/>
                    <a:gd name="T80" fmla="*/ 4 w 322"/>
                    <a:gd name="T81" fmla="*/ 0 h 378"/>
                    <a:gd name="T82" fmla="*/ 4 w 322"/>
                    <a:gd name="T83" fmla="*/ 0 h 378"/>
                    <a:gd name="T84" fmla="*/ 3 w 322"/>
                    <a:gd name="T85" fmla="*/ 0 h 378"/>
                    <a:gd name="T86" fmla="*/ 2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67" name="Freeform 1115"/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3 w 283"/>
                    <a:gd name="T1" fmla="*/ 0 h 252"/>
                    <a:gd name="T2" fmla="*/ 3 w 283"/>
                    <a:gd name="T3" fmla="*/ 0 h 252"/>
                    <a:gd name="T4" fmla="*/ 4 w 283"/>
                    <a:gd name="T5" fmla="*/ 0 h 252"/>
                    <a:gd name="T6" fmla="*/ 4 w 283"/>
                    <a:gd name="T7" fmla="*/ 0 h 252"/>
                    <a:gd name="T8" fmla="*/ 4 w 283"/>
                    <a:gd name="T9" fmla="*/ 0 h 252"/>
                    <a:gd name="T10" fmla="*/ 4 w 283"/>
                    <a:gd name="T11" fmla="*/ 0 h 252"/>
                    <a:gd name="T12" fmla="*/ 4 w 283"/>
                    <a:gd name="T13" fmla="*/ 0 h 252"/>
                    <a:gd name="T14" fmla="*/ 3 w 283"/>
                    <a:gd name="T15" fmla="*/ 0 h 252"/>
                    <a:gd name="T16" fmla="*/ 3 w 283"/>
                    <a:gd name="T17" fmla="*/ 1 h 252"/>
                    <a:gd name="T18" fmla="*/ 3 w 283"/>
                    <a:gd name="T19" fmla="*/ 1 h 252"/>
                    <a:gd name="T20" fmla="*/ 3 w 283"/>
                    <a:gd name="T21" fmla="*/ 1 h 252"/>
                    <a:gd name="T22" fmla="*/ 3 w 283"/>
                    <a:gd name="T23" fmla="*/ 1 h 252"/>
                    <a:gd name="T24" fmla="*/ 3 w 283"/>
                    <a:gd name="T25" fmla="*/ 1 h 252"/>
                    <a:gd name="T26" fmla="*/ 3 w 283"/>
                    <a:gd name="T27" fmla="*/ 1 h 252"/>
                    <a:gd name="T28" fmla="*/ 3 w 283"/>
                    <a:gd name="T29" fmla="*/ 1 h 252"/>
                    <a:gd name="T30" fmla="*/ 3 w 283"/>
                    <a:gd name="T31" fmla="*/ 1 h 252"/>
                    <a:gd name="T32" fmla="*/ 3 w 283"/>
                    <a:gd name="T33" fmla="*/ 1 h 252"/>
                    <a:gd name="T34" fmla="*/ 3 w 283"/>
                    <a:gd name="T35" fmla="*/ 1 h 252"/>
                    <a:gd name="T36" fmla="*/ 3 w 283"/>
                    <a:gd name="T37" fmla="*/ 1 h 252"/>
                    <a:gd name="T38" fmla="*/ 3 w 283"/>
                    <a:gd name="T39" fmla="*/ 1 h 252"/>
                    <a:gd name="T40" fmla="*/ 3 w 283"/>
                    <a:gd name="T41" fmla="*/ 1 h 252"/>
                    <a:gd name="T42" fmla="*/ 3 w 283"/>
                    <a:gd name="T43" fmla="*/ 1 h 252"/>
                    <a:gd name="T44" fmla="*/ 4 w 283"/>
                    <a:gd name="T45" fmla="*/ 1 h 252"/>
                    <a:gd name="T46" fmla="*/ 4 w 283"/>
                    <a:gd name="T47" fmla="*/ 1 h 252"/>
                    <a:gd name="T48" fmla="*/ 4 w 283"/>
                    <a:gd name="T49" fmla="*/ 0 h 252"/>
                    <a:gd name="T50" fmla="*/ 4 w 283"/>
                    <a:gd name="T51" fmla="*/ 0 h 252"/>
                    <a:gd name="T52" fmla="*/ 4 w 283"/>
                    <a:gd name="T53" fmla="*/ 0 h 252"/>
                    <a:gd name="T54" fmla="*/ 4 w 283"/>
                    <a:gd name="T55" fmla="*/ 0 h 252"/>
                    <a:gd name="T56" fmla="*/ 4 w 283"/>
                    <a:gd name="T57" fmla="*/ 0 h 252"/>
                    <a:gd name="T58" fmla="*/ 3 w 283"/>
                    <a:gd name="T59" fmla="*/ 0 h 252"/>
                    <a:gd name="T60" fmla="*/ 3 w 283"/>
                    <a:gd name="T61" fmla="*/ 0 h 252"/>
                    <a:gd name="T62" fmla="*/ 3 w 283"/>
                    <a:gd name="T63" fmla="*/ 0 h 252"/>
                    <a:gd name="T64" fmla="*/ 3 w 283"/>
                    <a:gd name="T65" fmla="*/ 0 h 252"/>
                    <a:gd name="T66" fmla="*/ 2 w 283"/>
                    <a:gd name="T67" fmla="*/ 0 h 252"/>
                    <a:gd name="T68" fmla="*/ 2 w 283"/>
                    <a:gd name="T69" fmla="*/ 0 h 252"/>
                    <a:gd name="T70" fmla="*/ 2 w 283"/>
                    <a:gd name="T71" fmla="*/ 0 h 252"/>
                    <a:gd name="T72" fmla="*/ 2 w 283"/>
                    <a:gd name="T73" fmla="*/ 0 h 252"/>
                    <a:gd name="T74" fmla="*/ 1 w 283"/>
                    <a:gd name="T75" fmla="*/ 0 h 252"/>
                    <a:gd name="T76" fmla="*/ 1 w 283"/>
                    <a:gd name="T77" fmla="*/ 0 h 252"/>
                    <a:gd name="T78" fmla="*/ 1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1 w 283"/>
                    <a:gd name="T95" fmla="*/ 0 h 252"/>
                    <a:gd name="T96" fmla="*/ 1 w 283"/>
                    <a:gd name="T97" fmla="*/ 0 h 252"/>
                    <a:gd name="T98" fmla="*/ 1 w 283"/>
                    <a:gd name="T99" fmla="*/ 0 h 252"/>
                    <a:gd name="T100" fmla="*/ 1 w 283"/>
                    <a:gd name="T101" fmla="*/ 0 h 252"/>
                    <a:gd name="T102" fmla="*/ 1 w 283"/>
                    <a:gd name="T103" fmla="*/ 0 h 252"/>
                    <a:gd name="T104" fmla="*/ 2 w 283"/>
                    <a:gd name="T105" fmla="*/ 0 h 252"/>
                    <a:gd name="T106" fmla="*/ 2 w 283"/>
                    <a:gd name="T107" fmla="*/ 0 h 252"/>
                    <a:gd name="T108" fmla="*/ 2 w 283"/>
                    <a:gd name="T109" fmla="*/ 0 h 252"/>
                    <a:gd name="T110" fmla="*/ 2 w 283"/>
                    <a:gd name="T111" fmla="*/ 0 h 252"/>
                    <a:gd name="T112" fmla="*/ 3 w 283"/>
                    <a:gd name="T113" fmla="*/ 0 h 252"/>
                    <a:gd name="T114" fmla="*/ 3 w 283"/>
                    <a:gd name="T115" fmla="*/ 0 h 252"/>
                    <a:gd name="T116" fmla="*/ 3 w 283"/>
                    <a:gd name="T117" fmla="*/ 0 h 252"/>
                    <a:gd name="T118" fmla="*/ 3 w 283"/>
                    <a:gd name="T119" fmla="*/ 0 h 252"/>
                    <a:gd name="T120" fmla="*/ 3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68" name="Freeform 1116"/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1 h 238"/>
                    <a:gd name="T10" fmla="*/ 1 w 114"/>
                    <a:gd name="T11" fmla="*/ 1 h 238"/>
                    <a:gd name="T12" fmla="*/ 1 w 114"/>
                    <a:gd name="T13" fmla="*/ 1 h 238"/>
                    <a:gd name="T14" fmla="*/ 1 w 114"/>
                    <a:gd name="T15" fmla="*/ 1 h 238"/>
                    <a:gd name="T16" fmla="*/ 1 w 114"/>
                    <a:gd name="T17" fmla="*/ 1 h 238"/>
                    <a:gd name="T18" fmla="*/ 1 w 114"/>
                    <a:gd name="T19" fmla="*/ 1 h 238"/>
                    <a:gd name="T20" fmla="*/ 2 w 114"/>
                    <a:gd name="T21" fmla="*/ 1 h 238"/>
                    <a:gd name="T22" fmla="*/ 2 w 114"/>
                    <a:gd name="T23" fmla="*/ 1 h 238"/>
                    <a:gd name="T24" fmla="*/ 2 w 114"/>
                    <a:gd name="T25" fmla="*/ 1 h 238"/>
                    <a:gd name="T26" fmla="*/ 2 w 114"/>
                    <a:gd name="T27" fmla="*/ 1 h 238"/>
                    <a:gd name="T28" fmla="*/ 2 w 114"/>
                    <a:gd name="T29" fmla="*/ 1 h 238"/>
                    <a:gd name="T30" fmla="*/ 2 w 114"/>
                    <a:gd name="T31" fmla="*/ 1 h 238"/>
                    <a:gd name="T32" fmla="*/ 1 w 114"/>
                    <a:gd name="T33" fmla="*/ 1 h 238"/>
                    <a:gd name="T34" fmla="*/ 1 w 114"/>
                    <a:gd name="T35" fmla="*/ 1 h 238"/>
                    <a:gd name="T36" fmla="*/ 1 w 114"/>
                    <a:gd name="T37" fmla="*/ 0 h 238"/>
                    <a:gd name="T38" fmla="*/ 1 w 114"/>
                    <a:gd name="T39" fmla="*/ 0 h 238"/>
                    <a:gd name="T40" fmla="*/ 1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1 w 114"/>
                    <a:gd name="T51" fmla="*/ 0 h 238"/>
                    <a:gd name="T52" fmla="*/ 1 w 114"/>
                    <a:gd name="T53" fmla="*/ 0 h 238"/>
                    <a:gd name="T54" fmla="*/ 1 w 114"/>
                    <a:gd name="T55" fmla="*/ 0 h 238"/>
                    <a:gd name="T56" fmla="*/ 1 w 114"/>
                    <a:gd name="T57" fmla="*/ 0 h 238"/>
                    <a:gd name="T58" fmla="*/ 1 w 114"/>
                    <a:gd name="T59" fmla="*/ 0 h 238"/>
                    <a:gd name="T60" fmla="*/ 1 w 114"/>
                    <a:gd name="T61" fmla="*/ 0 h 238"/>
                    <a:gd name="T62" fmla="*/ 2 w 114"/>
                    <a:gd name="T63" fmla="*/ 0 h 238"/>
                    <a:gd name="T64" fmla="*/ 2 w 114"/>
                    <a:gd name="T65" fmla="*/ 0 h 238"/>
                    <a:gd name="T66" fmla="*/ 2 w 114"/>
                    <a:gd name="T67" fmla="*/ 0 h 238"/>
                    <a:gd name="T68" fmla="*/ 1 w 114"/>
                    <a:gd name="T69" fmla="*/ 0 h 238"/>
                    <a:gd name="T70" fmla="*/ 1 w 114"/>
                    <a:gd name="T71" fmla="*/ 0 h 238"/>
                    <a:gd name="T72" fmla="*/ 1 w 114"/>
                    <a:gd name="T73" fmla="*/ 0 h 238"/>
                    <a:gd name="T74" fmla="*/ 1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69" name="Freeform 1117"/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3 w 246"/>
                    <a:gd name="T1" fmla="*/ 0 h 310"/>
                    <a:gd name="T2" fmla="*/ 4 w 246"/>
                    <a:gd name="T3" fmla="*/ 0 h 310"/>
                    <a:gd name="T4" fmla="*/ 4 w 246"/>
                    <a:gd name="T5" fmla="*/ 0 h 310"/>
                    <a:gd name="T6" fmla="*/ 4 w 246"/>
                    <a:gd name="T7" fmla="*/ 0 h 310"/>
                    <a:gd name="T8" fmla="*/ 3 w 246"/>
                    <a:gd name="T9" fmla="*/ 1 h 310"/>
                    <a:gd name="T10" fmla="*/ 3 w 246"/>
                    <a:gd name="T11" fmla="*/ 1 h 310"/>
                    <a:gd name="T12" fmla="*/ 2 w 246"/>
                    <a:gd name="T13" fmla="*/ 1 h 310"/>
                    <a:gd name="T14" fmla="*/ 2 w 246"/>
                    <a:gd name="T15" fmla="*/ 1 h 310"/>
                    <a:gd name="T16" fmla="*/ 2 w 246"/>
                    <a:gd name="T17" fmla="*/ 1 h 310"/>
                    <a:gd name="T18" fmla="*/ 2 w 246"/>
                    <a:gd name="T19" fmla="*/ 1 h 310"/>
                    <a:gd name="T20" fmla="*/ 2 w 246"/>
                    <a:gd name="T21" fmla="*/ 1 h 310"/>
                    <a:gd name="T22" fmla="*/ 2 w 246"/>
                    <a:gd name="T23" fmla="*/ 1 h 310"/>
                    <a:gd name="T24" fmla="*/ 2 w 246"/>
                    <a:gd name="T25" fmla="*/ 1 h 310"/>
                    <a:gd name="T26" fmla="*/ 2 w 246"/>
                    <a:gd name="T27" fmla="*/ 1 h 310"/>
                    <a:gd name="T28" fmla="*/ 2 w 246"/>
                    <a:gd name="T29" fmla="*/ 1 h 310"/>
                    <a:gd name="T30" fmla="*/ 3 w 246"/>
                    <a:gd name="T31" fmla="*/ 1 h 310"/>
                    <a:gd name="T32" fmla="*/ 3 w 246"/>
                    <a:gd name="T33" fmla="*/ 1 h 310"/>
                    <a:gd name="T34" fmla="*/ 4 w 246"/>
                    <a:gd name="T35" fmla="*/ 1 h 310"/>
                    <a:gd name="T36" fmla="*/ 4 w 246"/>
                    <a:gd name="T37" fmla="*/ 0 h 310"/>
                    <a:gd name="T38" fmla="*/ 4 w 246"/>
                    <a:gd name="T39" fmla="*/ 0 h 310"/>
                    <a:gd name="T40" fmla="*/ 4 w 246"/>
                    <a:gd name="T41" fmla="*/ 0 h 310"/>
                    <a:gd name="T42" fmla="*/ 3 w 246"/>
                    <a:gd name="T43" fmla="*/ 0 h 310"/>
                    <a:gd name="T44" fmla="*/ 3 w 246"/>
                    <a:gd name="T45" fmla="*/ 0 h 310"/>
                    <a:gd name="T46" fmla="*/ 2 w 246"/>
                    <a:gd name="T47" fmla="*/ 0 h 310"/>
                    <a:gd name="T48" fmla="*/ 2 w 246"/>
                    <a:gd name="T49" fmla="*/ 0 h 310"/>
                    <a:gd name="T50" fmla="*/ 1 w 246"/>
                    <a:gd name="T51" fmla="*/ 0 h 310"/>
                    <a:gd name="T52" fmla="*/ 1 w 246"/>
                    <a:gd name="T53" fmla="*/ 0 h 310"/>
                    <a:gd name="T54" fmla="*/ 1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1 w 246"/>
                    <a:gd name="T65" fmla="*/ 0 h 310"/>
                    <a:gd name="T66" fmla="*/ 1 w 246"/>
                    <a:gd name="T67" fmla="*/ 0 h 310"/>
                    <a:gd name="T68" fmla="*/ 2 w 246"/>
                    <a:gd name="T69" fmla="*/ 0 h 310"/>
                    <a:gd name="T70" fmla="*/ 2 w 246"/>
                    <a:gd name="T71" fmla="*/ 0 h 310"/>
                    <a:gd name="T72" fmla="*/ 2 w 246"/>
                    <a:gd name="T73" fmla="*/ 0 h 310"/>
                    <a:gd name="T74" fmla="*/ 3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70" name="Freeform 1118"/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1 w 198"/>
                    <a:gd name="T1" fmla="*/ 0 h 236"/>
                    <a:gd name="T2" fmla="*/ 1 w 198"/>
                    <a:gd name="T3" fmla="*/ 0 h 236"/>
                    <a:gd name="T4" fmla="*/ 1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1 h 236"/>
                    <a:gd name="T24" fmla="*/ 1 w 198"/>
                    <a:gd name="T25" fmla="*/ 1 h 236"/>
                    <a:gd name="T26" fmla="*/ 1 w 198"/>
                    <a:gd name="T27" fmla="*/ 1 h 236"/>
                    <a:gd name="T28" fmla="*/ 1 w 198"/>
                    <a:gd name="T29" fmla="*/ 1 h 236"/>
                    <a:gd name="T30" fmla="*/ 2 w 198"/>
                    <a:gd name="T31" fmla="*/ 1 h 236"/>
                    <a:gd name="T32" fmla="*/ 2 w 198"/>
                    <a:gd name="T33" fmla="*/ 1 h 236"/>
                    <a:gd name="T34" fmla="*/ 2 w 198"/>
                    <a:gd name="T35" fmla="*/ 1 h 236"/>
                    <a:gd name="T36" fmla="*/ 2 w 198"/>
                    <a:gd name="T37" fmla="*/ 1 h 236"/>
                    <a:gd name="T38" fmla="*/ 2 w 198"/>
                    <a:gd name="T39" fmla="*/ 1 h 236"/>
                    <a:gd name="T40" fmla="*/ 2 w 198"/>
                    <a:gd name="T41" fmla="*/ 1 h 236"/>
                    <a:gd name="T42" fmla="*/ 2 w 198"/>
                    <a:gd name="T43" fmla="*/ 1 h 236"/>
                    <a:gd name="T44" fmla="*/ 2 w 198"/>
                    <a:gd name="T45" fmla="*/ 1 h 236"/>
                    <a:gd name="T46" fmla="*/ 2 w 198"/>
                    <a:gd name="T47" fmla="*/ 1 h 236"/>
                    <a:gd name="T48" fmla="*/ 2 w 198"/>
                    <a:gd name="T49" fmla="*/ 1 h 236"/>
                    <a:gd name="T50" fmla="*/ 2 w 198"/>
                    <a:gd name="T51" fmla="*/ 1 h 236"/>
                    <a:gd name="T52" fmla="*/ 2 w 198"/>
                    <a:gd name="T53" fmla="*/ 1 h 236"/>
                    <a:gd name="T54" fmla="*/ 2 w 198"/>
                    <a:gd name="T55" fmla="*/ 1 h 236"/>
                    <a:gd name="T56" fmla="*/ 2 w 198"/>
                    <a:gd name="T57" fmla="*/ 1 h 236"/>
                    <a:gd name="T58" fmla="*/ 1 w 198"/>
                    <a:gd name="T59" fmla="*/ 1 h 236"/>
                    <a:gd name="T60" fmla="*/ 1 w 198"/>
                    <a:gd name="T61" fmla="*/ 1 h 236"/>
                    <a:gd name="T62" fmla="*/ 1 w 198"/>
                    <a:gd name="T63" fmla="*/ 1 h 236"/>
                    <a:gd name="T64" fmla="*/ 1 w 198"/>
                    <a:gd name="T65" fmla="*/ 1 h 236"/>
                    <a:gd name="T66" fmla="*/ 1 w 198"/>
                    <a:gd name="T67" fmla="*/ 1 h 236"/>
                    <a:gd name="T68" fmla="*/ 1 w 198"/>
                    <a:gd name="T69" fmla="*/ 1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1 w 198"/>
                    <a:gd name="T83" fmla="*/ 0 h 236"/>
                    <a:gd name="T84" fmla="*/ 1 w 198"/>
                    <a:gd name="T85" fmla="*/ 0 h 236"/>
                    <a:gd name="T86" fmla="*/ 1 w 198"/>
                    <a:gd name="T87" fmla="*/ 0 h 236"/>
                    <a:gd name="T88" fmla="*/ 1 w 198"/>
                    <a:gd name="T89" fmla="*/ 0 h 236"/>
                    <a:gd name="T90" fmla="*/ 1 w 198"/>
                    <a:gd name="T91" fmla="*/ 0 h 236"/>
                    <a:gd name="T92" fmla="*/ 2 w 198"/>
                    <a:gd name="T93" fmla="*/ 0 h 236"/>
                    <a:gd name="T94" fmla="*/ 2 w 198"/>
                    <a:gd name="T95" fmla="*/ 0 h 236"/>
                    <a:gd name="T96" fmla="*/ 2 w 198"/>
                    <a:gd name="T97" fmla="*/ 0 h 236"/>
                    <a:gd name="T98" fmla="*/ 2 w 198"/>
                    <a:gd name="T99" fmla="*/ 0 h 236"/>
                    <a:gd name="T100" fmla="*/ 2 w 198"/>
                    <a:gd name="T101" fmla="*/ 0 h 236"/>
                    <a:gd name="T102" fmla="*/ 3 w 198"/>
                    <a:gd name="T103" fmla="*/ 0 h 236"/>
                    <a:gd name="T104" fmla="*/ 3 w 198"/>
                    <a:gd name="T105" fmla="*/ 0 h 236"/>
                    <a:gd name="T106" fmla="*/ 3 w 198"/>
                    <a:gd name="T107" fmla="*/ 0 h 236"/>
                    <a:gd name="T108" fmla="*/ 3 w 198"/>
                    <a:gd name="T109" fmla="*/ 0 h 236"/>
                    <a:gd name="T110" fmla="*/ 2 w 198"/>
                    <a:gd name="T111" fmla="*/ 0 h 236"/>
                    <a:gd name="T112" fmla="*/ 2 w 198"/>
                    <a:gd name="T113" fmla="*/ 0 h 236"/>
                    <a:gd name="T114" fmla="*/ 2 w 198"/>
                    <a:gd name="T115" fmla="*/ 0 h 236"/>
                    <a:gd name="T116" fmla="*/ 2 w 198"/>
                    <a:gd name="T117" fmla="*/ 0 h 236"/>
                    <a:gd name="T118" fmla="*/ 1 w 198"/>
                    <a:gd name="T119" fmla="*/ 0 h 236"/>
                    <a:gd name="T120" fmla="*/ 1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71" name="Freeform 1119"/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2 w 128"/>
                    <a:gd name="T1" fmla="*/ 0 h 183"/>
                    <a:gd name="T2" fmla="*/ 2 w 128"/>
                    <a:gd name="T3" fmla="*/ 0 h 183"/>
                    <a:gd name="T4" fmla="*/ 2 w 128"/>
                    <a:gd name="T5" fmla="*/ 0 h 183"/>
                    <a:gd name="T6" fmla="*/ 2 w 128"/>
                    <a:gd name="T7" fmla="*/ 0 h 183"/>
                    <a:gd name="T8" fmla="*/ 1 w 128"/>
                    <a:gd name="T9" fmla="*/ 0 h 183"/>
                    <a:gd name="T10" fmla="*/ 1 w 128"/>
                    <a:gd name="T11" fmla="*/ 0 h 183"/>
                    <a:gd name="T12" fmla="*/ 1 w 128"/>
                    <a:gd name="T13" fmla="*/ 0 h 183"/>
                    <a:gd name="T14" fmla="*/ 1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1 w 128"/>
                    <a:gd name="T31" fmla="*/ 0 h 183"/>
                    <a:gd name="T32" fmla="*/ 1 w 128"/>
                    <a:gd name="T33" fmla="*/ 0 h 183"/>
                    <a:gd name="T34" fmla="*/ 1 w 128"/>
                    <a:gd name="T35" fmla="*/ 0 h 183"/>
                    <a:gd name="T36" fmla="*/ 1 w 128"/>
                    <a:gd name="T37" fmla="*/ 0 h 183"/>
                    <a:gd name="T38" fmla="*/ 1 w 128"/>
                    <a:gd name="T39" fmla="*/ 0 h 183"/>
                    <a:gd name="T40" fmla="*/ 2 w 128"/>
                    <a:gd name="T41" fmla="*/ 0 h 183"/>
                    <a:gd name="T42" fmla="*/ 2 w 128"/>
                    <a:gd name="T43" fmla="*/ 0 h 183"/>
                    <a:gd name="T44" fmla="*/ 2 w 128"/>
                    <a:gd name="T45" fmla="*/ 0 h 183"/>
                    <a:gd name="T46" fmla="*/ 2 w 128"/>
                    <a:gd name="T47" fmla="*/ 0 h 183"/>
                    <a:gd name="T48" fmla="*/ 2 w 128"/>
                    <a:gd name="T49" fmla="*/ 0 h 183"/>
                    <a:gd name="T50" fmla="*/ 2 w 128"/>
                    <a:gd name="T51" fmla="*/ 0 h 183"/>
                    <a:gd name="T52" fmla="*/ 2 w 128"/>
                    <a:gd name="T53" fmla="*/ 0 h 183"/>
                    <a:gd name="T54" fmla="*/ 1 w 128"/>
                    <a:gd name="T55" fmla="*/ 0 h 183"/>
                    <a:gd name="T56" fmla="*/ 1 w 128"/>
                    <a:gd name="T57" fmla="*/ 0 h 183"/>
                    <a:gd name="T58" fmla="*/ 1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1 w 128"/>
                    <a:gd name="T71" fmla="*/ 0 h 183"/>
                    <a:gd name="T72" fmla="*/ 1 w 128"/>
                    <a:gd name="T73" fmla="*/ 0 h 183"/>
                    <a:gd name="T74" fmla="*/ 1 w 128"/>
                    <a:gd name="T75" fmla="*/ 0 h 183"/>
                    <a:gd name="T76" fmla="*/ 1 w 128"/>
                    <a:gd name="T77" fmla="*/ 0 h 183"/>
                    <a:gd name="T78" fmla="*/ 2 w 128"/>
                    <a:gd name="T79" fmla="*/ 0 h 183"/>
                    <a:gd name="T80" fmla="*/ 2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72" name="Freeform 1120"/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1 w 323"/>
                    <a:gd name="T1" fmla="*/ 0 h 379"/>
                    <a:gd name="T2" fmla="*/ 1 w 323"/>
                    <a:gd name="T3" fmla="*/ 0 h 379"/>
                    <a:gd name="T4" fmla="*/ 0 w 323"/>
                    <a:gd name="T5" fmla="*/ 0 h 379"/>
                    <a:gd name="T6" fmla="*/ 0 w 323"/>
                    <a:gd name="T7" fmla="*/ 1 h 379"/>
                    <a:gd name="T8" fmla="*/ 0 w 323"/>
                    <a:gd name="T9" fmla="*/ 1 h 379"/>
                    <a:gd name="T10" fmla="*/ 0 w 323"/>
                    <a:gd name="T11" fmla="*/ 1 h 379"/>
                    <a:gd name="T12" fmla="*/ 0 w 323"/>
                    <a:gd name="T13" fmla="*/ 1 h 379"/>
                    <a:gd name="T14" fmla="*/ 0 w 323"/>
                    <a:gd name="T15" fmla="*/ 1 h 379"/>
                    <a:gd name="T16" fmla="*/ 1 w 323"/>
                    <a:gd name="T17" fmla="*/ 1 h 379"/>
                    <a:gd name="T18" fmla="*/ 1 w 323"/>
                    <a:gd name="T19" fmla="*/ 1 h 379"/>
                    <a:gd name="T20" fmla="*/ 2 w 323"/>
                    <a:gd name="T21" fmla="*/ 1 h 379"/>
                    <a:gd name="T22" fmla="*/ 2 w 323"/>
                    <a:gd name="T23" fmla="*/ 1 h 379"/>
                    <a:gd name="T24" fmla="*/ 3 w 323"/>
                    <a:gd name="T25" fmla="*/ 1 h 379"/>
                    <a:gd name="T26" fmla="*/ 3 w 323"/>
                    <a:gd name="T27" fmla="*/ 1 h 379"/>
                    <a:gd name="T28" fmla="*/ 4 w 323"/>
                    <a:gd name="T29" fmla="*/ 1 h 379"/>
                    <a:gd name="T30" fmla="*/ 4 w 323"/>
                    <a:gd name="T31" fmla="*/ 1 h 379"/>
                    <a:gd name="T32" fmla="*/ 5 w 323"/>
                    <a:gd name="T33" fmla="*/ 1 h 379"/>
                    <a:gd name="T34" fmla="*/ 5 w 323"/>
                    <a:gd name="T35" fmla="*/ 1 h 379"/>
                    <a:gd name="T36" fmla="*/ 5 w 323"/>
                    <a:gd name="T37" fmla="*/ 1 h 379"/>
                    <a:gd name="T38" fmla="*/ 5 w 323"/>
                    <a:gd name="T39" fmla="*/ 1 h 379"/>
                    <a:gd name="T40" fmla="*/ 4 w 323"/>
                    <a:gd name="T41" fmla="*/ 1 h 379"/>
                    <a:gd name="T42" fmla="*/ 4 w 323"/>
                    <a:gd name="T43" fmla="*/ 1 h 379"/>
                    <a:gd name="T44" fmla="*/ 3 w 323"/>
                    <a:gd name="T45" fmla="*/ 1 h 379"/>
                    <a:gd name="T46" fmla="*/ 3 w 323"/>
                    <a:gd name="T47" fmla="*/ 1 h 379"/>
                    <a:gd name="T48" fmla="*/ 2 w 323"/>
                    <a:gd name="T49" fmla="*/ 1 h 379"/>
                    <a:gd name="T50" fmla="*/ 2 w 323"/>
                    <a:gd name="T51" fmla="*/ 1 h 379"/>
                    <a:gd name="T52" fmla="*/ 2 w 323"/>
                    <a:gd name="T53" fmla="*/ 1 h 379"/>
                    <a:gd name="T54" fmla="*/ 1 w 323"/>
                    <a:gd name="T55" fmla="*/ 1 h 379"/>
                    <a:gd name="T56" fmla="*/ 1 w 323"/>
                    <a:gd name="T57" fmla="*/ 1 h 379"/>
                    <a:gd name="T58" fmla="*/ 0 w 323"/>
                    <a:gd name="T59" fmla="*/ 1 h 379"/>
                    <a:gd name="T60" fmla="*/ 0 w 323"/>
                    <a:gd name="T61" fmla="*/ 1 h 379"/>
                    <a:gd name="T62" fmla="*/ 1 w 323"/>
                    <a:gd name="T63" fmla="*/ 1 h 379"/>
                    <a:gd name="T64" fmla="*/ 1 w 323"/>
                    <a:gd name="T65" fmla="*/ 0 h 379"/>
                    <a:gd name="T66" fmla="*/ 1 w 323"/>
                    <a:gd name="T67" fmla="*/ 0 h 379"/>
                    <a:gd name="T68" fmla="*/ 1 w 323"/>
                    <a:gd name="T69" fmla="*/ 0 h 379"/>
                    <a:gd name="T70" fmla="*/ 2 w 323"/>
                    <a:gd name="T71" fmla="*/ 0 h 379"/>
                    <a:gd name="T72" fmla="*/ 2 w 323"/>
                    <a:gd name="T73" fmla="*/ 0 h 379"/>
                    <a:gd name="T74" fmla="*/ 3 w 323"/>
                    <a:gd name="T75" fmla="*/ 0 h 379"/>
                    <a:gd name="T76" fmla="*/ 3 w 323"/>
                    <a:gd name="T77" fmla="*/ 0 h 379"/>
                    <a:gd name="T78" fmla="*/ 4 w 323"/>
                    <a:gd name="T79" fmla="*/ 0 h 379"/>
                    <a:gd name="T80" fmla="*/ 4 w 323"/>
                    <a:gd name="T81" fmla="*/ 0 h 379"/>
                    <a:gd name="T82" fmla="*/ 3 w 323"/>
                    <a:gd name="T83" fmla="*/ 0 h 379"/>
                    <a:gd name="T84" fmla="*/ 3 w 323"/>
                    <a:gd name="T85" fmla="*/ 0 h 379"/>
                    <a:gd name="T86" fmla="*/ 2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73" name="Freeform 1121"/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4 w 282"/>
                    <a:gd name="T1" fmla="*/ 0 h 253"/>
                    <a:gd name="T2" fmla="*/ 4 w 282"/>
                    <a:gd name="T3" fmla="*/ 0 h 253"/>
                    <a:gd name="T4" fmla="*/ 4 w 282"/>
                    <a:gd name="T5" fmla="*/ 0 h 253"/>
                    <a:gd name="T6" fmla="*/ 4 w 282"/>
                    <a:gd name="T7" fmla="*/ 0 h 253"/>
                    <a:gd name="T8" fmla="*/ 4 w 282"/>
                    <a:gd name="T9" fmla="*/ 0 h 253"/>
                    <a:gd name="T10" fmla="*/ 4 w 282"/>
                    <a:gd name="T11" fmla="*/ 0 h 253"/>
                    <a:gd name="T12" fmla="*/ 4 w 282"/>
                    <a:gd name="T13" fmla="*/ 0 h 253"/>
                    <a:gd name="T14" fmla="*/ 4 w 282"/>
                    <a:gd name="T15" fmla="*/ 0 h 253"/>
                    <a:gd name="T16" fmla="*/ 4 w 282"/>
                    <a:gd name="T17" fmla="*/ 0 h 253"/>
                    <a:gd name="T18" fmla="*/ 4 w 282"/>
                    <a:gd name="T19" fmla="*/ 1 h 253"/>
                    <a:gd name="T20" fmla="*/ 3 w 282"/>
                    <a:gd name="T21" fmla="*/ 1 h 253"/>
                    <a:gd name="T22" fmla="*/ 3 w 282"/>
                    <a:gd name="T23" fmla="*/ 1 h 253"/>
                    <a:gd name="T24" fmla="*/ 3 w 282"/>
                    <a:gd name="T25" fmla="*/ 1 h 253"/>
                    <a:gd name="T26" fmla="*/ 3 w 282"/>
                    <a:gd name="T27" fmla="*/ 1 h 253"/>
                    <a:gd name="T28" fmla="*/ 3 w 282"/>
                    <a:gd name="T29" fmla="*/ 1 h 253"/>
                    <a:gd name="T30" fmla="*/ 3 w 282"/>
                    <a:gd name="T31" fmla="*/ 1 h 253"/>
                    <a:gd name="T32" fmla="*/ 3 w 282"/>
                    <a:gd name="T33" fmla="*/ 1 h 253"/>
                    <a:gd name="T34" fmla="*/ 3 w 282"/>
                    <a:gd name="T35" fmla="*/ 1 h 253"/>
                    <a:gd name="T36" fmla="*/ 3 w 282"/>
                    <a:gd name="T37" fmla="*/ 1 h 253"/>
                    <a:gd name="T38" fmla="*/ 3 w 282"/>
                    <a:gd name="T39" fmla="*/ 1 h 253"/>
                    <a:gd name="T40" fmla="*/ 3 w 282"/>
                    <a:gd name="T41" fmla="*/ 1 h 253"/>
                    <a:gd name="T42" fmla="*/ 4 w 282"/>
                    <a:gd name="T43" fmla="*/ 1 h 253"/>
                    <a:gd name="T44" fmla="*/ 4 w 282"/>
                    <a:gd name="T45" fmla="*/ 1 h 253"/>
                    <a:gd name="T46" fmla="*/ 4 w 282"/>
                    <a:gd name="T47" fmla="*/ 0 h 253"/>
                    <a:gd name="T48" fmla="*/ 4 w 282"/>
                    <a:gd name="T49" fmla="*/ 0 h 253"/>
                    <a:gd name="T50" fmla="*/ 4 w 282"/>
                    <a:gd name="T51" fmla="*/ 0 h 253"/>
                    <a:gd name="T52" fmla="*/ 4 w 282"/>
                    <a:gd name="T53" fmla="*/ 0 h 253"/>
                    <a:gd name="T54" fmla="*/ 4 w 282"/>
                    <a:gd name="T55" fmla="*/ 0 h 253"/>
                    <a:gd name="T56" fmla="*/ 4 w 282"/>
                    <a:gd name="T57" fmla="*/ 0 h 253"/>
                    <a:gd name="T58" fmla="*/ 4 w 282"/>
                    <a:gd name="T59" fmla="*/ 0 h 253"/>
                    <a:gd name="T60" fmla="*/ 3 w 282"/>
                    <a:gd name="T61" fmla="*/ 0 h 253"/>
                    <a:gd name="T62" fmla="*/ 3 w 282"/>
                    <a:gd name="T63" fmla="*/ 0 h 253"/>
                    <a:gd name="T64" fmla="*/ 3 w 282"/>
                    <a:gd name="T65" fmla="*/ 0 h 253"/>
                    <a:gd name="T66" fmla="*/ 2 w 282"/>
                    <a:gd name="T67" fmla="*/ 0 h 253"/>
                    <a:gd name="T68" fmla="*/ 2 w 282"/>
                    <a:gd name="T69" fmla="*/ 0 h 253"/>
                    <a:gd name="T70" fmla="*/ 2 w 282"/>
                    <a:gd name="T71" fmla="*/ 0 h 253"/>
                    <a:gd name="T72" fmla="*/ 1 w 282"/>
                    <a:gd name="T73" fmla="*/ 0 h 253"/>
                    <a:gd name="T74" fmla="*/ 1 w 282"/>
                    <a:gd name="T75" fmla="*/ 0 h 253"/>
                    <a:gd name="T76" fmla="*/ 1 w 282"/>
                    <a:gd name="T77" fmla="*/ 0 h 253"/>
                    <a:gd name="T78" fmla="*/ 1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1 w 282"/>
                    <a:gd name="T95" fmla="*/ 0 h 253"/>
                    <a:gd name="T96" fmla="*/ 1 w 282"/>
                    <a:gd name="T97" fmla="*/ 0 h 253"/>
                    <a:gd name="T98" fmla="*/ 1 w 282"/>
                    <a:gd name="T99" fmla="*/ 0 h 253"/>
                    <a:gd name="T100" fmla="*/ 1 w 282"/>
                    <a:gd name="T101" fmla="*/ 0 h 253"/>
                    <a:gd name="T102" fmla="*/ 1 w 282"/>
                    <a:gd name="T103" fmla="*/ 0 h 253"/>
                    <a:gd name="T104" fmla="*/ 2 w 282"/>
                    <a:gd name="T105" fmla="*/ 0 h 253"/>
                    <a:gd name="T106" fmla="*/ 2 w 282"/>
                    <a:gd name="T107" fmla="*/ 0 h 253"/>
                    <a:gd name="T108" fmla="*/ 2 w 282"/>
                    <a:gd name="T109" fmla="*/ 0 h 253"/>
                    <a:gd name="T110" fmla="*/ 2 w 282"/>
                    <a:gd name="T111" fmla="*/ 0 h 253"/>
                    <a:gd name="T112" fmla="*/ 3 w 282"/>
                    <a:gd name="T113" fmla="*/ 0 h 253"/>
                    <a:gd name="T114" fmla="*/ 3 w 282"/>
                    <a:gd name="T115" fmla="*/ 0 h 253"/>
                    <a:gd name="T116" fmla="*/ 3 w 282"/>
                    <a:gd name="T117" fmla="*/ 0 h 253"/>
                    <a:gd name="T118" fmla="*/ 3 w 282"/>
                    <a:gd name="T119" fmla="*/ 0 h 253"/>
                    <a:gd name="T120" fmla="*/ 4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74" name="Freeform 1122"/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1 w 115"/>
                    <a:gd name="T11" fmla="*/ 1 h 236"/>
                    <a:gd name="T12" fmla="*/ 1 w 115"/>
                    <a:gd name="T13" fmla="*/ 1 h 236"/>
                    <a:gd name="T14" fmla="*/ 1 w 115"/>
                    <a:gd name="T15" fmla="*/ 1 h 236"/>
                    <a:gd name="T16" fmla="*/ 1 w 115"/>
                    <a:gd name="T17" fmla="*/ 1 h 236"/>
                    <a:gd name="T18" fmla="*/ 1 w 115"/>
                    <a:gd name="T19" fmla="*/ 1 h 236"/>
                    <a:gd name="T20" fmla="*/ 2 w 115"/>
                    <a:gd name="T21" fmla="*/ 1 h 236"/>
                    <a:gd name="T22" fmla="*/ 2 w 115"/>
                    <a:gd name="T23" fmla="*/ 1 h 236"/>
                    <a:gd name="T24" fmla="*/ 2 w 115"/>
                    <a:gd name="T25" fmla="*/ 1 h 236"/>
                    <a:gd name="T26" fmla="*/ 2 w 115"/>
                    <a:gd name="T27" fmla="*/ 1 h 236"/>
                    <a:gd name="T28" fmla="*/ 2 w 115"/>
                    <a:gd name="T29" fmla="*/ 1 h 236"/>
                    <a:gd name="T30" fmla="*/ 2 w 115"/>
                    <a:gd name="T31" fmla="*/ 1 h 236"/>
                    <a:gd name="T32" fmla="*/ 1 w 115"/>
                    <a:gd name="T33" fmla="*/ 1 h 236"/>
                    <a:gd name="T34" fmla="*/ 1 w 115"/>
                    <a:gd name="T35" fmla="*/ 1 h 236"/>
                    <a:gd name="T36" fmla="*/ 1 w 115"/>
                    <a:gd name="T37" fmla="*/ 0 h 236"/>
                    <a:gd name="T38" fmla="*/ 1 w 115"/>
                    <a:gd name="T39" fmla="*/ 0 h 236"/>
                    <a:gd name="T40" fmla="*/ 1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1 w 115"/>
                    <a:gd name="T51" fmla="*/ 0 h 236"/>
                    <a:gd name="T52" fmla="*/ 1 w 115"/>
                    <a:gd name="T53" fmla="*/ 0 h 236"/>
                    <a:gd name="T54" fmla="*/ 1 w 115"/>
                    <a:gd name="T55" fmla="*/ 0 h 236"/>
                    <a:gd name="T56" fmla="*/ 1 w 115"/>
                    <a:gd name="T57" fmla="*/ 0 h 236"/>
                    <a:gd name="T58" fmla="*/ 1 w 115"/>
                    <a:gd name="T59" fmla="*/ 0 h 236"/>
                    <a:gd name="T60" fmla="*/ 2 w 115"/>
                    <a:gd name="T61" fmla="*/ 0 h 236"/>
                    <a:gd name="T62" fmla="*/ 2 w 115"/>
                    <a:gd name="T63" fmla="*/ 0 h 236"/>
                    <a:gd name="T64" fmla="*/ 2 w 115"/>
                    <a:gd name="T65" fmla="*/ 0 h 236"/>
                    <a:gd name="T66" fmla="*/ 1 w 115"/>
                    <a:gd name="T67" fmla="*/ 0 h 236"/>
                    <a:gd name="T68" fmla="*/ 1 w 115"/>
                    <a:gd name="T69" fmla="*/ 0 h 236"/>
                    <a:gd name="T70" fmla="*/ 1 w 115"/>
                    <a:gd name="T71" fmla="*/ 0 h 236"/>
                    <a:gd name="T72" fmla="*/ 1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75" name="Freeform 1123"/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3 w 245"/>
                    <a:gd name="T1" fmla="*/ 0 h 310"/>
                    <a:gd name="T2" fmla="*/ 4 w 245"/>
                    <a:gd name="T3" fmla="*/ 0 h 310"/>
                    <a:gd name="T4" fmla="*/ 4 w 245"/>
                    <a:gd name="T5" fmla="*/ 0 h 310"/>
                    <a:gd name="T6" fmla="*/ 4 w 245"/>
                    <a:gd name="T7" fmla="*/ 0 h 310"/>
                    <a:gd name="T8" fmla="*/ 3 w 245"/>
                    <a:gd name="T9" fmla="*/ 1 h 310"/>
                    <a:gd name="T10" fmla="*/ 3 w 245"/>
                    <a:gd name="T11" fmla="*/ 1 h 310"/>
                    <a:gd name="T12" fmla="*/ 2 w 245"/>
                    <a:gd name="T13" fmla="*/ 1 h 310"/>
                    <a:gd name="T14" fmla="*/ 2 w 245"/>
                    <a:gd name="T15" fmla="*/ 1 h 310"/>
                    <a:gd name="T16" fmla="*/ 2 w 245"/>
                    <a:gd name="T17" fmla="*/ 1 h 310"/>
                    <a:gd name="T18" fmla="*/ 2 w 245"/>
                    <a:gd name="T19" fmla="*/ 1 h 310"/>
                    <a:gd name="T20" fmla="*/ 2 w 245"/>
                    <a:gd name="T21" fmla="*/ 1 h 310"/>
                    <a:gd name="T22" fmla="*/ 2 w 245"/>
                    <a:gd name="T23" fmla="*/ 1 h 310"/>
                    <a:gd name="T24" fmla="*/ 2 w 245"/>
                    <a:gd name="T25" fmla="*/ 1 h 310"/>
                    <a:gd name="T26" fmla="*/ 2 w 245"/>
                    <a:gd name="T27" fmla="*/ 1 h 310"/>
                    <a:gd name="T28" fmla="*/ 2 w 245"/>
                    <a:gd name="T29" fmla="*/ 1 h 310"/>
                    <a:gd name="T30" fmla="*/ 3 w 245"/>
                    <a:gd name="T31" fmla="*/ 1 h 310"/>
                    <a:gd name="T32" fmla="*/ 3 w 245"/>
                    <a:gd name="T33" fmla="*/ 1 h 310"/>
                    <a:gd name="T34" fmla="*/ 4 w 245"/>
                    <a:gd name="T35" fmla="*/ 1 h 310"/>
                    <a:gd name="T36" fmla="*/ 4 w 245"/>
                    <a:gd name="T37" fmla="*/ 0 h 310"/>
                    <a:gd name="T38" fmla="*/ 4 w 245"/>
                    <a:gd name="T39" fmla="*/ 0 h 310"/>
                    <a:gd name="T40" fmla="*/ 4 w 245"/>
                    <a:gd name="T41" fmla="*/ 0 h 310"/>
                    <a:gd name="T42" fmla="*/ 3 w 245"/>
                    <a:gd name="T43" fmla="*/ 0 h 310"/>
                    <a:gd name="T44" fmla="*/ 3 w 245"/>
                    <a:gd name="T45" fmla="*/ 0 h 310"/>
                    <a:gd name="T46" fmla="*/ 2 w 245"/>
                    <a:gd name="T47" fmla="*/ 0 h 310"/>
                    <a:gd name="T48" fmla="*/ 2 w 245"/>
                    <a:gd name="T49" fmla="*/ 0 h 310"/>
                    <a:gd name="T50" fmla="*/ 1 w 245"/>
                    <a:gd name="T51" fmla="*/ 0 h 310"/>
                    <a:gd name="T52" fmla="*/ 1 w 245"/>
                    <a:gd name="T53" fmla="*/ 0 h 310"/>
                    <a:gd name="T54" fmla="*/ 1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1 w 245"/>
                    <a:gd name="T63" fmla="*/ 0 h 310"/>
                    <a:gd name="T64" fmla="*/ 1 w 245"/>
                    <a:gd name="T65" fmla="*/ 0 h 310"/>
                    <a:gd name="T66" fmla="*/ 1 w 245"/>
                    <a:gd name="T67" fmla="*/ 0 h 310"/>
                    <a:gd name="T68" fmla="*/ 2 w 245"/>
                    <a:gd name="T69" fmla="*/ 0 h 310"/>
                    <a:gd name="T70" fmla="*/ 2 w 245"/>
                    <a:gd name="T71" fmla="*/ 0 h 310"/>
                    <a:gd name="T72" fmla="*/ 2 w 245"/>
                    <a:gd name="T73" fmla="*/ 0 h 310"/>
                    <a:gd name="T74" fmla="*/ 3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20863" name="Picture 1124" descr="access_point_stylized_gray_small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0665" name="Group 1125"/>
            <p:cNvGrpSpPr>
              <a:grpSpLocks/>
            </p:cNvGrpSpPr>
            <p:nvPr/>
          </p:nvGrpSpPr>
          <p:grpSpPr bwMode="auto">
            <a:xfrm>
              <a:off x="3552" y="2211"/>
              <a:ext cx="251" cy="226"/>
              <a:chOff x="5072" y="3611"/>
              <a:chExt cx="459" cy="380"/>
            </a:xfrm>
          </p:grpSpPr>
          <p:grpSp>
            <p:nvGrpSpPr>
              <p:cNvPr id="20848" name="Group 1126"/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20850" name="Freeform 1127"/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1 w 199"/>
                    <a:gd name="T1" fmla="*/ 0 h 232"/>
                    <a:gd name="T2" fmla="*/ 1 w 199"/>
                    <a:gd name="T3" fmla="*/ 0 h 232"/>
                    <a:gd name="T4" fmla="*/ 1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1 h 232"/>
                    <a:gd name="T24" fmla="*/ 1 w 199"/>
                    <a:gd name="T25" fmla="*/ 1 h 232"/>
                    <a:gd name="T26" fmla="*/ 1 w 199"/>
                    <a:gd name="T27" fmla="*/ 1 h 232"/>
                    <a:gd name="T28" fmla="*/ 1 w 199"/>
                    <a:gd name="T29" fmla="*/ 1 h 232"/>
                    <a:gd name="T30" fmla="*/ 2 w 199"/>
                    <a:gd name="T31" fmla="*/ 1 h 232"/>
                    <a:gd name="T32" fmla="*/ 2 w 199"/>
                    <a:gd name="T33" fmla="*/ 1 h 232"/>
                    <a:gd name="T34" fmla="*/ 2 w 199"/>
                    <a:gd name="T35" fmla="*/ 1 h 232"/>
                    <a:gd name="T36" fmla="*/ 2 w 199"/>
                    <a:gd name="T37" fmla="*/ 1 h 232"/>
                    <a:gd name="T38" fmla="*/ 2 w 199"/>
                    <a:gd name="T39" fmla="*/ 1 h 232"/>
                    <a:gd name="T40" fmla="*/ 2 w 199"/>
                    <a:gd name="T41" fmla="*/ 1 h 232"/>
                    <a:gd name="T42" fmla="*/ 2 w 199"/>
                    <a:gd name="T43" fmla="*/ 1 h 232"/>
                    <a:gd name="T44" fmla="*/ 2 w 199"/>
                    <a:gd name="T45" fmla="*/ 1 h 232"/>
                    <a:gd name="T46" fmla="*/ 2 w 199"/>
                    <a:gd name="T47" fmla="*/ 1 h 232"/>
                    <a:gd name="T48" fmla="*/ 2 w 199"/>
                    <a:gd name="T49" fmla="*/ 1 h 232"/>
                    <a:gd name="T50" fmla="*/ 2 w 199"/>
                    <a:gd name="T51" fmla="*/ 1 h 232"/>
                    <a:gd name="T52" fmla="*/ 1 w 199"/>
                    <a:gd name="T53" fmla="*/ 1 h 232"/>
                    <a:gd name="T54" fmla="*/ 1 w 199"/>
                    <a:gd name="T55" fmla="*/ 1 h 232"/>
                    <a:gd name="T56" fmla="*/ 1 w 199"/>
                    <a:gd name="T57" fmla="*/ 1 h 232"/>
                    <a:gd name="T58" fmla="*/ 1 w 199"/>
                    <a:gd name="T59" fmla="*/ 0 h 232"/>
                    <a:gd name="T60" fmla="*/ 1 w 199"/>
                    <a:gd name="T61" fmla="*/ 0 h 232"/>
                    <a:gd name="T62" fmla="*/ 1 w 199"/>
                    <a:gd name="T63" fmla="*/ 0 h 232"/>
                    <a:gd name="T64" fmla="*/ 1 w 199"/>
                    <a:gd name="T65" fmla="*/ 0 h 232"/>
                    <a:gd name="T66" fmla="*/ 1 w 199"/>
                    <a:gd name="T67" fmla="*/ 0 h 232"/>
                    <a:gd name="T68" fmla="*/ 1 w 199"/>
                    <a:gd name="T69" fmla="*/ 0 h 232"/>
                    <a:gd name="T70" fmla="*/ 1 w 199"/>
                    <a:gd name="T71" fmla="*/ 0 h 232"/>
                    <a:gd name="T72" fmla="*/ 1 w 199"/>
                    <a:gd name="T73" fmla="*/ 0 h 232"/>
                    <a:gd name="T74" fmla="*/ 2 w 199"/>
                    <a:gd name="T75" fmla="*/ 0 h 232"/>
                    <a:gd name="T76" fmla="*/ 2 w 199"/>
                    <a:gd name="T77" fmla="*/ 0 h 232"/>
                    <a:gd name="T78" fmla="*/ 2 w 199"/>
                    <a:gd name="T79" fmla="*/ 0 h 232"/>
                    <a:gd name="T80" fmla="*/ 3 w 199"/>
                    <a:gd name="T81" fmla="*/ 0 h 232"/>
                    <a:gd name="T82" fmla="*/ 3 w 199"/>
                    <a:gd name="T83" fmla="*/ 0 h 232"/>
                    <a:gd name="T84" fmla="*/ 2 w 199"/>
                    <a:gd name="T85" fmla="*/ 0 h 232"/>
                    <a:gd name="T86" fmla="*/ 2 w 199"/>
                    <a:gd name="T87" fmla="*/ 0 h 232"/>
                    <a:gd name="T88" fmla="*/ 2 w 199"/>
                    <a:gd name="T89" fmla="*/ 0 h 232"/>
                    <a:gd name="T90" fmla="*/ 2 w 199"/>
                    <a:gd name="T91" fmla="*/ 0 h 232"/>
                    <a:gd name="T92" fmla="*/ 1 w 199"/>
                    <a:gd name="T93" fmla="*/ 0 h 232"/>
                    <a:gd name="T94" fmla="*/ 1 w 199"/>
                    <a:gd name="T95" fmla="*/ 0 h 232"/>
                    <a:gd name="T96" fmla="*/ 1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1" name="Freeform 1128"/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2 w 128"/>
                    <a:gd name="T1" fmla="*/ 0 h 180"/>
                    <a:gd name="T2" fmla="*/ 2 w 128"/>
                    <a:gd name="T3" fmla="*/ 0 h 180"/>
                    <a:gd name="T4" fmla="*/ 2 w 128"/>
                    <a:gd name="T5" fmla="*/ 0 h 180"/>
                    <a:gd name="T6" fmla="*/ 2 w 128"/>
                    <a:gd name="T7" fmla="*/ 0 h 180"/>
                    <a:gd name="T8" fmla="*/ 1 w 128"/>
                    <a:gd name="T9" fmla="*/ 0 h 180"/>
                    <a:gd name="T10" fmla="*/ 1 w 128"/>
                    <a:gd name="T11" fmla="*/ 0 h 180"/>
                    <a:gd name="T12" fmla="*/ 1 w 128"/>
                    <a:gd name="T13" fmla="*/ 0 h 180"/>
                    <a:gd name="T14" fmla="*/ 1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1 w 128"/>
                    <a:gd name="T29" fmla="*/ 0 h 180"/>
                    <a:gd name="T30" fmla="*/ 1 w 128"/>
                    <a:gd name="T31" fmla="*/ 0 h 180"/>
                    <a:gd name="T32" fmla="*/ 1 w 128"/>
                    <a:gd name="T33" fmla="*/ 0 h 180"/>
                    <a:gd name="T34" fmla="*/ 1 w 128"/>
                    <a:gd name="T35" fmla="*/ 0 h 180"/>
                    <a:gd name="T36" fmla="*/ 1 w 128"/>
                    <a:gd name="T37" fmla="*/ 0 h 180"/>
                    <a:gd name="T38" fmla="*/ 2 w 128"/>
                    <a:gd name="T39" fmla="*/ 0 h 180"/>
                    <a:gd name="T40" fmla="*/ 2 w 128"/>
                    <a:gd name="T41" fmla="*/ 0 h 180"/>
                    <a:gd name="T42" fmla="*/ 2 w 128"/>
                    <a:gd name="T43" fmla="*/ 0 h 180"/>
                    <a:gd name="T44" fmla="*/ 2 w 128"/>
                    <a:gd name="T45" fmla="*/ 0 h 180"/>
                    <a:gd name="T46" fmla="*/ 2 w 128"/>
                    <a:gd name="T47" fmla="*/ 0 h 180"/>
                    <a:gd name="T48" fmla="*/ 2 w 128"/>
                    <a:gd name="T49" fmla="*/ 0 h 180"/>
                    <a:gd name="T50" fmla="*/ 2 w 128"/>
                    <a:gd name="T51" fmla="*/ 0 h 180"/>
                    <a:gd name="T52" fmla="*/ 2 w 128"/>
                    <a:gd name="T53" fmla="*/ 0 h 180"/>
                    <a:gd name="T54" fmla="*/ 1 w 128"/>
                    <a:gd name="T55" fmla="*/ 0 h 180"/>
                    <a:gd name="T56" fmla="*/ 1 w 128"/>
                    <a:gd name="T57" fmla="*/ 0 h 180"/>
                    <a:gd name="T58" fmla="*/ 1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1 w 128"/>
                    <a:gd name="T71" fmla="*/ 0 h 180"/>
                    <a:gd name="T72" fmla="*/ 1 w 128"/>
                    <a:gd name="T73" fmla="*/ 0 h 180"/>
                    <a:gd name="T74" fmla="*/ 1 w 128"/>
                    <a:gd name="T75" fmla="*/ 0 h 180"/>
                    <a:gd name="T76" fmla="*/ 1 w 128"/>
                    <a:gd name="T77" fmla="*/ 0 h 180"/>
                    <a:gd name="T78" fmla="*/ 2 w 128"/>
                    <a:gd name="T79" fmla="*/ 0 h 180"/>
                    <a:gd name="T80" fmla="*/ 2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2" name="Freeform 1129"/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1 w 322"/>
                    <a:gd name="T1" fmla="*/ 0 h 378"/>
                    <a:gd name="T2" fmla="*/ 1 w 322"/>
                    <a:gd name="T3" fmla="*/ 0 h 378"/>
                    <a:gd name="T4" fmla="*/ 0 w 322"/>
                    <a:gd name="T5" fmla="*/ 0 h 378"/>
                    <a:gd name="T6" fmla="*/ 0 w 322"/>
                    <a:gd name="T7" fmla="*/ 1 h 378"/>
                    <a:gd name="T8" fmla="*/ 0 w 322"/>
                    <a:gd name="T9" fmla="*/ 1 h 378"/>
                    <a:gd name="T10" fmla="*/ 0 w 322"/>
                    <a:gd name="T11" fmla="*/ 1 h 378"/>
                    <a:gd name="T12" fmla="*/ 0 w 322"/>
                    <a:gd name="T13" fmla="*/ 1 h 378"/>
                    <a:gd name="T14" fmla="*/ 0 w 322"/>
                    <a:gd name="T15" fmla="*/ 1 h 378"/>
                    <a:gd name="T16" fmla="*/ 1 w 322"/>
                    <a:gd name="T17" fmla="*/ 1 h 378"/>
                    <a:gd name="T18" fmla="*/ 1 w 322"/>
                    <a:gd name="T19" fmla="*/ 1 h 378"/>
                    <a:gd name="T20" fmla="*/ 2 w 322"/>
                    <a:gd name="T21" fmla="*/ 1 h 378"/>
                    <a:gd name="T22" fmla="*/ 2 w 322"/>
                    <a:gd name="T23" fmla="*/ 1 h 378"/>
                    <a:gd name="T24" fmla="*/ 3 w 322"/>
                    <a:gd name="T25" fmla="*/ 1 h 378"/>
                    <a:gd name="T26" fmla="*/ 4 w 322"/>
                    <a:gd name="T27" fmla="*/ 1 h 378"/>
                    <a:gd name="T28" fmla="*/ 4 w 322"/>
                    <a:gd name="T29" fmla="*/ 1 h 378"/>
                    <a:gd name="T30" fmla="*/ 5 w 322"/>
                    <a:gd name="T31" fmla="*/ 1 h 378"/>
                    <a:gd name="T32" fmla="*/ 5 w 322"/>
                    <a:gd name="T33" fmla="*/ 1 h 378"/>
                    <a:gd name="T34" fmla="*/ 5 w 322"/>
                    <a:gd name="T35" fmla="*/ 1 h 378"/>
                    <a:gd name="T36" fmla="*/ 5 w 322"/>
                    <a:gd name="T37" fmla="*/ 1 h 378"/>
                    <a:gd name="T38" fmla="*/ 5 w 322"/>
                    <a:gd name="T39" fmla="*/ 1 h 378"/>
                    <a:gd name="T40" fmla="*/ 5 w 322"/>
                    <a:gd name="T41" fmla="*/ 1 h 378"/>
                    <a:gd name="T42" fmla="*/ 4 w 322"/>
                    <a:gd name="T43" fmla="*/ 1 h 378"/>
                    <a:gd name="T44" fmla="*/ 4 w 322"/>
                    <a:gd name="T45" fmla="*/ 1 h 378"/>
                    <a:gd name="T46" fmla="*/ 3 w 322"/>
                    <a:gd name="T47" fmla="*/ 1 h 378"/>
                    <a:gd name="T48" fmla="*/ 2 w 322"/>
                    <a:gd name="T49" fmla="*/ 1 h 378"/>
                    <a:gd name="T50" fmla="*/ 2 w 322"/>
                    <a:gd name="T51" fmla="*/ 1 h 378"/>
                    <a:gd name="T52" fmla="*/ 2 w 322"/>
                    <a:gd name="T53" fmla="*/ 1 h 378"/>
                    <a:gd name="T54" fmla="*/ 1 w 322"/>
                    <a:gd name="T55" fmla="*/ 1 h 378"/>
                    <a:gd name="T56" fmla="*/ 1 w 322"/>
                    <a:gd name="T57" fmla="*/ 1 h 378"/>
                    <a:gd name="T58" fmla="*/ 1 w 322"/>
                    <a:gd name="T59" fmla="*/ 1 h 378"/>
                    <a:gd name="T60" fmla="*/ 0 w 322"/>
                    <a:gd name="T61" fmla="*/ 1 h 378"/>
                    <a:gd name="T62" fmla="*/ 1 w 322"/>
                    <a:gd name="T63" fmla="*/ 1 h 378"/>
                    <a:gd name="T64" fmla="*/ 1 w 322"/>
                    <a:gd name="T65" fmla="*/ 0 h 378"/>
                    <a:gd name="T66" fmla="*/ 1 w 322"/>
                    <a:gd name="T67" fmla="*/ 0 h 378"/>
                    <a:gd name="T68" fmla="*/ 1 w 322"/>
                    <a:gd name="T69" fmla="*/ 0 h 378"/>
                    <a:gd name="T70" fmla="*/ 2 w 322"/>
                    <a:gd name="T71" fmla="*/ 0 h 378"/>
                    <a:gd name="T72" fmla="*/ 2 w 322"/>
                    <a:gd name="T73" fmla="*/ 0 h 378"/>
                    <a:gd name="T74" fmla="*/ 3 w 322"/>
                    <a:gd name="T75" fmla="*/ 0 h 378"/>
                    <a:gd name="T76" fmla="*/ 4 w 322"/>
                    <a:gd name="T77" fmla="*/ 0 h 378"/>
                    <a:gd name="T78" fmla="*/ 4 w 322"/>
                    <a:gd name="T79" fmla="*/ 0 h 378"/>
                    <a:gd name="T80" fmla="*/ 4 w 322"/>
                    <a:gd name="T81" fmla="*/ 0 h 378"/>
                    <a:gd name="T82" fmla="*/ 4 w 322"/>
                    <a:gd name="T83" fmla="*/ 0 h 378"/>
                    <a:gd name="T84" fmla="*/ 3 w 322"/>
                    <a:gd name="T85" fmla="*/ 0 h 378"/>
                    <a:gd name="T86" fmla="*/ 2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3" name="Freeform 1130"/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3 w 283"/>
                    <a:gd name="T1" fmla="*/ 0 h 252"/>
                    <a:gd name="T2" fmla="*/ 3 w 283"/>
                    <a:gd name="T3" fmla="*/ 0 h 252"/>
                    <a:gd name="T4" fmla="*/ 4 w 283"/>
                    <a:gd name="T5" fmla="*/ 0 h 252"/>
                    <a:gd name="T6" fmla="*/ 4 w 283"/>
                    <a:gd name="T7" fmla="*/ 0 h 252"/>
                    <a:gd name="T8" fmla="*/ 4 w 283"/>
                    <a:gd name="T9" fmla="*/ 0 h 252"/>
                    <a:gd name="T10" fmla="*/ 4 w 283"/>
                    <a:gd name="T11" fmla="*/ 0 h 252"/>
                    <a:gd name="T12" fmla="*/ 4 w 283"/>
                    <a:gd name="T13" fmla="*/ 0 h 252"/>
                    <a:gd name="T14" fmla="*/ 3 w 283"/>
                    <a:gd name="T15" fmla="*/ 0 h 252"/>
                    <a:gd name="T16" fmla="*/ 3 w 283"/>
                    <a:gd name="T17" fmla="*/ 1 h 252"/>
                    <a:gd name="T18" fmla="*/ 3 w 283"/>
                    <a:gd name="T19" fmla="*/ 1 h 252"/>
                    <a:gd name="T20" fmla="*/ 3 w 283"/>
                    <a:gd name="T21" fmla="*/ 1 h 252"/>
                    <a:gd name="T22" fmla="*/ 3 w 283"/>
                    <a:gd name="T23" fmla="*/ 1 h 252"/>
                    <a:gd name="T24" fmla="*/ 3 w 283"/>
                    <a:gd name="T25" fmla="*/ 1 h 252"/>
                    <a:gd name="T26" fmla="*/ 3 w 283"/>
                    <a:gd name="T27" fmla="*/ 1 h 252"/>
                    <a:gd name="T28" fmla="*/ 3 w 283"/>
                    <a:gd name="T29" fmla="*/ 1 h 252"/>
                    <a:gd name="T30" fmla="*/ 3 w 283"/>
                    <a:gd name="T31" fmla="*/ 1 h 252"/>
                    <a:gd name="T32" fmla="*/ 3 w 283"/>
                    <a:gd name="T33" fmla="*/ 1 h 252"/>
                    <a:gd name="T34" fmla="*/ 3 w 283"/>
                    <a:gd name="T35" fmla="*/ 1 h 252"/>
                    <a:gd name="T36" fmla="*/ 3 w 283"/>
                    <a:gd name="T37" fmla="*/ 1 h 252"/>
                    <a:gd name="T38" fmla="*/ 3 w 283"/>
                    <a:gd name="T39" fmla="*/ 1 h 252"/>
                    <a:gd name="T40" fmla="*/ 3 w 283"/>
                    <a:gd name="T41" fmla="*/ 1 h 252"/>
                    <a:gd name="T42" fmla="*/ 3 w 283"/>
                    <a:gd name="T43" fmla="*/ 1 h 252"/>
                    <a:gd name="T44" fmla="*/ 4 w 283"/>
                    <a:gd name="T45" fmla="*/ 1 h 252"/>
                    <a:gd name="T46" fmla="*/ 4 w 283"/>
                    <a:gd name="T47" fmla="*/ 1 h 252"/>
                    <a:gd name="T48" fmla="*/ 4 w 283"/>
                    <a:gd name="T49" fmla="*/ 0 h 252"/>
                    <a:gd name="T50" fmla="*/ 4 w 283"/>
                    <a:gd name="T51" fmla="*/ 0 h 252"/>
                    <a:gd name="T52" fmla="*/ 4 w 283"/>
                    <a:gd name="T53" fmla="*/ 0 h 252"/>
                    <a:gd name="T54" fmla="*/ 4 w 283"/>
                    <a:gd name="T55" fmla="*/ 0 h 252"/>
                    <a:gd name="T56" fmla="*/ 4 w 283"/>
                    <a:gd name="T57" fmla="*/ 0 h 252"/>
                    <a:gd name="T58" fmla="*/ 3 w 283"/>
                    <a:gd name="T59" fmla="*/ 0 h 252"/>
                    <a:gd name="T60" fmla="*/ 3 w 283"/>
                    <a:gd name="T61" fmla="*/ 0 h 252"/>
                    <a:gd name="T62" fmla="*/ 3 w 283"/>
                    <a:gd name="T63" fmla="*/ 0 h 252"/>
                    <a:gd name="T64" fmla="*/ 3 w 283"/>
                    <a:gd name="T65" fmla="*/ 0 h 252"/>
                    <a:gd name="T66" fmla="*/ 2 w 283"/>
                    <a:gd name="T67" fmla="*/ 0 h 252"/>
                    <a:gd name="T68" fmla="*/ 2 w 283"/>
                    <a:gd name="T69" fmla="*/ 0 h 252"/>
                    <a:gd name="T70" fmla="*/ 2 w 283"/>
                    <a:gd name="T71" fmla="*/ 0 h 252"/>
                    <a:gd name="T72" fmla="*/ 2 w 283"/>
                    <a:gd name="T73" fmla="*/ 0 h 252"/>
                    <a:gd name="T74" fmla="*/ 1 w 283"/>
                    <a:gd name="T75" fmla="*/ 0 h 252"/>
                    <a:gd name="T76" fmla="*/ 1 w 283"/>
                    <a:gd name="T77" fmla="*/ 0 h 252"/>
                    <a:gd name="T78" fmla="*/ 1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1 w 283"/>
                    <a:gd name="T95" fmla="*/ 0 h 252"/>
                    <a:gd name="T96" fmla="*/ 1 w 283"/>
                    <a:gd name="T97" fmla="*/ 0 h 252"/>
                    <a:gd name="T98" fmla="*/ 1 w 283"/>
                    <a:gd name="T99" fmla="*/ 0 h 252"/>
                    <a:gd name="T100" fmla="*/ 1 w 283"/>
                    <a:gd name="T101" fmla="*/ 0 h 252"/>
                    <a:gd name="T102" fmla="*/ 1 w 283"/>
                    <a:gd name="T103" fmla="*/ 0 h 252"/>
                    <a:gd name="T104" fmla="*/ 2 w 283"/>
                    <a:gd name="T105" fmla="*/ 0 h 252"/>
                    <a:gd name="T106" fmla="*/ 2 w 283"/>
                    <a:gd name="T107" fmla="*/ 0 h 252"/>
                    <a:gd name="T108" fmla="*/ 2 w 283"/>
                    <a:gd name="T109" fmla="*/ 0 h 252"/>
                    <a:gd name="T110" fmla="*/ 2 w 283"/>
                    <a:gd name="T111" fmla="*/ 0 h 252"/>
                    <a:gd name="T112" fmla="*/ 3 w 283"/>
                    <a:gd name="T113" fmla="*/ 0 h 252"/>
                    <a:gd name="T114" fmla="*/ 3 w 283"/>
                    <a:gd name="T115" fmla="*/ 0 h 252"/>
                    <a:gd name="T116" fmla="*/ 3 w 283"/>
                    <a:gd name="T117" fmla="*/ 0 h 252"/>
                    <a:gd name="T118" fmla="*/ 3 w 283"/>
                    <a:gd name="T119" fmla="*/ 0 h 252"/>
                    <a:gd name="T120" fmla="*/ 3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4" name="Freeform 1131"/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1 h 238"/>
                    <a:gd name="T10" fmla="*/ 1 w 114"/>
                    <a:gd name="T11" fmla="*/ 1 h 238"/>
                    <a:gd name="T12" fmla="*/ 1 w 114"/>
                    <a:gd name="T13" fmla="*/ 1 h 238"/>
                    <a:gd name="T14" fmla="*/ 1 w 114"/>
                    <a:gd name="T15" fmla="*/ 1 h 238"/>
                    <a:gd name="T16" fmla="*/ 1 w 114"/>
                    <a:gd name="T17" fmla="*/ 1 h 238"/>
                    <a:gd name="T18" fmla="*/ 1 w 114"/>
                    <a:gd name="T19" fmla="*/ 1 h 238"/>
                    <a:gd name="T20" fmla="*/ 2 w 114"/>
                    <a:gd name="T21" fmla="*/ 1 h 238"/>
                    <a:gd name="T22" fmla="*/ 2 w 114"/>
                    <a:gd name="T23" fmla="*/ 1 h 238"/>
                    <a:gd name="T24" fmla="*/ 2 w 114"/>
                    <a:gd name="T25" fmla="*/ 1 h 238"/>
                    <a:gd name="T26" fmla="*/ 2 w 114"/>
                    <a:gd name="T27" fmla="*/ 1 h 238"/>
                    <a:gd name="T28" fmla="*/ 2 w 114"/>
                    <a:gd name="T29" fmla="*/ 1 h 238"/>
                    <a:gd name="T30" fmla="*/ 2 w 114"/>
                    <a:gd name="T31" fmla="*/ 1 h 238"/>
                    <a:gd name="T32" fmla="*/ 1 w 114"/>
                    <a:gd name="T33" fmla="*/ 1 h 238"/>
                    <a:gd name="T34" fmla="*/ 1 w 114"/>
                    <a:gd name="T35" fmla="*/ 1 h 238"/>
                    <a:gd name="T36" fmla="*/ 1 w 114"/>
                    <a:gd name="T37" fmla="*/ 0 h 238"/>
                    <a:gd name="T38" fmla="*/ 1 w 114"/>
                    <a:gd name="T39" fmla="*/ 0 h 238"/>
                    <a:gd name="T40" fmla="*/ 1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1 w 114"/>
                    <a:gd name="T51" fmla="*/ 0 h 238"/>
                    <a:gd name="T52" fmla="*/ 1 w 114"/>
                    <a:gd name="T53" fmla="*/ 0 h 238"/>
                    <a:gd name="T54" fmla="*/ 1 w 114"/>
                    <a:gd name="T55" fmla="*/ 0 h 238"/>
                    <a:gd name="T56" fmla="*/ 1 w 114"/>
                    <a:gd name="T57" fmla="*/ 0 h 238"/>
                    <a:gd name="T58" fmla="*/ 1 w 114"/>
                    <a:gd name="T59" fmla="*/ 0 h 238"/>
                    <a:gd name="T60" fmla="*/ 1 w 114"/>
                    <a:gd name="T61" fmla="*/ 0 h 238"/>
                    <a:gd name="T62" fmla="*/ 2 w 114"/>
                    <a:gd name="T63" fmla="*/ 0 h 238"/>
                    <a:gd name="T64" fmla="*/ 2 w 114"/>
                    <a:gd name="T65" fmla="*/ 0 h 238"/>
                    <a:gd name="T66" fmla="*/ 2 w 114"/>
                    <a:gd name="T67" fmla="*/ 0 h 238"/>
                    <a:gd name="T68" fmla="*/ 1 w 114"/>
                    <a:gd name="T69" fmla="*/ 0 h 238"/>
                    <a:gd name="T70" fmla="*/ 1 w 114"/>
                    <a:gd name="T71" fmla="*/ 0 h 238"/>
                    <a:gd name="T72" fmla="*/ 1 w 114"/>
                    <a:gd name="T73" fmla="*/ 0 h 238"/>
                    <a:gd name="T74" fmla="*/ 1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5" name="Freeform 1132"/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3 w 246"/>
                    <a:gd name="T1" fmla="*/ 0 h 310"/>
                    <a:gd name="T2" fmla="*/ 4 w 246"/>
                    <a:gd name="T3" fmla="*/ 0 h 310"/>
                    <a:gd name="T4" fmla="*/ 4 w 246"/>
                    <a:gd name="T5" fmla="*/ 0 h 310"/>
                    <a:gd name="T6" fmla="*/ 4 w 246"/>
                    <a:gd name="T7" fmla="*/ 0 h 310"/>
                    <a:gd name="T8" fmla="*/ 3 w 246"/>
                    <a:gd name="T9" fmla="*/ 1 h 310"/>
                    <a:gd name="T10" fmla="*/ 3 w 246"/>
                    <a:gd name="T11" fmla="*/ 1 h 310"/>
                    <a:gd name="T12" fmla="*/ 2 w 246"/>
                    <a:gd name="T13" fmla="*/ 1 h 310"/>
                    <a:gd name="T14" fmla="*/ 2 w 246"/>
                    <a:gd name="T15" fmla="*/ 1 h 310"/>
                    <a:gd name="T16" fmla="*/ 2 w 246"/>
                    <a:gd name="T17" fmla="*/ 1 h 310"/>
                    <a:gd name="T18" fmla="*/ 2 w 246"/>
                    <a:gd name="T19" fmla="*/ 1 h 310"/>
                    <a:gd name="T20" fmla="*/ 2 w 246"/>
                    <a:gd name="T21" fmla="*/ 1 h 310"/>
                    <a:gd name="T22" fmla="*/ 2 w 246"/>
                    <a:gd name="T23" fmla="*/ 1 h 310"/>
                    <a:gd name="T24" fmla="*/ 2 w 246"/>
                    <a:gd name="T25" fmla="*/ 1 h 310"/>
                    <a:gd name="T26" fmla="*/ 2 w 246"/>
                    <a:gd name="T27" fmla="*/ 1 h 310"/>
                    <a:gd name="T28" fmla="*/ 2 w 246"/>
                    <a:gd name="T29" fmla="*/ 1 h 310"/>
                    <a:gd name="T30" fmla="*/ 3 w 246"/>
                    <a:gd name="T31" fmla="*/ 1 h 310"/>
                    <a:gd name="T32" fmla="*/ 3 w 246"/>
                    <a:gd name="T33" fmla="*/ 1 h 310"/>
                    <a:gd name="T34" fmla="*/ 4 w 246"/>
                    <a:gd name="T35" fmla="*/ 1 h 310"/>
                    <a:gd name="T36" fmla="*/ 4 w 246"/>
                    <a:gd name="T37" fmla="*/ 0 h 310"/>
                    <a:gd name="T38" fmla="*/ 4 w 246"/>
                    <a:gd name="T39" fmla="*/ 0 h 310"/>
                    <a:gd name="T40" fmla="*/ 4 w 246"/>
                    <a:gd name="T41" fmla="*/ 0 h 310"/>
                    <a:gd name="T42" fmla="*/ 3 w 246"/>
                    <a:gd name="T43" fmla="*/ 0 h 310"/>
                    <a:gd name="T44" fmla="*/ 3 w 246"/>
                    <a:gd name="T45" fmla="*/ 0 h 310"/>
                    <a:gd name="T46" fmla="*/ 2 w 246"/>
                    <a:gd name="T47" fmla="*/ 0 h 310"/>
                    <a:gd name="T48" fmla="*/ 2 w 246"/>
                    <a:gd name="T49" fmla="*/ 0 h 310"/>
                    <a:gd name="T50" fmla="*/ 1 w 246"/>
                    <a:gd name="T51" fmla="*/ 0 h 310"/>
                    <a:gd name="T52" fmla="*/ 1 w 246"/>
                    <a:gd name="T53" fmla="*/ 0 h 310"/>
                    <a:gd name="T54" fmla="*/ 1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1 w 246"/>
                    <a:gd name="T65" fmla="*/ 0 h 310"/>
                    <a:gd name="T66" fmla="*/ 1 w 246"/>
                    <a:gd name="T67" fmla="*/ 0 h 310"/>
                    <a:gd name="T68" fmla="*/ 2 w 246"/>
                    <a:gd name="T69" fmla="*/ 0 h 310"/>
                    <a:gd name="T70" fmla="*/ 2 w 246"/>
                    <a:gd name="T71" fmla="*/ 0 h 310"/>
                    <a:gd name="T72" fmla="*/ 2 w 246"/>
                    <a:gd name="T73" fmla="*/ 0 h 310"/>
                    <a:gd name="T74" fmla="*/ 3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6" name="Freeform 1133"/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1 w 198"/>
                    <a:gd name="T1" fmla="*/ 0 h 236"/>
                    <a:gd name="T2" fmla="*/ 1 w 198"/>
                    <a:gd name="T3" fmla="*/ 0 h 236"/>
                    <a:gd name="T4" fmla="*/ 1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1 h 236"/>
                    <a:gd name="T24" fmla="*/ 1 w 198"/>
                    <a:gd name="T25" fmla="*/ 1 h 236"/>
                    <a:gd name="T26" fmla="*/ 1 w 198"/>
                    <a:gd name="T27" fmla="*/ 1 h 236"/>
                    <a:gd name="T28" fmla="*/ 1 w 198"/>
                    <a:gd name="T29" fmla="*/ 1 h 236"/>
                    <a:gd name="T30" fmla="*/ 2 w 198"/>
                    <a:gd name="T31" fmla="*/ 1 h 236"/>
                    <a:gd name="T32" fmla="*/ 2 w 198"/>
                    <a:gd name="T33" fmla="*/ 1 h 236"/>
                    <a:gd name="T34" fmla="*/ 2 w 198"/>
                    <a:gd name="T35" fmla="*/ 1 h 236"/>
                    <a:gd name="T36" fmla="*/ 2 w 198"/>
                    <a:gd name="T37" fmla="*/ 1 h 236"/>
                    <a:gd name="T38" fmla="*/ 2 w 198"/>
                    <a:gd name="T39" fmla="*/ 1 h 236"/>
                    <a:gd name="T40" fmla="*/ 2 w 198"/>
                    <a:gd name="T41" fmla="*/ 1 h 236"/>
                    <a:gd name="T42" fmla="*/ 2 w 198"/>
                    <a:gd name="T43" fmla="*/ 1 h 236"/>
                    <a:gd name="T44" fmla="*/ 2 w 198"/>
                    <a:gd name="T45" fmla="*/ 1 h 236"/>
                    <a:gd name="T46" fmla="*/ 2 w 198"/>
                    <a:gd name="T47" fmla="*/ 1 h 236"/>
                    <a:gd name="T48" fmla="*/ 2 w 198"/>
                    <a:gd name="T49" fmla="*/ 1 h 236"/>
                    <a:gd name="T50" fmla="*/ 2 w 198"/>
                    <a:gd name="T51" fmla="*/ 1 h 236"/>
                    <a:gd name="T52" fmla="*/ 2 w 198"/>
                    <a:gd name="T53" fmla="*/ 1 h 236"/>
                    <a:gd name="T54" fmla="*/ 2 w 198"/>
                    <a:gd name="T55" fmla="*/ 1 h 236"/>
                    <a:gd name="T56" fmla="*/ 2 w 198"/>
                    <a:gd name="T57" fmla="*/ 1 h 236"/>
                    <a:gd name="T58" fmla="*/ 1 w 198"/>
                    <a:gd name="T59" fmla="*/ 1 h 236"/>
                    <a:gd name="T60" fmla="*/ 1 w 198"/>
                    <a:gd name="T61" fmla="*/ 1 h 236"/>
                    <a:gd name="T62" fmla="*/ 1 w 198"/>
                    <a:gd name="T63" fmla="*/ 1 h 236"/>
                    <a:gd name="T64" fmla="*/ 1 w 198"/>
                    <a:gd name="T65" fmla="*/ 1 h 236"/>
                    <a:gd name="T66" fmla="*/ 1 w 198"/>
                    <a:gd name="T67" fmla="*/ 1 h 236"/>
                    <a:gd name="T68" fmla="*/ 1 w 198"/>
                    <a:gd name="T69" fmla="*/ 1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1 w 198"/>
                    <a:gd name="T83" fmla="*/ 0 h 236"/>
                    <a:gd name="T84" fmla="*/ 1 w 198"/>
                    <a:gd name="T85" fmla="*/ 0 h 236"/>
                    <a:gd name="T86" fmla="*/ 1 w 198"/>
                    <a:gd name="T87" fmla="*/ 0 h 236"/>
                    <a:gd name="T88" fmla="*/ 1 w 198"/>
                    <a:gd name="T89" fmla="*/ 0 h 236"/>
                    <a:gd name="T90" fmla="*/ 1 w 198"/>
                    <a:gd name="T91" fmla="*/ 0 h 236"/>
                    <a:gd name="T92" fmla="*/ 2 w 198"/>
                    <a:gd name="T93" fmla="*/ 0 h 236"/>
                    <a:gd name="T94" fmla="*/ 2 w 198"/>
                    <a:gd name="T95" fmla="*/ 0 h 236"/>
                    <a:gd name="T96" fmla="*/ 2 w 198"/>
                    <a:gd name="T97" fmla="*/ 0 h 236"/>
                    <a:gd name="T98" fmla="*/ 2 w 198"/>
                    <a:gd name="T99" fmla="*/ 0 h 236"/>
                    <a:gd name="T100" fmla="*/ 2 w 198"/>
                    <a:gd name="T101" fmla="*/ 0 h 236"/>
                    <a:gd name="T102" fmla="*/ 3 w 198"/>
                    <a:gd name="T103" fmla="*/ 0 h 236"/>
                    <a:gd name="T104" fmla="*/ 3 w 198"/>
                    <a:gd name="T105" fmla="*/ 0 h 236"/>
                    <a:gd name="T106" fmla="*/ 3 w 198"/>
                    <a:gd name="T107" fmla="*/ 0 h 236"/>
                    <a:gd name="T108" fmla="*/ 3 w 198"/>
                    <a:gd name="T109" fmla="*/ 0 h 236"/>
                    <a:gd name="T110" fmla="*/ 2 w 198"/>
                    <a:gd name="T111" fmla="*/ 0 h 236"/>
                    <a:gd name="T112" fmla="*/ 2 w 198"/>
                    <a:gd name="T113" fmla="*/ 0 h 236"/>
                    <a:gd name="T114" fmla="*/ 2 w 198"/>
                    <a:gd name="T115" fmla="*/ 0 h 236"/>
                    <a:gd name="T116" fmla="*/ 2 w 198"/>
                    <a:gd name="T117" fmla="*/ 0 h 236"/>
                    <a:gd name="T118" fmla="*/ 1 w 198"/>
                    <a:gd name="T119" fmla="*/ 0 h 236"/>
                    <a:gd name="T120" fmla="*/ 1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7" name="Freeform 1134"/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2 w 128"/>
                    <a:gd name="T1" fmla="*/ 0 h 183"/>
                    <a:gd name="T2" fmla="*/ 2 w 128"/>
                    <a:gd name="T3" fmla="*/ 0 h 183"/>
                    <a:gd name="T4" fmla="*/ 2 w 128"/>
                    <a:gd name="T5" fmla="*/ 0 h 183"/>
                    <a:gd name="T6" fmla="*/ 2 w 128"/>
                    <a:gd name="T7" fmla="*/ 0 h 183"/>
                    <a:gd name="T8" fmla="*/ 1 w 128"/>
                    <a:gd name="T9" fmla="*/ 0 h 183"/>
                    <a:gd name="T10" fmla="*/ 1 w 128"/>
                    <a:gd name="T11" fmla="*/ 0 h 183"/>
                    <a:gd name="T12" fmla="*/ 1 w 128"/>
                    <a:gd name="T13" fmla="*/ 0 h 183"/>
                    <a:gd name="T14" fmla="*/ 1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1 w 128"/>
                    <a:gd name="T31" fmla="*/ 0 h 183"/>
                    <a:gd name="T32" fmla="*/ 1 w 128"/>
                    <a:gd name="T33" fmla="*/ 0 h 183"/>
                    <a:gd name="T34" fmla="*/ 1 w 128"/>
                    <a:gd name="T35" fmla="*/ 0 h 183"/>
                    <a:gd name="T36" fmla="*/ 1 w 128"/>
                    <a:gd name="T37" fmla="*/ 0 h 183"/>
                    <a:gd name="T38" fmla="*/ 1 w 128"/>
                    <a:gd name="T39" fmla="*/ 0 h 183"/>
                    <a:gd name="T40" fmla="*/ 2 w 128"/>
                    <a:gd name="T41" fmla="*/ 0 h 183"/>
                    <a:gd name="T42" fmla="*/ 2 w 128"/>
                    <a:gd name="T43" fmla="*/ 0 h 183"/>
                    <a:gd name="T44" fmla="*/ 2 w 128"/>
                    <a:gd name="T45" fmla="*/ 0 h 183"/>
                    <a:gd name="T46" fmla="*/ 2 w 128"/>
                    <a:gd name="T47" fmla="*/ 0 h 183"/>
                    <a:gd name="T48" fmla="*/ 2 w 128"/>
                    <a:gd name="T49" fmla="*/ 0 h 183"/>
                    <a:gd name="T50" fmla="*/ 2 w 128"/>
                    <a:gd name="T51" fmla="*/ 0 h 183"/>
                    <a:gd name="T52" fmla="*/ 2 w 128"/>
                    <a:gd name="T53" fmla="*/ 0 h 183"/>
                    <a:gd name="T54" fmla="*/ 1 w 128"/>
                    <a:gd name="T55" fmla="*/ 0 h 183"/>
                    <a:gd name="T56" fmla="*/ 1 w 128"/>
                    <a:gd name="T57" fmla="*/ 0 h 183"/>
                    <a:gd name="T58" fmla="*/ 1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1 w 128"/>
                    <a:gd name="T71" fmla="*/ 0 h 183"/>
                    <a:gd name="T72" fmla="*/ 1 w 128"/>
                    <a:gd name="T73" fmla="*/ 0 h 183"/>
                    <a:gd name="T74" fmla="*/ 1 w 128"/>
                    <a:gd name="T75" fmla="*/ 0 h 183"/>
                    <a:gd name="T76" fmla="*/ 1 w 128"/>
                    <a:gd name="T77" fmla="*/ 0 h 183"/>
                    <a:gd name="T78" fmla="*/ 2 w 128"/>
                    <a:gd name="T79" fmla="*/ 0 h 183"/>
                    <a:gd name="T80" fmla="*/ 2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8" name="Freeform 1135"/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1 w 323"/>
                    <a:gd name="T1" fmla="*/ 0 h 379"/>
                    <a:gd name="T2" fmla="*/ 1 w 323"/>
                    <a:gd name="T3" fmla="*/ 0 h 379"/>
                    <a:gd name="T4" fmla="*/ 0 w 323"/>
                    <a:gd name="T5" fmla="*/ 0 h 379"/>
                    <a:gd name="T6" fmla="*/ 0 w 323"/>
                    <a:gd name="T7" fmla="*/ 1 h 379"/>
                    <a:gd name="T8" fmla="*/ 0 w 323"/>
                    <a:gd name="T9" fmla="*/ 1 h 379"/>
                    <a:gd name="T10" fmla="*/ 0 w 323"/>
                    <a:gd name="T11" fmla="*/ 1 h 379"/>
                    <a:gd name="T12" fmla="*/ 0 w 323"/>
                    <a:gd name="T13" fmla="*/ 1 h 379"/>
                    <a:gd name="T14" fmla="*/ 0 w 323"/>
                    <a:gd name="T15" fmla="*/ 1 h 379"/>
                    <a:gd name="T16" fmla="*/ 1 w 323"/>
                    <a:gd name="T17" fmla="*/ 1 h 379"/>
                    <a:gd name="T18" fmla="*/ 1 w 323"/>
                    <a:gd name="T19" fmla="*/ 1 h 379"/>
                    <a:gd name="T20" fmla="*/ 2 w 323"/>
                    <a:gd name="T21" fmla="*/ 1 h 379"/>
                    <a:gd name="T22" fmla="*/ 2 w 323"/>
                    <a:gd name="T23" fmla="*/ 1 h 379"/>
                    <a:gd name="T24" fmla="*/ 3 w 323"/>
                    <a:gd name="T25" fmla="*/ 1 h 379"/>
                    <a:gd name="T26" fmla="*/ 3 w 323"/>
                    <a:gd name="T27" fmla="*/ 1 h 379"/>
                    <a:gd name="T28" fmla="*/ 4 w 323"/>
                    <a:gd name="T29" fmla="*/ 1 h 379"/>
                    <a:gd name="T30" fmla="*/ 4 w 323"/>
                    <a:gd name="T31" fmla="*/ 1 h 379"/>
                    <a:gd name="T32" fmla="*/ 5 w 323"/>
                    <a:gd name="T33" fmla="*/ 1 h 379"/>
                    <a:gd name="T34" fmla="*/ 5 w 323"/>
                    <a:gd name="T35" fmla="*/ 1 h 379"/>
                    <a:gd name="T36" fmla="*/ 5 w 323"/>
                    <a:gd name="T37" fmla="*/ 1 h 379"/>
                    <a:gd name="T38" fmla="*/ 5 w 323"/>
                    <a:gd name="T39" fmla="*/ 1 h 379"/>
                    <a:gd name="T40" fmla="*/ 4 w 323"/>
                    <a:gd name="T41" fmla="*/ 1 h 379"/>
                    <a:gd name="T42" fmla="*/ 4 w 323"/>
                    <a:gd name="T43" fmla="*/ 1 h 379"/>
                    <a:gd name="T44" fmla="*/ 3 w 323"/>
                    <a:gd name="T45" fmla="*/ 1 h 379"/>
                    <a:gd name="T46" fmla="*/ 3 w 323"/>
                    <a:gd name="T47" fmla="*/ 1 h 379"/>
                    <a:gd name="T48" fmla="*/ 2 w 323"/>
                    <a:gd name="T49" fmla="*/ 1 h 379"/>
                    <a:gd name="T50" fmla="*/ 2 w 323"/>
                    <a:gd name="T51" fmla="*/ 1 h 379"/>
                    <a:gd name="T52" fmla="*/ 2 w 323"/>
                    <a:gd name="T53" fmla="*/ 1 h 379"/>
                    <a:gd name="T54" fmla="*/ 1 w 323"/>
                    <a:gd name="T55" fmla="*/ 1 h 379"/>
                    <a:gd name="T56" fmla="*/ 1 w 323"/>
                    <a:gd name="T57" fmla="*/ 1 h 379"/>
                    <a:gd name="T58" fmla="*/ 0 w 323"/>
                    <a:gd name="T59" fmla="*/ 1 h 379"/>
                    <a:gd name="T60" fmla="*/ 0 w 323"/>
                    <a:gd name="T61" fmla="*/ 1 h 379"/>
                    <a:gd name="T62" fmla="*/ 1 w 323"/>
                    <a:gd name="T63" fmla="*/ 1 h 379"/>
                    <a:gd name="T64" fmla="*/ 1 w 323"/>
                    <a:gd name="T65" fmla="*/ 0 h 379"/>
                    <a:gd name="T66" fmla="*/ 1 w 323"/>
                    <a:gd name="T67" fmla="*/ 0 h 379"/>
                    <a:gd name="T68" fmla="*/ 1 w 323"/>
                    <a:gd name="T69" fmla="*/ 0 h 379"/>
                    <a:gd name="T70" fmla="*/ 2 w 323"/>
                    <a:gd name="T71" fmla="*/ 0 h 379"/>
                    <a:gd name="T72" fmla="*/ 2 w 323"/>
                    <a:gd name="T73" fmla="*/ 0 h 379"/>
                    <a:gd name="T74" fmla="*/ 3 w 323"/>
                    <a:gd name="T75" fmla="*/ 0 h 379"/>
                    <a:gd name="T76" fmla="*/ 3 w 323"/>
                    <a:gd name="T77" fmla="*/ 0 h 379"/>
                    <a:gd name="T78" fmla="*/ 4 w 323"/>
                    <a:gd name="T79" fmla="*/ 0 h 379"/>
                    <a:gd name="T80" fmla="*/ 4 w 323"/>
                    <a:gd name="T81" fmla="*/ 0 h 379"/>
                    <a:gd name="T82" fmla="*/ 3 w 323"/>
                    <a:gd name="T83" fmla="*/ 0 h 379"/>
                    <a:gd name="T84" fmla="*/ 3 w 323"/>
                    <a:gd name="T85" fmla="*/ 0 h 379"/>
                    <a:gd name="T86" fmla="*/ 2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9" name="Freeform 1136"/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4 w 282"/>
                    <a:gd name="T1" fmla="*/ 0 h 253"/>
                    <a:gd name="T2" fmla="*/ 4 w 282"/>
                    <a:gd name="T3" fmla="*/ 0 h 253"/>
                    <a:gd name="T4" fmla="*/ 4 w 282"/>
                    <a:gd name="T5" fmla="*/ 0 h 253"/>
                    <a:gd name="T6" fmla="*/ 4 w 282"/>
                    <a:gd name="T7" fmla="*/ 0 h 253"/>
                    <a:gd name="T8" fmla="*/ 4 w 282"/>
                    <a:gd name="T9" fmla="*/ 0 h 253"/>
                    <a:gd name="T10" fmla="*/ 4 w 282"/>
                    <a:gd name="T11" fmla="*/ 0 h 253"/>
                    <a:gd name="T12" fmla="*/ 4 w 282"/>
                    <a:gd name="T13" fmla="*/ 0 h 253"/>
                    <a:gd name="T14" fmla="*/ 4 w 282"/>
                    <a:gd name="T15" fmla="*/ 0 h 253"/>
                    <a:gd name="T16" fmla="*/ 4 w 282"/>
                    <a:gd name="T17" fmla="*/ 0 h 253"/>
                    <a:gd name="T18" fmla="*/ 4 w 282"/>
                    <a:gd name="T19" fmla="*/ 1 h 253"/>
                    <a:gd name="T20" fmla="*/ 3 w 282"/>
                    <a:gd name="T21" fmla="*/ 1 h 253"/>
                    <a:gd name="T22" fmla="*/ 3 w 282"/>
                    <a:gd name="T23" fmla="*/ 1 h 253"/>
                    <a:gd name="T24" fmla="*/ 3 w 282"/>
                    <a:gd name="T25" fmla="*/ 1 h 253"/>
                    <a:gd name="T26" fmla="*/ 3 w 282"/>
                    <a:gd name="T27" fmla="*/ 1 h 253"/>
                    <a:gd name="T28" fmla="*/ 3 w 282"/>
                    <a:gd name="T29" fmla="*/ 1 h 253"/>
                    <a:gd name="T30" fmla="*/ 3 w 282"/>
                    <a:gd name="T31" fmla="*/ 1 h 253"/>
                    <a:gd name="T32" fmla="*/ 3 w 282"/>
                    <a:gd name="T33" fmla="*/ 1 h 253"/>
                    <a:gd name="T34" fmla="*/ 3 w 282"/>
                    <a:gd name="T35" fmla="*/ 1 h 253"/>
                    <a:gd name="T36" fmla="*/ 3 w 282"/>
                    <a:gd name="T37" fmla="*/ 1 h 253"/>
                    <a:gd name="T38" fmla="*/ 3 w 282"/>
                    <a:gd name="T39" fmla="*/ 1 h 253"/>
                    <a:gd name="T40" fmla="*/ 3 w 282"/>
                    <a:gd name="T41" fmla="*/ 1 h 253"/>
                    <a:gd name="T42" fmla="*/ 4 w 282"/>
                    <a:gd name="T43" fmla="*/ 1 h 253"/>
                    <a:gd name="T44" fmla="*/ 4 w 282"/>
                    <a:gd name="T45" fmla="*/ 1 h 253"/>
                    <a:gd name="T46" fmla="*/ 4 w 282"/>
                    <a:gd name="T47" fmla="*/ 0 h 253"/>
                    <a:gd name="T48" fmla="*/ 4 w 282"/>
                    <a:gd name="T49" fmla="*/ 0 h 253"/>
                    <a:gd name="T50" fmla="*/ 4 w 282"/>
                    <a:gd name="T51" fmla="*/ 0 h 253"/>
                    <a:gd name="T52" fmla="*/ 4 w 282"/>
                    <a:gd name="T53" fmla="*/ 0 h 253"/>
                    <a:gd name="T54" fmla="*/ 4 w 282"/>
                    <a:gd name="T55" fmla="*/ 0 h 253"/>
                    <a:gd name="T56" fmla="*/ 4 w 282"/>
                    <a:gd name="T57" fmla="*/ 0 h 253"/>
                    <a:gd name="T58" fmla="*/ 4 w 282"/>
                    <a:gd name="T59" fmla="*/ 0 h 253"/>
                    <a:gd name="T60" fmla="*/ 3 w 282"/>
                    <a:gd name="T61" fmla="*/ 0 h 253"/>
                    <a:gd name="T62" fmla="*/ 3 w 282"/>
                    <a:gd name="T63" fmla="*/ 0 h 253"/>
                    <a:gd name="T64" fmla="*/ 3 w 282"/>
                    <a:gd name="T65" fmla="*/ 0 h 253"/>
                    <a:gd name="T66" fmla="*/ 2 w 282"/>
                    <a:gd name="T67" fmla="*/ 0 h 253"/>
                    <a:gd name="T68" fmla="*/ 2 w 282"/>
                    <a:gd name="T69" fmla="*/ 0 h 253"/>
                    <a:gd name="T70" fmla="*/ 2 w 282"/>
                    <a:gd name="T71" fmla="*/ 0 h 253"/>
                    <a:gd name="T72" fmla="*/ 1 w 282"/>
                    <a:gd name="T73" fmla="*/ 0 h 253"/>
                    <a:gd name="T74" fmla="*/ 1 w 282"/>
                    <a:gd name="T75" fmla="*/ 0 h 253"/>
                    <a:gd name="T76" fmla="*/ 1 w 282"/>
                    <a:gd name="T77" fmla="*/ 0 h 253"/>
                    <a:gd name="T78" fmla="*/ 1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1 w 282"/>
                    <a:gd name="T95" fmla="*/ 0 h 253"/>
                    <a:gd name="T96" fmla="*/ 1 w 282"/>
                    <a:gd name="T97" fmla="*/ 0 h 253"/>
                    <a:gd name="T98" fmla="*/ 1 w 282"/>
                    <a:gd name="T99" fmla="*/ 0 h 253"/>
                    <a:gd name="T100" fmla="*/ 1 w 282"/>
                    <a:gd name="T101" fmla="*/ 0 h 253"/>
                    <a:gd name="T102" fmla="*/ 1 w 282"/>
                    <a:gd name="T103" fmla="*/ 0 h 253"/>
                    <a:gd name="T104" fmla="*/ 2 w 282"/>
                    <a:gd name="T105" fmla="*/ 0 h 253"/>
                    <a:gd name="T106" fmla="*/ 2 w 282"/>
                    <a:gd name="T107" fmla="*/ 0 h 253"/>
                    <a:gd name="T108" fmla="*/ 2 w 282"/>
                    <a:gd name="T109" fmla="*/ 0 h 253"/>
                    <a:gd name="T110" fmla="*/ 2 w 282"/>
                    <a:gd name="T111" fmla="*/ 0 h 253"/>
                    <a:gd name="T112" fmla="*/ 3 w 282"/>
                    <a:gd name="T113" fmla="*/ 0 h 253"/>
                    <a:gd name="T114" fmla="*/ 3 w 282"/>
                    <a:gd name="T115" fmla="*/ 0 h 253"/>
                    <a:gd name="T116" fmla="*/ 3 w 282"/>
                    <a:gd name="T117" fmla="*/ 0 h 253"/>
                    <a:gd name="T118" fmla="*/ 3 w 282"/>
                    <a:gd name="T119" fmla="*/ 0 h 253"/>
                    <a:gd name="T120" fmla="*/ 4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60" name="Freeform 1137"/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1 w 115"/>
                    <a:gd name="T11" fmla="*/ 1 h 236"/>
                    <a:gd name="T12" fmla="*/ 1 w 115"/>
                    <a:gd name="T13" fmla="*/ 1 h 236"/>
                    <a:gd name="T14" fmla="*/ 1 w 115"/>
                    <a:gd name="T15" fmla="*/ 1 h 236"/>
                    <a:gd name="T16" fmla="*/ 1 w 115"/>
                    <a:gd name="T17" fmla="*/ 1 h 236"/>
                    <a:gd name="T18" fmla="*/ 1 w 115"/>
                    <a:gd name="T19" fmla="*/ 1 h 236"/>
                    <a:gd name="T20" fmla="*/ 2 w 115"/>
                    <a:gd name="T21" fmla="*/ 1 h 236"/>
                    <a:gd name="T22" fmla="*/ 2 w 115"/>
                    <a:gd name="T23" fmla="*/ 1 h 236"/>
                    <a:gd name="T24" fmla="*/ 2 w 115"/>
                    <a:gd name="T25" fmla="*/ 1 h 236"/>
                    <a:gd name="T26" fmla="*/ 2 w 115"/>
                    <a:gd name="T27" fmla="*/ 1 h 236"/>
                    <a:gd name="T28" fmla="*/ 2 w 115"/>
                    <a:gd name="T29" fmla="*/ 1 h 236"/>
                    <a:gd name="T30" fmla="*/ 2 w 115"/>
                    <a:gd name="T31" fmla="*/ 1 h 236"/>
                    <a:gd name="T32" fmla="*/ 1 w 115"/>
                    <a:gd name="T33" fmla="*/ 1 h 236"/>
                    <a:gd name="T34" fmla="*/ 1 w 115"/>
                    <a:gd name="T35" fmla="*/ 1 h 236"/>
                    <a:gd name="T36" fmla="*/ 1 w 115"/>
                    <a:gd name="T37" fmla="*/ 0 h 236"/>
                    <a:gd name="T38" fmla="*/ 1 w 115"/>
                    <a:gd name="T39" fmla="*/ 0 h 236"/>
                    <a:gd name="T40" fmla="*/ 1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1 w 115"/>
                    <a:gd name="T51" fmla="*/ 0 h 236"/>
                    <a:gd name="T52" fmla="*/ 1 w 115"/>
                    <a:gd name="T53" fmla="*/ 0 h 236"/>
                    <a:gd name="T54" fmla="*/ 1 w 115"/>
                    <a:gd name="T55" fmla="*/ 0 h 236"/>
                    <a:gd name="T56" fmla="*/ 1 w 115"/>
                    <a:gd name="T57" fmla="*/ 0 h 236"/>
                    <a:gd name="T58" fmla="*/ 1 w 115"/>
                    <a:gd name="T59" fmla="*/ 0 h 236"/>
                    <a:gd name="T60" fmla="*/ 2 w 115"/>
                    <a:gd name="T61" fmla="*/ 0 h 236"/>
                    <a:gd name="T62" fmla="*/ 2 w 115"/>
                    <a:gd name="T63" fmla="*/ 0 h 236"/>
                    <a:gd name="T64" fmla="*/ 2 w 115"/>
                    <a:gd name="T65" fmla="*/ 0 h 236"/>
                    <a:gd name="T66" fmla="*/ 1 w 115"/>
                    <a:gd name="T67" fmla="*/ 0 h 236"/>
                    <a:gd name="T68" fmla="*/ 1 w 115"/>
                    <a:gd name="T69" fmla="*/ 0 h 236"/>
                    <a:gd name="T70" fmla="*/ 1 w 115"/>
                    <a:gd name="T71" fmla="*/ 0 h 236"/>
                    <a:gd name="T72" fmla="*/ 1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61" name="Freeform 1138"/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3 w 245"/>
                    <a:gd name="T1" fmla="*/ 0 h 310"/>
                    <a:gd name="T2" fmla="*/ 4 w 245"/>
                    <a:gd name="T3" fmla="*/ 0 h 310"/>
                    <a:gd name="T4" fmla="*/ 4 w 245"/>
                    <a:gd name="T5" fmla="*/ 0 h 310"/>
                    <a:gd name="T6" fmla="*/ 4 w 245"/>
                    <a:gd name="T7" fmla="*/ 0 h 310"/>
                    <a:gd name="T8" fmla="*/ 3 w 245"/>
                    <a:gd name="T9" fmla="*/ 1 h 310"/>
                    <a:gd name="T10" fmla="*/ 3 w 245"/>
                    <a:gd name="T11" fmla="*/ 1 h 310"/>
                    <a:gd name="T12" fmla="*/ 2 w 245"/>
                    <a:gd name="T13" fmla="*/ 1 h 310"/>
                    <a:gd name="T14" fmla="*/ 2 w 245"/>
                    <a:gd name="T15" fmla="*/ 1 h 310"/>
                    <a:gd name="T16" fmla="*/ 2 w 245"/>
                    <a:gd name="T17" fmla="*/ 1 h 310"/>
                    <a:gd name="T18" fmla="*/ 2 w 245"/>
                    <a:gd name="T19" fmla="*/ 1 h 310"/>
                    <a:gd name="T20" fmla="*/ 2 w 245"/>
                    <a:gd name="T21" fmla="*/ 1 h 310"/>
                    <a:gd name="T22" fmla="*/ 2 w 245"/>
                    <a:gd name="T23" fmla="*/ 1 h 310"/>
                    <a:gd name="T24" fmla="*/ 2 w 245"/>
                    <a:gd name="T25" fmla="*/ 1 h 310"/>
                    <a:gd name="T26" fmla="*/ 2 w 245"/>
                    <a:gd name="T27" fmla="*/ 1 h 310"/>
                    <a:gd name="T28" fmla="*/ 2 w 245"/>
                    <a:gd name="T29" fmla="*/ 1 h 310"/>
                    <a:gd name="T30" fmla="*/ 3 w 245"/>
                    <a:gd name="T31" fmla="*/ 1 h 310"/>
                    <a:gd name="T32" fmla="*/ 3 w 245"/>
                    <a:gd name="T33" fmla="*/ 1 h 310"/>
                    <a:gd name="T34" fmla="*/ 4 w 245"/>
                    <a:gd name="T35" fmla="*/ 1 h 310"/>
                    <a:gd name="T36" fmla="*/ 4 w 245"/>
                    <a:gd name="T37" fmla="*/ 0 h 310"/>
                    <a:gd name="T38" fmla="*/ 4 w 245"/>
                    <a:gd name="T39" fmla="*/ 0 h 310"/>
                    <a:gd name="T40" fmla="*/ 4 w 245"/>
                    <a:gd name="T41" fmla="*/ 0 h 310"/>
                    <a:gd name="T42" fmla="*/ 3 w 245"/>
                    <a:gd name="T43" fmla="*/ 0 h 310"/>
                    <a:gd name="T44" fmla="*/ 3 w 245"/>
                    <a:gd name="T45" fmla="*/ 0 h 310"/>
                    <a:gd name="T46" fmla="*/ 2 w 245"/>
                    <a:gd name="T47" fmla="*/ 0 h 310"/>
                    <a:gd name="T48" fmla="*/ 2 w 245"/>
                    <a:gd name="T49" fmla="*/ 0 h 310"/>
                    <a:gd name="T50" fmla="*/ 1 w 245"/>
                    <a:gd name="T51" fmla="*/ 0 h 310"/>
                    <a:gd name="T52" fmla="*/ 1 w 245"/>
                    <a:gd name="T53" fmla="*/ 0 h 310"/>
                    <a:gd name="T54" fmla="*/ 1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1 w 245"/>
                    <a:gd name="T63" fmla="*/ 0 h 310"/>
                    <a:gd name="T64" fmla="*/ 1 w 245"/>
                    <a:gd name="T65" fmla="*/ 0 h 310"/>
                    <a:gd name="T66" fmla="*/ 1 w 245"/>
                    <a:gd name="T67" fmla="*/ 0 h 310"/>
                    <a:gd name="T68" fmla="*/ 2 w 245"/>
                    <a:gd name="T69" fmla="*/ 0 h 310"/>
                    <a:gd name="T70" fmla="*/ 2 w 245"/>
                    <a:gd name="T71" fmla="*/ 0 h 310"/>
                    <a:gd name="T72" fmla="*/ 2 w 245"/>
                    <a:gd name="T73" fmla="*/ 0 h 310"/>
                    <a:gd name="T74" fmla="*/ 3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20849" name="Picture 1139" descr="access_point_stylized_gray_small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331" name="Line 1140"/>
            <p:cNvSpPr>
              <a:spLocks noChangeShapeType="1"/>
            </p:cNvSpPr>
            <p:nvPr/>
          </p:nvSpPr>
          <p:spPr bwMode="auto">
            <a:xfrm rot="5400000" flipV="1">
              <a:off x="5034" y="3427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20667" name="Group 1141"/>
            <p:cNvGrpSpPr>
              <a:grpSpLocks/>
            </p:cNvGrpSpPr>
            <p:nvPr/>
          </p:nvGrpSpPr>
          <p:grpSpPr bwMode="auto">
            <a:xfrm flipH="1">
              <a:off x="3638" y="2856"/>
              <a:ext cx="261" cy="235"/>
              <a:chOff x="2839" y="3501"/>
              <a:chExt cx="755" cy="803"/>
            </a:xfrm>
          </p:grpSpPr>
          <p:pic>
            <p:nvPicPr>
              <p:cNvPr id="20846" name="Picture 114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847" name="Freeform 1143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668" name="Group 1144"/>
            <p:cNvGrpSpPr>
              <a:grpSpLocks/>
            </p:cNvGrpSpPr>
            <p:nvPr/>
          </p:nvGrpSpPr>
          <p:grpSpPr bwMode="auto">
            <a:xfrm flipH="1">
              <a:off x="3438" y="3121"/>
              <a:ext cx="304" cy="256"/>
              <a:chOff x="2839" y="3501"/>
              <a:chExt cx="755" cy="803"/>
            </a:xfrm>
          </p:grpSpPr>
          <p:pic>
            <p:nvPicPr>
              <p:cNvPr id="20844" name="Picture 11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845" name="Freeform 1146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669" name="Group 1147"/>
            <p:cNvGrpSpPr>
              <a:grpSpLocks/>
            </p:cNvGrpSpPr>
            <p:nvPr/>
          </p:nvGrpSpPr>
          <p:grpSpPr bwMode="auto">
            <a:xfrm flipH="1">
              <a:off x="3739" y="3311"/>
              <a:ext cx="269" cy="220"/>
              <a:chOff x="2839" y="3501"/>
              <a:chExt cx="755" cy="803"/>
            </a:xfrm>
          </p:grpSpPr>
          <p:pic>
            <p:nvPicPr>
              <p:cNvPr id="20842" name="Picture 114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843" name="Freeform 1149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670" name="Group 1150"/>
            <p:cNvGrpSpPr>
              <a:grpSpLocks/>
            </p:cNvGrpSpPr>
            <p:nvPr/>
          </p:nvGrpSpPr>
          <p:grpSpPr bwMode="auto">
            <a:xfrm>
              <a:off x="4126" y="3300"/>
              <a:ext cx="269" cy="221"/>
              <a:chOff x="2839" y="3501"/>
              <a:chExt cx="755" cy="803"/>
            </a:xfrm>
          </p:grpSpPr>
          <p:pic>
            <p:nvPicPr>
              <p:cNvPr id="20840" name="Picture 115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841" name="Freeform 1152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20671" name="Picture 1153" descr="car_icon_small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" y="1084"/>
              <a:ext cx="53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672" name="Group 1154"/>
            <p:cNvGrpSpPr>
              <a:grpSpLocks/>
            </p:cNvGrpSpPr>
            <p:nvPr/>
          </p:nvGrpSpPr>
          <p:grpSpPr bwMode="auto">
            <a:xfrm>
              <a:off x="3536" y="974"/>
              <a:ext cx="262" cy="243"/>
              <a:chOff x="2751" y="1851"/>
              <a:chExt cx="462" cy="478"/>
            </a:xfrm>
          </p:grpSpPr>
          <p:pic>
            <p:nvPicPr>
              <p:cNvPr id="20838" name="Picture 1155" descr="iphone_stylized_small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8" y="1922"/>
                <a:ext cx="152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39" name="Picture 1156" descr="antenna_radiation_stylized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1" y="1851"/>
                <a:ext cx="46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0673" name="Group 1157"/>
            <p:cNvGrpSpPr>
              <a:grpSpLocks/>
            </p:cNvGrpSpPr>
            <p:nvPr/>
          </p:nvGrpSpPr>
          <p:grpSpPr bwMode="auto">
            <a:xfrm>
              <a:off x="5191" y="3151"/>
              <a:ext cx="143" cy="303"/>
              <a:chOff x="4140" y="429"/>
              <a:chExt cx="1425" cy="2396"/>
            </a:xfrm>
          </p:grpSpPr>
          <p:sp>
            <p:nvSpPr>
              <p:cNvPr id="20806" name="Freeform 1158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6 w 354"/>
                  <a:gd name="T1" fmla="*/ 0 h 2742"/>
                  <a:gd name="T2" fmla="*/ 145 w 354"/>
                  <a:gd name="T3" fmla="*/ 164 h 2742"/>
                  <a:gd name="T4" fmla="*/ 142 w 354"/>
                  <a:gd name="T5" fmla="*/ 1268 h 2742"/>
                  <a:gd name="T6" fmla="*/ 0 w 354"/>
                  <a:gd name="T7" fmla="*/ 1325 h 2742"/>
                  <a:gd name="T8" fmla="*/ 26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2" name="Rectangle 1159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20808" name="Freeform 1160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3 w 211"/>
                  <a:gd name="T1" fmla="*/ 0 h 2537"/>
                  <a:gd name="T2" fmla="*/ 87 w 211"/>
                  <a:gd name="T3" fmla="*/ 106 h 2537"/>
                  <a:gd name="T4" fmla="*/ 3 w 211"/>
                  <a:gd name="T5" fmla="*/ 1208 h 2537"/>
                  <a:gd name="T6" fmla="*/ 3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09" name="Freeform 1161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2 h 226"/>
                  <a:gd name="T4" fmla="*/ 135 w 328"/>
                  <a:gd name="T5" fmla="*/ 110 h 226"/>
                  <a:gd name="T6" fmla="*/ 0 w 328"/>
                  <a:gd name="T7" fmla="*/ 4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5" name="Rectangle 1162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20811" name="Group 1163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6501" name="AutoShape 1164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6502" name="AutoShape 1165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6477" name="Rectangle 1166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20813" name="Group 1167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6499" name="AutoShape 1168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6500" name="AutoShape 1169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6479" name="Rectangle 1170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480" name="Rectangle 1171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20816" name="Group 1172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6497" name="AutoShape 1173"/>
                <p:cNvSpPr>
                  <a:spLocks noChangeArrowheads="1"/>
                </p:cNvSpPr>
                <p:nvPr/>
              </p:nvSpPr>
              <p:spPr bwMode="auto">
                <a:xfrm>
                  <a:off x="618" y="2579"/>
                  <a:ext cx="720" cy="13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6498" name="AutoShape 1174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20817" name="Freeform 1175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1 h 226"/>
                  <a:gd name="T4" fmla="*/ 135 w 328"/>
                  <a:gd name="T5" fmla="*/ 108 h 226"/>
                  <a:gd name="T6" fmla="*/ 0 w 328"/>
                  <a:gd name="T7" fmla="*/ 4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818" name="Group 1176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6495" name="AutoShape 1177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6496" name="AutoShape 1178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6484" name="Rectangle 1179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20820" name="Freeform 1180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20 w 296"/>
                  <a:gd name="T3" fmla="*/ 69 h 256"/>
                  <a:gd name="T4" fmla="*/ 122 w 296"/>
                  <a:gd name="T5" fmla="*/ 122 h 256"/>
                  <a:gd name="T6" fmla="*/ 0 w 296"/>
                  <a:gd name="T7" fmla="*/ 4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21" name="Freeform 1181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26 w 304"/>
                  <a:gd name="T3" fmla="*/ 79 h 288"/>
                  <a:gd name="T4" fmla="*/ 118 w 304"/>
                  <a:gd name="T5" fmla="*/ 139 h 288"/>
                  <a:gd name="T6" fmla="*/ 3 w 304"/>
                  <a:gd name="T7" fmla="*/ 6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7" name="Oval 1182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20823" name="Freeform 1183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51 h 240"/>
                  <a:gd name="T2" fmla="*/ 2 w 306"/>
                  <a:gd name="T3" fmla="*/ 116 h 240"/>
                  <a:gd name="T4" fmla="*/ 126 w 306"/>
                  <a:gd name="T5" fmla="*/ 53 h 240"/>
                  <a:gd name="T6" fmla="*/ 123 w 306"/>
                  <a:gd name="T7" fmla="*/ 0 h 240"/>
                  <a:gd name="T8" fmla="*/ 0 w 306"/>
                  <a:gd name="T9" fmla="*/ 51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9" name="AutoShape 1184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490" name="AutoShape 1185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491" name="Oval 1186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492" name="Oval 1187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6493" name="Oval 1188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494" name="Rectangle 1189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20674" name="Group 1190"/>
            <p:cNvGrpSpPr>
              <a:grpSpLocks/>
            </p:cNvGrpSpPr>
            <p:nvPr/>
          </p:nvGrpSpPr>
          <p:grpSpPr bwMode="auto">
            <a:xfrm>
              <a:off x="4992" y="3341"/>
              <a:ext cx="143" cy="303"/>
              <a:chOff x="4140" y="429"/>
              <a:chExt cx="1425" cy="2396"/>
            </a:xfrm>
          </p:grpSpPr>
          <p:sp>
            <p:nvSpPr>
              <p:cNvPr id="20774" name="Freeform 1191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6 w 354"/>
                  <a:gd name="T1" fmla="*/ 0 h 2742"/>
                  <a:gd name="T2" fmla="*/ 145 w 354"/>
                  <a:gd name="T3" fmla="*/ 164 h 2742"/>
                  <a:gd name="T4" fmla="*/ 142 w 354"/>
                  <a:gd name="T5" fmla="*/ 1268 h 2742"/>
                  <a:gd name="T6" fmla="*/ 0 w 354"/>
                  <a:gd name="T7" fmla="*/ 1325 h 2742"/>
                  <a:gd name="T8" fmla="*/ 26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40" name="Rectangle 1192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20776" name="Freeform 1193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3 w 211"/>
                  <a:gd name="T1" fmla="*/ 0 h 2537"/>
                  <a:gd name="T2" fmla="*/ 87 w 211"/>
                  <a:gd name="T3" fmla="*/ 106 h 2537"/>
                  <a:gd name="T4" fmla="*/ 3 w 211"/>
                  <a:gd name="T5" fmla="*/ 1208 h 2537"/>
                  <a:gd name="T6" fmla="*/ 3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77" name="Freeform 1194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2 h 226"/>
                  <a:gd name="T4" fmla="*/ 135 w 328"/>
                  <a:gd name="T5" fmla="*/ 110 h 226"/>
                  <a:gd name="T6" fmla="*/ 0 w 328"/>
                  <a:gd name="T7" fmla="*/ 4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43" name="Rectangle 1195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20779" name="Group 1196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6469" name="AutoShape 119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6470" name="AutoShape 1198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6445" name="Rectangle 1199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20781" name="Group 1200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6467" name="AutoShape 1201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6468" name="AutoShape 1202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6447" name="Rectangle 1203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448" name="Rectangle 1204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20784" name="Group 1205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6465" name="AutoShape 1206"/>
                <p:cNvSpPr>
                  <a:spLocks noChangeArrowheads="1"/>
                </p:cNvSpPr>
                <p:nvPr/>
              </p:nvSpPr>
              <p:spPr bwMode="auto">
                <a:xfrm>
                  <a:off x="618" y="2579"/>
                  <a:ext cx="720" cy="13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6466" name="AutoShape 1207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20785" name="Freeform 1208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1 h 226"/>
                  <a:gd name="T4" fmla="*/ 135 w 328"/>
                  <a:gd name="T5" fmla="*/ 108 h 226"/>
                  <a:gd name="T6" fmla="*/ 0 w 328"/>
                  <a:gd name="T7" fmla="*/ 4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786" name="Group 1209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6463" name="AutoShape 1210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6464" name="AutoShape 1211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6452" name="Rectangle 1212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20788" name="Freeform 1213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20 w 296"/>
                  <a:gd name="T3" fmla="*/ 69 h 256"/>
                  <a:gd name="T4" fmla="*/ 122 w 296"/>
                  <a:gd name="T5" fmla="*/ 122 h 256"/>
                  <a:gd name="T6" fmla="*/ 0 w 296"/>
                  <a:gd name="T7" fmla="*/ 4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89" name="Freeform 1214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26 w 304"/>
                  <a:gd name="T3" fmla="*/ 79 h 288"/>
                  <a:gd name="T4" fmla="*/ 118 w 304"/>
                  <a:gd name="T5" fmla="*/ 139 h 288"/>
                  <a:gd name="T6" fmla="*/ 3 w 304"/>
                  <a:gd name="T7" fmla="*/ 6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5" name="Oval 1215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20791" name="Freeform 1216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51 h 240"/>
                  <a:gd name="T2" fmla="*/ 2 w 306"/>
                  <a:gd name="T3" fmla="*/ 116 h 240"/>
                  <a:gd name="T4" fmla="*/ 126 w 306"/>
                  <a:gd name="T5" fmla="*/ 53 h 240"/>
                  <a:gd name="T6" fmla="*/ 123 w 306"/>
                  <a:gd name="T7" fmla="*/ 0 h 240"/>
                  <a:gd name="T8" fmla="*/ 0 w 306"/>
                  <a:gd name="T9" fmla="*/ 51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7" name="AutoShape 1217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458" name="AutoShape 1218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459" name="Oval 1219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460" name="Oval 1220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6461" name="Oval 1221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462" name="Rectangle 1222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20675" name="Group 1223"/>
            <p:cNvGrpSpPr>
              <a:grpSpLocks/>
            </p:cNvGrpSpPr>
            <p:nvPr/>
          </p:nvGrpSpPr>
          <p:grpSpPr bwMode="auto">
            <a:xfrm>
              <a:off x="3340" y="1287"/>
              <a:ext cx="337" cy="257"/>
              <a:chOff x="877" y="1008"/>
              <a:chExt cx="2747" cy="2591"/>
            </a:xfrm>
          </p:grpSpPr>
          <p:pic>
            <p:nvPicPr>
              <p:cNvPr id="20751" name="Picture 1224" descr="antenna_stylized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52" name="Picture 1225" descr="laptop_keyboard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753" name="Freeform 1226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73 w 2982"/>
                  <a:gd name="T1" fmla="*/ 0 h 2442"/>
                  <a:gd name="T2" fmla="*/ 0 w 2982"/>
                  <a:gd name="T3" fmla="*/ 149 h 2442"/>
                  <a:gd name="T4" fmla="*/ 323 w 2982"/>
                  <a:gd name="T5" fmla="*/ 210 h 2442"/>
                  <a:gd name="T6" fmla="*/ 402 w 2982"/>
                  <a:gd name="T7" fmla="*/ 27 h 2442"/>
                  <a:gd name="T8" fmla="*/ 73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20754" name="Picture 1227" descr="screen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755" name="Freeform 1228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2 w 2528"/>
                  <a:gd name="T1" fmla="*/ 0 h 455"/>
                  <a:gd name="T2" fmla="*/ 340 w 2528"/>
                  <a:gd name="T3" fmla="*/ 29 h 455"/>
                  <a:gd name="T4" fmla="*/ 334 w 2528"/>
                  <a:gd name="T5" fmla="*/ 39 h 455"/>
                  <a:gd name="T6" fmla="*/ 0 w 2528"/>
                  <a:gd name="T7" fmla="*/ 8 h 455"/>
                  <a:gd name="T8" fmla="*/ 2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6" name="Freeform 1229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78 w 702"/>
                  <a:gd name="T1" fmla="*/ 0 h 1893"/>
                  <a:gd name="T2" fmla="*/ 0 w 702"/>
                  <a:gd name="T3" fmla="*/ 160 h 1893"/>
                  <a:gd name="T4" fmla="*/ 15 w 702"/>
                  <a:gd name="T5" fmla="*/ 162 h 1893"/>
                  <a:gd name="T6" fmla="*/ 94 w 702"/>
                  <a:gd name="T7" fmla="*/ 4 h 1893"/>
                  <a:gd name="T8" fmla="*/ 78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7" name="Freeform 1230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02 w 756"/>
                  <a:gd name="T1" fmla="*/ 0 h 2184"/>
                  <a:gd name="T2" fmla="*/ 19 w 756"/>
                  <a:gd name="T3" fmla="*/ 187 h 2184"/>
                  <a:gd name="T4" fmla="*/ 0 w 756"/>
                  <a:gd name="T5" fmla="*/ 184 h 2184"/>
                  <a:gd name="T6" fmla="*/ 81 w 756"/>
                  <a:gd name="T7" fmla="*/ 6 h 2184"/>
                  <a:gd name="T8" fmla="*/ 102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8" name="Freeform 1231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4 w 2773"/>
                  <a:gd name="T1" fmla="*/ 0 h 738"/>
                  <a:gd name="T2" fmla="*/ 0 w 2773"/>
                  <a:gd name="T3" fmla="*/ 9 h 738"/>
                  <a:gd name="T4" fmla="*/ 328 w 2773"/>
                  <a:gd name="T5" fmla="*/ 63 h 738"/>
                  <a:gd name="T6" fmla="*/ 320 w 2773"/>
                  <a:gd name="T7" fmla="*/ 51 h 738"/>
                  <a:gd name="T8" fmla="*/ 4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9" name="Freeform 1232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7 w 637"/>
                  <a:gd name="T1" fmla="*/ 0 h 1659"/>
                  <a:gd name="T2" fmla="*/ 131 w 637"/>
                  <a:gd name="T3" fmla="*/ 0 h 1659"/>
                  <a:gd name="T4" fmla="*/ 14 w 637"/>
                  <a:gd name="T5" fmla="*/ 434 h 1659"/>
                  <a:gd name="T6" fmla="*/ 0 w 637"/>
                  <a:gd name="T7" fmla="*/ 431 h 1659"/>
                  <a:gd name="T8" fmla="*/ 127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0" name="Freeform 1233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2 w 2216"/>
                  <a:gd name="T3" fmla="*/ 15 h 550"/>
                  <a:gd name="T4" fmla="*/ 447 w 2216"/>
                  <a:gd name="T5" fmla="*/ 145 h 550"/>
                  <a:gd name="T6" fmla="*/ 458 w 2216"/>
                  <a:gd name="T7" fmla="*/ 130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761" name="Group 1234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20768" name="Freeform 1235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69" name="Freeform 1236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70" name="Freeform 1237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71" name="Freeform 1238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72" name="Freeform 1239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73" name="Freeform 1240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762" name="Freeform 1241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31 h 792"/>
                  <a:gd name="T2" fmla="*/ 146 w 990"/>
                  <a:gd name="T3" fmla="*/ 0 h 792"/>
                  <a:gd name="T4" fmla="*/ 146 w 990"/>
                  <a:gd name="T5" fmla="*/ 10 h 792"/>
                  <a:gd name="T6" fmla="*/ 0 w 990"/>
                  <a:gd name="T7" fmla="*/ 141 h 792"/>
                  <a:gd name="T8" fmla="*/ 1 w 990"/>
                  <a:gd name="T9" fmla="*/ 13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3" name="Freeform 1242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6 w 2532"/>
                  <a:gd name="T3" fmla="*/ 0 h 723"/>
                  <a:gd name="T4" fmla="*/ 375 w 2532"/>
                  <a:gd name="T5" fmla="*/ 120 h 723"/>
                  <a:gd name="T6" fmla="*/ 375 w 2532"/>
                  <a:gd name="T7" fmla="*/ 128 h 723"/>
                  <a:gd name="T8" fmla="*/ 0 w 2532"/>
                  <a:gd name="T9" fmla="*/ 4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4" name="Freeform 1243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5 w 26"/>
                  <a:gd name="T1" fmla="*/ 2 h 147"/>
                  <a:gd name="T2" fmla="*/ 5 w 26"/>
                  <a:gd name="T3" fmla="*/ 25 h 147"/>
                  <a:gd name="T4" fmla="*/ 0 w 26"/>
                  <a:gd name="T5" fmla="*/ 25 h 147"/>
                  <a:gd name="T6" fmla="*/ 1 w 26"/>
                  <a:gd name="T7" fmla="*/ 0 h 147"/>
                  <a:gd name="T8" fmla="*/ 5 w 26"/>
                  <a:gd name="T9" fmla="*/ 2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5" name="Freeform 1244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74 w 1176"/>
                  <a:gd name="T1" fmla="*/ 0 h 606"/>
                  <a:gd name="T2" fmla="*/ 0 w 1176"/>
                  <a:gd name="T3" fmla="*/ 106 h 606"/>
                  <a:gd name="T4" fmla="*/ 4 w 1176"/>
                  <a:gd name="T5" fmla="*/ 107 h 606"/>
                  <a:gd name="T6" fmla="*/ 174 w 1176"/>
                  <a:gd name="T7" fmla="*/ 3 h 606"/>
                  <a:gd name="T8" fmla="*/ 174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6" name="Freeform 1245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4 w 2532"/>
                  <a:gd name="T3" fmla="*/ 0 h 723"/>
                  <a:gd name="T4" fmla="*/ 304 w 2532"/>
                  <a:gd name="T5" fmla="*/ 103 h 723"/>
                  <a:gd name="T6" fmla="*/ 303 w 2532"/>
                  <a:gd name="T7" fmla="*/ 109 h 723"/>
                  <a:gd name="T8" fmla="*/ 0 w 2532"/>
                  <a:gd name="T9" fmla="*/ 4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7" name="Freeform 1246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8 w 2532"/>
                  <a:gd name="T5" fmla="*/ 118 h 723"/>
                  <a:gd name="T6" fmla="*/ 8 w 2532"/>
                  <a:gd name="T7" fmla="*/ 126 h 723"/>
                  <a:gd name="T8" fmla="*/ 0 w 2532"/>
                  <a:gd name="T9" fmla="*/ 4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76" name="Group 1247"/>
            <p:cNvGrpSpPr>
              <a:grpSpLocks/>
            </p:cNvGrpSpPr>
            <p:nvPr/>
          </p:nvGrpSpPr>
          <p:grpSpPr bwMode="auto">
            <a:xfrm>
              <a:off x="4329" y="3456"/>
              <a:ext cx="299" cy="257"/>
              <a:chOff x="877" y="1008"/>
              <a:chExt cx="2747" cy="2591"/>
            </a:xfrm>
          </p:grpSpPr>
          <p:pic>
            <p:nvPicPr>
              <p:cNvPr id="20728" name="Picture 1248" descr="antenna_stylized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29" name="Picture 1249" descr="laptop_keyboard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730" name="Freeform 1250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73 w 2982"/>
                  <a:gd name="T1" fmla="*/ 0 h 2442"/>
                  <a:gd name="T2" fmla="*/ 0 w 2982"/>
                  <a:gd name="T3" fmla="*/ 149 h 2442"/>
                  <a:gd name="T4" fmla="*/ 323 w 2982"/>
                  <a:gd name="T5" fmla="*/ 210 h 2442"/>
                  <a:gd name="T6" fmla="*/ 402 w 2982"/>
                  <a:gd name="T7" fmla="*/ 27 h 2442"/>
                  <a:gd name="T8" fmla="*/ 73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20731" name="Picture 1251" descr="screen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732" name="Freeform 1252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2 w 2528"/>
                  <a:gd name="T1" fmla="*/ 0 h 455"/>
                  <a:gd name="T2" fmla="*/ 340 w 2528"/>
                  <a:gd name="T3" fmla="*/ 29 h 455"/>
                  <a:gd name="T4" fmla="*/ 334 w 2528"/>
                  <a:gd name="T5" fmla="*/ 39 h 455"/>
                  <a:gd name="T6" fmla="*/ 0 w 2528"/>
                  <a:gd name="T7" fmla="*/ 8 h 455"/>
                  <a:gd name="T8" fmla="*/ 2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33" name="Freeform 1253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78 w 702"/>
                  <a:gd name="T1" fmla="*/ 0 h 1893"/>
                  <a:gd name="T2" fmla="*/ 0 w 702"/>
                  <a:gd name="T3" fmla="*/ 160 h 1893"/>
                  <a:gd name="T4" fmla="*/ 15 w 702"/>
                  <a:gd name="T5" fmla="*/ 162 h 1893"/>
                  <a:gd name="T6" fmla="*/ 94 w 702"/>
                  <a:gd name="T7" fmla="*/ 4 h 1893"/>
                  <a:gd name="T8" fmla="*/ 78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34" name="Freeform 1254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02 w 756"/>
                  <a:gd name="T1" fmla="*/ 0 h 2184"/>
                  <a:gd name="T2" fmla="*/ 19 w 756"/>
                  <a:gd name="T3" fmla="*/ 187 h 2184"/>
                  <a:gd name="T4" fmla="*/ 0 w 756"/>
                  <a:gd name="T5" fmla="*/ 184 h 2184"/>
                  <a:gd name="T6" fmla="*/ 81 w 756"/>
                  <a:gd name="T7" fmla="*/ 6 h 2184"/>
                  <a:gd name="T8" fmla="*/ 102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35" name="Freeform 1255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4 w 2773"/>
                  <a:gd name="T1" fmla="*/ 0 h 738"/>
                  <a:gd name="T2" fmla="*/ 0 w 2773"/>
                  <a:gd name="T3" fmla="*/ 9 h 738"/>
                  <a:gd name="T4" fmla="*/ 328 w 2773"/>
                  <a:gd name="T5" fmla="*/ 63 h 738"/>
                  <a:gd name="T6" fmla="*/ 320 w 2773"/>
                  <a:gd name="T7" fmla="*/ 51 h 738"/>
                  <a:gd name="T8" fmla="*/ 4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36" name="Freeform 1256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7 w 637"/>
                  <a:gd name="T1" fmla="*/ 0 h 1659"/>
                  <a:gd name="T2" fmla="*/ 131 w 637"/>
                  <a:gd name="T3" fmla="*/ 0 h 1659"/>
                  <a:gd name="T4" fmla="*/ 14 w 637"/>
                  <a:gd name="T5" fmla="*/ 434 h 1659"/>
                  <a:gd name="T6" fmla="*/ 0 w 637"/>
                  <a:gd name="T7" fmla="*/ 431 h 1659"/>
                  <a:gd name="T8" fmla="*/ 127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37" name="Freeform 1257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2 w 2216"/>
                  <a:gd name="T3" fmla="*/ 15 h 550"/>
                  <a:gd name="T4" fmla="*/ 447 w 2216"/>
                  <a:gd name="T5" fmla="*/ 145 h 550"/>
                  <a:gd name="T6" fmla="*/ 458 w 2216"/>
                  <a:gd name="T7" fmla="*/ 130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738" name="Group 1258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20745" name="Freeform 1259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46" name="Freeform 1260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47" name="Freeform 1261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48" name="Freeform 1262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49" name="Freeform 1263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50" name="Freeform 1264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739" name="Freeform 1265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31 h 792"/>
                  <a:gd name="T2" fmla="*/ 146 w 990"/>
                  <a:gd name="T3" fmla="*/ 0 h 792"/>
                  <a:gd name="T4" fmla="*/ 146 w 990"/>
                  <a:gd name="T5" fmla="*/ 10 h 792"/>
                  <a:gd name="T6" fmla="*/ 0 w 990"/>
                  <a:gd name="T7" fmla="*/ 141 h 792"/>
                  <a:gd name="T8" fmla="*/ 1 w 990"/>
                  <a:gd name="T9" fmla="*/ 13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40" name="Freeform 1266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6 w 2532"/>
                  <a:gd name="T3" fmla="*/ 0 h 723"/>
                  <a:gd name="T4" fmla="*/ 375 w 2532"/>
                  <a:gd name="T5" fmla="*/ 120 h 723"/>
                  <a:gd name="T6" fmla="*/ 375 w 2532"/>
                  <a:gd name="T7" fmla="*/ 128 h 723"/>
                  <a:gd name="T8" fmla="*/ 0 w 2532"/>
                  <a:gd name="T9" fmla="*/ 4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41" name="Freeform 1267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5 w 26"/>
                  <a:gd name="T1" fmla="*/ 2 h 147"/>
                  <a:gd name="T2" fmla="*/ 5 w 26"/>
                  <a:gd name="T3" fmla="*/ 25 h 147"/>
                  <a:gd name="T4" fmla="*/ 0 w 26"/>
                  <a:gd name="T5" fmla="*/ 25 h 147"/>
                  <a:gd name="T6" fmla="*/ 1 w 26"/>
                  <a:gd name="T7" fmla="*/ 0 h 147"/>
                  <a:gd name="T8" fmla="*/ 5 w 26"/>
                  <a:gd name="T9" fmla="*/ 2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42" name="Freeform 1268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74 w 1176"/>
                  <a:gd name="T1" fmla="*/ 0 h 606"/>
                  <a:gd name="T2" fmla="*/ 0 w 1176"/>
                  <a:gd name="T3" fmla="*/ 106 h 606"/>
                  <a:gd name="T4" fmla="*/ 4 w 1176"/>
                  <a:gd name="T5" fmla="*/ 107 h 606"/>
                  <a:gd name="T6" fmla="*/ 174 w 1176"/>
                  <a:gd name="T7" fmla="*/ 3 h 606"/>
                  <a:gd name="T8" fmla="*/ 174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43" name="Freeform 1269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4 w 2532"/>
                  <a:gd name="T3" fmla="*/ 0 h 723"/>
                  <a:gd name="T4" fmla="*/ 304 w 2532"/>
                  <a:gd name="T5" fmla="*/ 103 h 723"/>
                  <a:gd name="T6" fmla="*/ 303 w 2532"/>
                  <a:gd name="T7" fmla="*/ 109 h 723"/>
                  <a:gd name="T8" fmla="*/ 0 w 2532"/>
                  <a:gd name="T9" fmla="*/ 4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44" name="Freeform 1270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8 w 2532"/>
                  <a:gd name="T5" fmla="*/ 118 h 723"/>
                  <a:gd name="T6" fmla="*/ 8 w 2532"/>
                  <a:gd name="T7" fmla="*/ 126 h 723"/>
                  <a:gd name="T8" fmla="*/ 0 w 2532"/>
                  <a:gd name="T9" fmla="*/ 4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77" name="Group 1271"/>
            <p:cNvGrpSpPr>
              <a:grpSpLocks/>
            </p:cNvGrpSpPr>
            <p:nvPr/>
          </p:nvGrpSpPr>
          <p:grpSpPr bwMode="auto">
            <a:xfrm>
              <a:off x="3503" y="1916"/>
              <a:ext cx="280" cy="257"/>
              <a:chOff x="877" y="1008"/>
              <a:chExt cx="2747" cy="2591"/>
            </a:xfrm>
          </p:grpSpPr>
          <p:pic>
            <p:nvPicPr>
              <p:cNvPr id="20705" name="Picture 1272" descr="antenna_stylized"/>
              <p:cNvPicPr>
                <a:picLocks noChangeAspect="1" noChangeArrowheads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06" name="Picture 1273" descr="laptop_keyboard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707" name="Freeform 1274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73 w 2982"/>
                  <a:gd name="T1" fmla="*/ 0 h 2442"/>
                  <a:gd name="T2" fmla="*/ 0 w 2982"/>
                  <a:gd name="T3" fmla="*/ 149 h 2442"/>
                  <a:gd name="T4" fmla="*/ 323 w 2982"/>
                  <a:gd name="T5" fmla="*/ 210 h 2442"/>
                  <a:gd name="T6" fmla="*/ 402 w 2982"/>
                  <a:gd name="T7" fmla="*/ 27 h 2442"/>
                  <a:gd name="T8" fmla="*/ 73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20708" name="Picture 1275" descr="screen"/>
              <p:cNvPicPr>
                <a:picLocks noChangeAspect="1" noChangeArrowheads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709" name="Freeform 1276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2 w 2528"/>
                  <a:gd name="T1" fmla="*/ 0 h 455"/>
                  <a:gd name="T2" fmla="*/ 340 w 2528"/>
                  <a:gd name="T3" fmla="*/ 29 h 455"/>
                  <a:gd name="T4" fmla="*/ 334 w 2528"/>
                  <a:gd name="T5" fmla="*/ 39 h 455"/>
                  <a:gd name="T6" fmla="*/ 0 w 2528"/>
                  <a:gd name="T7" fmla="*/ 8 h 455"/>
                  <a:gd name="T8" fmla="*/ 2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0" name="Freeform 1277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78 w 702"/>
                  <a:gd name="T1" fmla="*/ 0 h 1893"/>
                  <a:gd name="T2" fmla="*/ 0 w 702"/>
                  <a:gd name="T3" fmla="*/ 160 h 1893"/>
                  <a:gd name="T4" fmla="*/ 15 w 702"/>
                  <a:gd name="T5" fmla="*/ 162 h 1893"/>
                  <a:gd name="T6" fmla="*/ 94 w 702"/>
                  <a:gd name="T7" fmla="*/ 4 h 1893"/>
                  <a:gd name="T8" fmla="*/ 78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1" name="Freeform 1278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02 w 756"/>
                  <a:gd name="T1" fmla="*/ 0 h 2184"/>
                  <a:gd name="T2" fmla="*/ 19 w 756"/>
                  <a:gd name="T3" fmla="*/ 187 h 2184"/>
                  <a:gd name="T4" fmla="*/ 0 w 756"/>
                  <a:gd name="T5" fmla="*/ 184 h 2184"/>
                  <a:gd name="T6" fmla="*/ 81 w 756"/>
                  <a:gd name="T7" fmla="*/ 6 h 2184"/>
                  <a:gd name="T8" fmla="*/ 102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2" name="Freeform 1279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4 w 2773"/>
                  <a:gd name="T1" fmla="*/ 0 h 738"/>
                  <a:gd name="T2" fmla="*/ 0 w 2773"/>
                  <a:gd name="T3" fmla="*/ 9 h 738"/>
                  <a:gd name="T4" fmla="*/ 328 w 2773"/>
                  <a:gd name="T5" fmla="*/ 63 h 738"/>
                  <a:gd name="T6" fmla="*/ 320 w 2773"/>
                  <a:gd name="T7" fmla="*/ 51 h 738"/>
                  <a:gd name="T8" fmla="*/ 4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3" name="Freeform 1280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7 w 637"/>
                  <a:gd name="T1" fmla="*/ 0 h 1659"/>
                  <a:gd name="T2" fmla="*/ 131 w 637"/>
                  <a:gd name="T3" fmla="*/ 0 h 1659"/>
                  <a:gd name="T4" fmla="*/ 14 w 637"/>
                  <a:gd name="T5" fmla="*/ 434 h 1659"/>
                  <a:gd name="T6" fmla="*/ 0 w 637"/>
                  <a:gd name="T7" fmla="*/ 431 h 1659"/>
                  <a:gd name="T8" fmla="*/ 127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4" name="Freeform 1281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2 w 2216"/>
                  <a:gd name="T3" fmla="*/ 15 h 550"/>
                  <a:gd name="T4" fmla="*/ 447 w 2216"/>
                  <a:gd name="T5" fmla="*/ 145 h 550"/>
                  <a:gd name="T6" fmla="*/ 458 w 2216"/>
                  <a:gd name="T7" fmla="*/ 130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715" name="Group 1282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20722" name="Freeform 1283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3" name="Freeform 1284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4" name="Freeform 1285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5" name="Freeform 1286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6" name="Freeform 1287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7" name="Freeform 1288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716" name="Freeform 1289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31 h 792"/>
                  <a:gd name="T2" fmla="*/ 146 w 990"/>
                  <a:gd name="T3" fmla="*/ 0 h 792"/>
                  <a:gd name="T4" fmla="*/ 146 w 990"/>
                  <a:gd name="T5" fmla="*/ 10 h 792"/>
                  <a:gd name="T6" fmla="*/ 0 w 990"/>
                  <a:gd name="T7" fmla="*/ 141 h 792"/>
                  <a:gd name="T8" fmla="*/ 1 w 990"/>
                  <a:gd name="T9" fmla="*/ 13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7" name="Freeform 1290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6 w 2532"/>
                  <a:gd name="T3" fmla="*/ 0 h 723"/>
                  <a:gd name="T4" fmla="*/ 375 w 2532"/>
                  <a:gd name="T5" fmla="*/ 120 h 723"/>
                  <a:gd name="T6" fmla="*/ 375 w 2532"/>
                  <a:gd name="T7" fmla="*/ 128 h 723"/>
                  <a:gd name="T8" fmla="*/ 0 w 2532"/>
                  <a:gd name="T9" fmla="*/ 4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8" name="Freeform 1291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5 w 26"/>
                  <a:gd name="T1" fmla="*/ 2 h 147"/>
                  <a:gd name="T2" fmla="*/ 5 w 26"/>
                  <a:gd name="T3" fmla="*/ 25 h 147"/>
                  <a:gd name="T4" fmla="*/ 0 w 26"/>
                  <a:gd name="T5" fmla="*/ 25 h 147"/>
                  <a:gd name="T6" fmla="*/ 1 w 26"/>
                  <a:gd name="T7" fmla="*/ 0 h 147"/>
                  <a:gd name="T8" fmla="*/ 5 w 26"/>
                  <a:gd name="T9" fmla="*/ 2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9" name="Freeform 1292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74 w 1176"/>
                  <a:gd name="T1" fmla="*/ 0 h 606"/>
                  <a:gd name="T2" fmla="*/ 0 w 1176"/>
                  <a:gd name="T3" fmla="*/ 106 h 606"/>
                  <a:gd name="T4" fmla="*/ 4 w 1176"/>
                  <a:gd name="T5" fmla="*/ 107 h 606"/>
                  <a:gd name="T6" fmla="*/ 174 w 1176"/>
                  <a:gd name="T7" fmla="*/ 3 h 606"/>
                  <a:gd name="T8" fmla="*/ 174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20" name="Freeform 1293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4 w 2532"/>
                  <a:gd name="T3" fmla="*/ 0 h 723"/>
                  <a:gd name="T4" fmla="*/ 304 w 2532"/>
                  <a:gd name="T5" fmla="*/ 103 h 723"/>
                  <a:gd name="T6" fmla="*/ 303 w 2532"/>
                  <a:gd name="T7" fmla="*/ 109 h 723"/>
                  <a:gd name="T8" fmla="*/ 0 w 2532"/>
                  <a:gd name="T9" fmla="*/ 4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21" name="Freeform 1294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8 w 2532"/>
                  <a:gd name="T5" fmla="*/ 118 h 723"/>
                  <a:gd name="T6" fmla="*/ 8 w 2532"/>
                  <a:gd name="T7" fmla="*/ 126 h 723"/>
                  <a:gd name="T8" fmla="*/ 0 w 2532"/>
                  <a:gd name="T9" fmla="*/ 4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78" name="Group 1295"/>
            <p:cNvGrpSpPr>
              <a:grpSpLocks/>
            </p:cNvGrpSpPr>
            <p:nvPr/>
          </p:nvGrpSpPr>
          <p:grpSpPr bwMode="auto">
            <a:xfrm flipH="1">
              <a:off x="3742" y="2030"/>
              <a:ext cx="261" cy="235"/>
              <a:chOff x="2839" y="3501"/>
              <a:chExt cx="755" cy="803"/>
            </a:xfrm>
          </p:grpSpPr>
          <p:pic>
            <p:nvPicPr>
              <p:cNvPr id="20703" name="Picture 129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704" name="Freeform 1297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679" name="Group 1298"/>
            <p:cNvGrpSpPr>
              <a:grpSpLocks/>
            </p:cNvGrpSpPr>
            <p:nvPr/>
          </p:nvGrpSpPr>
          <p:grpSpPr bwMode="auto">
            <a:xfrm>
              <a:off x="4603" y="3416"/>
              <a:ext cx="299" cy="257"/>
              <a:chOff x="877" y="1008"/>
              <a:chExt cx="2747" cy="2591"/>
            </a:xfrm>
          </p:grpSpPr>
          <p:pic>
            <p:nvPicPr>
              <p:cNvPr id="20680" name="Picture 1299" descr="antenna_stylized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81" name="Picture 1300" descr="laptop_keyboard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682" name="Freeform 1301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73 w 2982"/>
                  <a:gd name="T1" fmla="*/ 0 h 2442"/>
                  <a:gd name="T2" fmla="*/ 0 w 2982"/>
                  <a:gd name="T3" fmla="*/ 149 h 2442"/>
                  <a:gd name="T4" fmla="*/ 323 w 2982"/>
                  <a:gd name="T5" fmla="*/ 210 h 2442"/>
                  <a:gd name="T6" fmla="*/ 402 w 2982"/>
                  <a:gd name="T7" fmla="*/ 27 h 2442"/>
                  <a:gd name="T8" fmla="*/ 73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20683" name="Picture 1302" descr="screen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684" name="Freeform 1303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2 w 2528"/>
                  <a:gd name="T1" fmla="*/ 0 h 455"/>
                  <a:gd name="T2" fmla="*/ 340 w 2528"/>
                  <a:gd name="T3" fmla="*/ 29 h 455"/>
                  <a:gd name="T4" fmla="*/ 334 w 2528"/>
                  <a:gd name="T5" fmla="*/ 39 h 455"/>
                  <a:gd name="T6" fmla="*/ 0 w 2528"/>
                  <a:gd name="T7" fmla="*/ 8 h 455"/>
                  <a:gd name="T8" fmla="*/ 2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5" name="Freeform 1304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78 w 702"/>
                  <a:gd name="T1" fmla="*/ 0 h 1893"/>
                  <a:gd name="T2" fmla="*/ 0 w 702"/>
                  <a:gd name="T3" fmla="*/ 160 h 1893"/>
                  <a:gd name="T4" fmla="*/ 15 w 702"/>
                  <a:gd name="T5" fmla="*/ 162 h 1893"/>
                  <a:gd name="T6" fmla="*/ 94 w 702"/>
                  <a:gd name="T7" fmla="*/ 4 h 1893"/>
                  <a:gd name="T8" fmla="*/ 78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6" name="Freeform 1305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02 w 756"/>
                  <a:gd name="T1" fmla="*/ 0 h 2184"/>
                  <a:gd name="T2" fmla="*/ 19 w 756"/>
                  <a:gd name="T3" fmla="*/ 187 h 2184"/>
                  <a:gd name="T4" fmla="*/ 0 w 756"/>
                  <a:gd name="T5" fmla="*/ 184 h 2184"/>
                  <a:gd name="T6" fmla="*/ 81 w 756"/>
                  <a:gd name="T7" fmla="*/ 6 h 2184"/>
                  <a:gd name="T8" fmla="*/ 102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7" name="Freeform 1306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4 w 2773"/>
                  <a:gd name="T1" fmla="*/ 0 h 738"/>
                  <a:gd name="T2" fmla="*/ 0 w 2773"/>
                  <a:gd name="T3" fmla="*/ 9 h 738"/>
                  <a:gd name="T4" fmla="*/ 328 w 2773"/>
                  <a:gd name="T5" fmla="*/ 63 h 738"/>
                  <a:gd name="T6" fmla="*/ 320 w 2773"/>
                  <a:gd name="T7" fmla="*/ 51 h 738"/>
                  <a:gd name="T8" fmla="*/ 4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8" name="Freeform 1307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7 w 637"/>
                  <a:gd name="T1" fmla="*/ 0 h 1659"/>
                  <a:gd name="T2" fmla="*/ 131 w 637"/>
                  <a:gd name="T3" fmla="*/ 0 h 1659"/>
                  <a:gd name="T4" fmla="*/ 14 w 637"/>
                  <a:gd name="T5" fmla="*/ 434 h 1659"/>
                  <a:gd name="T6" fmla="*/ 0 w 637"/>
                  <a:gd name="T7" fmla="*/ 431 h 1659"/>
                  <a:gd name="T8" fmla="*/ 127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9" name="Freeform 1308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2 w 2216"/>
                  <a:gd name="T3" fmla="*/ 15 h 550"/>
                  <a:gd name="T4" fmla="*/ 447 w 2216"/>
                  <a:gd name="T5" fmla="*/ 145 h 550"/>
                  <a:gd name="T6" fmla="*/ 458 w 2216"/>
                  <a:gd name="T7" fmla="*/ 130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690" name="Group 1309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20697" name="Freeform 1310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98" name="Freeform 1311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99" name="Freeform 1312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00" name="Freeform 1313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01" name="Freeform 1314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02" name="Freeform 1315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691" name="Freeform 1316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31 h 792"/>
                  <a:gd name="T2" fmla="*/ 146 w 990"/>
                  <a:gd name="T3" fmla="*/ 0 h 792"/>
                  <a:gd name="T4" fmla="*/ 146 w 990"/>
                  <a:gd name="T5" fmla="*/ 10 h 792"/>
                  <a:gd name="T6" fmla="*/ 0 w 990"/>
                  <a:gd name="T7" fmla="*/ 141 h 792"/>
                  <a:gd name="T8" fmla="*/ 1 w 990"/>
                  <a:gd name="T9" fmla="*/ 13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2" name="Freeform 1317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6 w 2532"/>
                  <a:gd name="T3" fmla="*/ 0 h 723"/>
                  <a:gd name="T4" fmla="*/ 375 w 2532"/>
                  <a:gd name="T5" fmla="*/ 120 h 723"/>
                  <a:gd name="T6" fmla="*/ 375 w 2532"/>
                  <a:gd name="T7" fmla="*/ 128 h 723"/>
                  <a:gd name="T8" fmla="*/ 0 w 2532"/>
                  <a:gd name="T9" fmla="*/ 4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3" name="Freeform 1318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5 w 26"/>
                  <a:gd name="T1" fmla="*/ 2 h 147"/>
                  <a:gd name="T2" fmla="*/ 5 w 26"/>
                  <a:gd name="T3" fmla="*/ 25 h 147"/>
                  <a:gd name="T4" fmla="*/ 0 w 26"/>
                  <a:gd name="T5" fmla="*/ 25 h 147"/>
                  <a:gd name="T6" fmla="*/ 1 w 26"/>
                  <a:gd name="T7" fmla="*/ 0 h 147"/>
                  <a:gd name="T8" fmla="*/ 5 w 26"/>
                  <a:gd name="T9" fmla="*/ 2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4" name="Freeform 1319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74 w 1176"/>
                  <a:gd name="T1" fmla="*/ 0 h 606"/>
                  <a:gd name="T2" fmla="*/ 0 w 1176"/>
                  <a:gd name="T3" fmla="*/ 106 h 606"/>
                  <a:gd name="T4" fmla="*/ 4 w 1176"/>
                  <a:gd name="T5" fmla="*/ 107 h 606"/>
                  <a:gd name="T6" fmla="*/ 174 w 1176"/>
                  <a:gd name="T7" fmla="*/ 3 h 606"/>
                  <a:gd name="T8" fmla="*/ 174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5" name="Freeform 1320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4 w 2532"/>
                  <a:gd name="T3" fmla="*/ 0 h 723"/>
                  <a:gd name="T4" fmla="*/ 304 w 2532"/>
                  <a:gd name="T5" fmla="*/ 103 h 723"/>
                  <a:gd name="T6" fmla="*/ 303 w 2532"/>
                  <a:gd name="T7" fmla="*/ 109 h 723"/>
                  <a:gd name="T8" fmla="*/ 0 w 2532"/>
                  <a:gd name="T9" fmla="*/ 4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6" name="Freeform 1321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8 w 2532"/>
                  <a:gd name="T5" fmla="*/ 118 h 723"/>
                  <a:gd name="T6" fmla="*/ 8 w 2532"/>
                  <a:gd name="T7" fmla="*/ 126 h 723"/>
                  <a:gd name="T8" fmla="*/ 0 w 2532"/>
                  <a:gd name="T9" fmla="*/ 4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20484" name="Picture 939" descr="underline_base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936625"/>
            <a:ext cx="8228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122238"/>
            <a:ext cx="8566150" cy="1143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Internet transport-layer protocols</a:t>
            </a:r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8150" y="1400175"/>
            <a:ext cx="3971925" cy="5114925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reliable, in-order delivery (TCP)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congestion control 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flow control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connection setup</a:t>
            </a:r>
            <a:endParaRPr lang="en-US" altLang="en-US" sz="2800" smtClean="0">
              <a:ea typeface="ＭＳ Ｐゴシック" panose="020B0600070205080204" pitchFamily="34" charset="-128"/>
            </a:endParaRP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unreliable, unordered delivery: UDP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no-frills extension of </a:t>
            </a:r>
            <a:r>
              <a:rPr lang="ja-JP" altLang="en-US" smtClean="0">
                <a:ea typeface="ＭＳ Ｐゴシック" panose="020B0600070205080204" pitchFamily="34" charset="-128"/>
              </a:rPr>
              <a:t>“</a:t>
            </a:r>
            <a:r>
              <a:rPr lang="en-US" altLang="ja-JP" smtClean="0">
                <a:ea typeface="ＭＳ Ｐゴシック" panose="020B0600070205080204" pitchFamily="34" charset="-128"/>
              </a:rPr>
              <a:t>best-effort</a:t>
            </a:r>
            <a:r>
              <a:rPr lang="ja-JP" altLang="en-US" smtClean="0">
                <a:ea typeface="ＭＳ Ｐゴシック" panose="020B0600070205080204" pitchFamily="34" charset="-128"/>
              </a:rPr>
              <a:t>”</a:t>
            </a:r>
            <a:r>
              <a:rPr lang="en-US" altLang="ja-JP" smtClean="0">
                <a:ea typeface="ＭＳ Ｐゴシック" panose="020B0600070205080204" pitchFamily="34" charset="-128"/>
              </a:rPr>
              <a:t> IP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services not available: 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delay guarantees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bandwidth guarantees</a:t>
            </a:r>
          </a:p>
        </p:txBody>
      </p:sp>
      <p:sp>
        <p:nvSpPr>
          <p:cNvPr id="6152" name="Line 677"/>
          <p:cNvSpPr>
            <a:spLocks noChangeShapeType="1"/>
          </p:cNvSpPr>
          <p:nvPr/>
        </p:nvSpPr>
        <p:spPr bwMode="auto">
          <a:xfrm>
            <a:off x="6456363" y="2490788"/>
            <a:ext cx="509587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153" name="Line 683"/>
          <p:cNvSpPr>
            <a:spLocks noChangeShapeType="1"/>
          </p:cNvSpPr>
          <p:nvPr/>
        </p:nvSpPr>
        <p:spPr bwMode="auto">
          <a:xfrm>
            <a:off x="7091363" y="4600575"/>
            <a:ext cx="390525" cy="1841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154" name="Line 684"/>
          <p:cNvSpPr>
            <a:spLocks noChangeShapeType="1"/>
          </p:cNvSpPr>
          <p:nvPr/>
        </p:nvSpPr>
        <p:spPr bwMode="auto">
          <a:xfrm flipV="1">
            <a:off x="6470650" y="4587875"/>
            <a:ext cx="322263" cy="1984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155" name="Line 704"/>
          <p:cNvSpPr>
            <a:spLocks noChangeShapeType="1"/>
          </p:cNvSpPr>
          <p:nvPr/>
        </p:nvSpPr>
        <p:spPr bwMode="auto">
          <a:xfrm flipH="1">
            <a:off x="7029450" y="2836863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pSp>
        <p:nvGrpSpPr>
          <p:cNvPr id="20491" name="Group 737"/>
          <p:cNvGrpSpPr>
            <a:grpSpLocks/>
          </p:cNvGrpSpPr>
          <p:nvPr/>
        </p:nvGrpSpPr>
        <p:grpSpPr bwMode="auto">
          <a:xfrm>
            <a:off x="6943725" y="2416175"/>
            <a:ext cx="382588" cy="171450"/>
            <a:chOff x="3855" y="1486"/>
            <a:chExt cx="241" cy="108"/>
          </a:xfrm>
        </p:grpSpPr>
        <p:sp>
          <p:nvSpPr>
            <p:cNvPr id="20605" name="Oval 407"/>
            <p:cNvSpPr>
              <a:spLocks noChangeArrowheads="1"/>
            </p:cNvSpPr>
            <p:nvPr/>
          </p:nvSpPr>
          <p:spPr bwMode="auto">
            <a:xfrm>
              <a:off x="3856" y="1533"/>
              <a:ext cx="240" cy="6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0606" name="Rectangle 410"/>
            <p:cNvSpPr>
              <a:spLocks noChangeArrowheads="1"/>
            </p:cNvSpPr>
            <p:nvPr/>
          </p:nvSpPr>
          <p:spPr bwMode="auto">
            <a:xfrm>
              <a:off x="3855" y="1527"/>
              <a:ext cx="241" cy="3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0607" name="Oval 411"/>
            <p:cNvSpPr>
              <a:spLocks noChangeArrowheads="1"/>
            </p:cNvSpPr>
            <p:nvPr/>
          </p:nvSpPr>
          <p:spPr bwMode="auto">
            <a:xfrm>
              <a:off x="3856" y="1486"/>
              <a:ext cx="240" cy="7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20608" name="Group 741"/>
            <p:cNvGrpSpPr>
              <a:grpSpLocks/>
            </p:cNvGrpSpPr>
            <p:nvPr/>
          </p:nvGrpSpPr>
          <p:grpSpPr bwMode="auto">
            <a:xfrm>
              <a:off x="3905" y="1504"/>
              <a:ext cx="134" cy="33"/>
              <a:chOff x="2468" y="1332"/>
              <a:chExt cx="310" cy="60"/>
            </a:xfrm>
          </p:grpSpPr>
          <p:sp>
            <p:nvSpPr>
              <p:cNvPr id="20611" name="Freeform 74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2" name="Freeform 74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74" name="Line 744"/>
            <p:cNvSpPr>
              <a:spLocks noChangeShapeType="1"/>
            </p:cNvSpPr>
            <p:nvPr/>
          </p:nvSpPr>
          <p:spPr bwMode="auto">
            <a:xfrm>
              <a:off x="3856" y="1520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75" name="Line 745"/>
            <p:cNvSpPr>
              <a:spLocks noChangeShapeType="1"/>
            </p:cNvSpPr>
            <p:nvPr/>
          </p:nvSpPr>
          <p:spPr bwMode="auto">
            <a:xfrm>
              <a:off x="4096" y="1521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0492" name="Group 746"/>
          <p:cNvGrpSpPr>
            <a:grpSpLocks/>
          </p:cNvGrpSpPr>
          <p:nvPr/>
        </p:nvGrpSpPr>
        <p:grpSpPr bwMode="auto">
          <a:xfrm>
            <a:off x="6969125" y="2660650"/>
            <a:ext cx="382588" cy="171450"/>
            <a:chOff x="3855" y="1486"/>
            <a:chExt cx="241" cy="108"/>
          </a:xfrm>
        </p:grpSpPr>
        <p:sp>
          <p:nvSpPr>
            <p:cNvPr id="20597" name="Oval 407"/>
            <p:cNvSpPr>
              <a:spLocks noChangeArrowheads="1"/>
            </p:cNvSpPr>
            <p:nvPr/>
          </p:nvSpPr>
          <p:spPr bwMode="auto">
            <a:xfrm>
              <a:off x="3856" y="1533"/>
              <a:ext cx="240" cy="6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0598" name="Rectangle 410"/>
            <p:cNvSpPr>
              <a:spLocks noChangeArrowheads="1"/>
            </p:cNvSpPr>
            <p:nvPr/>
          </p:nvSpPr>
          <p:spPr bwMode="auto">
            <a:xfrm>
              <a:off x="3855" y="1527"/>
              <a:ext cx="241" cy="3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0599" name="Oval 411"/>
            <p:cNvSpPr>
              <a:spLocks noChangeArrowheads="1"/>
            </p:cNvSpPr>
            <p:nvPr/>
          </p:nvSpPr>
          <p:spPr bwMode="auto">
            <a:xfrm>
              <a:off x="3856" y="1486"/>
              <a:ext cx="240" cy="7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20600" name="Group 750"/>
            <p:cNvGrpSpPr>
              <a:grpSpLocks/>
            </p:cNvGrpSpPr>
            <p:nvPr/>
          </p:nvGrpSpPr>
          <p:grpSpPr bwMode="auto">
            <a:xfrm>
              <a:off x="3905" y="1504"/>
              <a:ext cx="134" cy="33"/>
              <a:chOff x="2468" y="1332"/>
              <a:chExt cx="310" cy="60"/>
            </a:xfrm>
          </p:grpSpPr>
          <p:sp>
            <p:nvSpPr>
              <p:cNvPr id="20603" name="Freeform 751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4" name="Freeform 752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66" name="Line 753"/>
            <p:cNvSpPr>
              <a:spLocks noChangeShapeType="1"/>
            </p:cNvSpPr>
            <p:nvPr/>
          </p:nvSpPr>
          <p:spPr bwMode="auto">
            <a:xfrm>
              <a:off x="3856" y="1520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67" name="Line 754"/>
            <p:cNvSpPr>
              <a:spLocks noChangeShapeType="1"/>
            </p:cNvSpPr>
            <p:nvPr/>
          </p:nvSpPr>
          <p:spPr bwMode="auto">
            <a:xfrm>
              <a:off x="4096" y="1521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0493" name="Group 782"/>
          <p:cNvGrpSpPr>
            <a:grpSpLocks/>
          </p:cNvGrpSpPr>
          <p:nvPr/>
        </p:nvGrpSpPr>
        <p:grpSpPr bwMode="auto">
          <a:xfrm>
            <a:off x="6824663" y="3557588"/>
            <a:ext cx="427037" cy="177800"/>
            <a:chOff x="3855" y="1486"/>
            <a:chExt cx="241" cy="108"/>
          </a:xfrm>
        </p:grpSpPr>
        <p:sp>
          <p:nvSpPr>
            <p:cNvPr id="20589" name="Oval 407"/>
            <p:cNvSpPr>
              <a:spLocks noChangeArrowheads="1"/>
            </p:cNvSpPr>
            <p:nvPr/>
          </p:nvSpPr>
          <p:spPr bwMode="auto">
            <a:xfrm>
              <a:off x="3856" y="1533"/>
              <a:ext cx="240" cy="6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0590" name="Rectangle 410"/>
            <p:cNvSpPr>
              <a:spLocks noChangeArrowheads="1"/>
            </p:cNvSpPr>
            <p:nvPr/>
          </p:nvSpPr>
          <p:spPr bwMode="auto">
            <a:xfrm>
              <a:off x="3855" y="1527"/>
              <a:ext cx="241" cy="3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0591" name="Oval 411"/>
            <p:cNvSpPr>
              <a:spLocks noChangeArrowheads="1"/>
            </p:cNvSpPr>
            <p:nvPr/>
          </p:nvSpPr>
          <p:spPr bwMode="auto">
            <a:xfrm>
              <a:off x="3856" y="1486"/>
              <a:ext cx="240" cy="7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20592" name="Group 786"/>
            <p:cNvGrpSpPr>
              <a:grpSpLocks/>
            </p:cNvGrpSpPr>
            <p:nvPr/>
          </p:nvGrpSpPr>
          <p:grpSpPr bwMode="auto">
            <a:xfrm>
              <a:off x="3905" y="1504"/>
              <a:ext cx="134" cy="33"/>
              <a:chOff x="2468" y="1332"/>
              <a:chExt cx="310" cy="60"/>
            </a:xfrm>
          </p:grpSpPr>
          <p:sp>
            <p:nvSpPr>
              <p:cNvPr id="20595" name="Freeform 787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6" name="Freeform 788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58" name="Line 789"/>
            <p:cNvSpPr>
              <a:spLocks noChangeShapeType="1"/>
            </p:cNvSpPr>
            <p:nvPr/>
          </p:nvSpPr>
          <p:spPr bwMode="auto">
            <a:xfrm>
              <a:off x="3856" y="1520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59" name="Line 790"/>
            <p:cNvSpPr>
              <a:spLocks noChangeShapeType="1"/>
            </p:cNvSpPr>
            <p:nvPr/>
          </p:nvSpPr>
          <p:spPr bwMode="auto">
            <a:xfrm>
              <a:off x="4096" y="1521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0494" name="Group 791"/>
          <p:cNvGrpSpPr>
            <a:grpSpLocks/>
          </p:cNvGrpSpPr>
          <p:nvPr/>
        </p:nvGrpSpPr>
        <p:grpSpPr bwMode="auto">
          <a:xfrm>
            <a:off x="7148513" y="3805238"/>
            <a:ext cx="484187" cy="196850"/>
            <a:chOff x="3855" y="1486"/>
            <a:chExt cx="241" cy="108"/>
          </a:xfrm>
        </p:grpSpPr>
        <p:sp>
          <p:nvSpPr>
            <p:cNvPr id="20581" name="Oval 407"/>
            <p:cNvSpPr>
              <a:spLocks noChangeArrowheads="1"/>
            </p:cNvSpPr>
            <p:nvPr/>
          </p:nvSpPr>
          <p:spPr bwMode="auto">
            <a:xfrm>
              <a:off x="3856" y="1533"/>
              <a:ext cx="240" cy="6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0582" name="Rectangle 410"/>
            <p:cNvSpPr>
              <a:spLocks noChangeArrowheads="1"/>
            </p:cNvSpPr>
            <p:nvPr/>
          </p:nvSpPr>
          <p:spPr bwMode="auto">
            <a:xfrm>
              <a:off x="3855" y="1527"/>
              <a:ext cx="241" cy="3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0583" name="Oval 411"/>
            <p:cNvSpPr>
              <a:spLocks noChangeArrowheads="1"/>
            </p:cNvSpPr>
            <p:nvPr/>
          </p:nvSpPr>
          <p:spPr bwMode="auto">
            <a:xfrm>
              <a:off x="3856" y="1486"/>
              <a:ext cx="240" cy="7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20584" name="Group 795"/>
            <p:cNvGrpSpPr>
              <a:grpSpLocks/>
            </p:cNvGrpSpPr>
            <p:nvPr/>
          </p:nvGrpSpPr>
          <p:grpSpPr bwMode="auto">
            <a:xfrm>
              <a:off x="3905" y="1504"/>
              <a:ext cx="134" cy="33"/>
              <a:chOff x="2468" y="1332"/>
              <a:chExt cx="310" cy="60"/>
            </a:xfrm>
          </p:grpSpPr>
          <p:sp>
            <p:nvSpPr>
              <p:cNvPr id="20587" name="Freeform 79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8" name="Freeform 79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50" name="Line 798"/>
            <p:cNvSpPr>
              <a:spLocks noChangeShapeType="1"/>
            </p:cNvSpPr>
            <p:nvPr/>
          </p:nvSpPr>
          <p:spPr bwMode="auto">
            <a:xfrm>
              <a:off x="3856" y="1520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51" name="Line 799"/>
            <p:cNvSpPr>
              <a:spLocks noChangeShapeType="1"/>
            </p:cNvSpPr>
            <p:nvPr/>
          </p:nvSpPr>
          <p:spPr bwMode="auto">
            <a:xfrm>
              <a:off x="4096" y="1521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6160" name="Line 813"/>
          <p:cNvSpPr>
            <a:spLocks noChangeShapeType="1"/>
          </p:cNvSpPr>
          <p:nvPr/>
        </p:nvSpPr>
        <p:spPr bwMode="auto">
          <a:xfrm flipV="1">
            <a:off x="7005638" y="3978275"/>
            <a:ext cx="227012" cy="4365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pSp>
        <p:nvGrpSpPr>
          <p:cNvPr id="20496" name="Group 814"/>
          <p:cNvGrpSpPr>
            <a:grpSpLocks/>
          </p:cNvGrpSpPr>
          <p:nvPr/>
        </p:nvGrpSpPr>
        <p:grpSpPr bwMode="auto">
          <a:xfrm>
            <a:off x="6653213" y="4414838"/>
            <a:ext cx="617537" cy="241300"/>
            <a:chOff x="3855" y="1486"/>
            <a:chExt cx="241" cy="108"/>
          </a:xfrm>
        </p:grpSpPr>
        <p:sp>
          <p:nvSpPr>
            <p:cNvPr id="20573" name="Oval 407"/>
            <p:cNvSpPr>
              <a:spLocks noChangeArrowheads="1"/>
            </p:cNvSpPr>
            <p:nvPr/>
          </p:nvSpPr>
          <p:spPr bwMode="auto">
            <a:xfrm>
              <a:off x="3856" y="1533"/>
              <a:ext cx="240" cy="6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0574" name="Rectangle 410"/>
            <p:cNvSpPr>
              <a:spLocks noChangeArrowheads="1"/>
            </p:cNvSpPr>
            <p:nvPr/>
          </p:nvSpPr>
          <p:spPr bwMode="auto">
            <a:xfrm>
              <a:off x="3855" y="1527"/>
              <a:ext cx="241" cy="3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0575" name="Oval 411"/>
            <p:cNvSpPr>
              <a:spLocks noChangeArrowheads="1"/>
            </p:cNvSpPr>
            <p:nvPr/>
          </p:nvSpPr>
          <p:spPr bwMode="auto">
            <a:xfrm>
              <a:off x="3856" y="1486"/>
              <a:ext cx="240" cy="7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20576" name="Group 818"/>
            <p:cNvGrpSpPr>
              <a:grpSpLocks/>
            </p:cNvGrpSpPr>
            <p:nvPr/>
          </p:nvGrpSpPr>
          <p:grpSpPr bwMode="auto">
            <a:xfrm>
              <a:off x="3905" y="1504"/>
              <a:ext cx="134" cy="33"/>
              <a:chOff x="2468" y="1332"/>
              <a:chExt cx="310" cy="60"/>
            </a:xfrm>
          </p:grpSpPr>
          <p:sp>
            <p:nvSpPr>
              <p:cNvPr id="20579" name="Freeform 819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0" name="Freeform 820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42" name="Line 821"/>
            <p:cNvSpPr>
              <a:spLocks noChangeShapeType="1"/>
            </p:cNvSpPr>
            <p:nvPr/>
          </p:nvSpPr>
          <p:spPr bwMode="auto">
            <a:xfrm>
              <a:off x="3856" y="1520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43" name="Line 822"/>
            <p:cNvSpPr>
              <a:spLocks noChangeShapeType="1"/>
            </p:cNvSpPr>
            <p:nvPr/>
          </p:nvSpPr>
          <p:spPr bwMode="auto">
            <a:xfrm>
              <a:off x="4096" y="1521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0497" name="Group 823"/>
          <p:cNvGrpSpPr>
            <a:grpSpLocks/>
          </p:cNvGrpSpPr>
          <p:nvPr/>
        </p:nvGrpSpPr>
        <p:grpSpPr bwMode="auto">
          <a:xfrm>
            <a:off x="7307263" y="4751388"/>
            <a:ext cx="617537" cy="241300"/>
            <a:chOff x="3855" y="1486"/>
            <a:chExt cx="241" cy="108"/>
          </a:xfrm>
        </p:grpSpPr>
        <p:sp>
          <p:nvSpPr>
            <p:cNvPr id="20565" name="Oval 407"/>
            <p:cNvSpPr>
              <a:spLocks noChangeArrowheads="1"/>
            </p:cNvSpPr>
            <p:nvPr/>
          </p:nvSpPr>
          <p:spPr bwMode="auto">
            <a:xfrm>
              <a:off x="3856" y="1533"/>
              <a:ext cx="240" cy="6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0566" name="Rectangle 410"/>
            <p:cNvSpPr>
              <a:spLocks noChangeArrowheads="1"/>
            </p:cNvSpPr>
            <p:nvPr/>
          </p:nvSpPr>
          <p:spPr bwMode="auto">
            <a:xfrm>
              <a:off x="3855" y="1527"/>
              <a:ext cx="241" cy="3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0567" name="Oval 411"/>
            <p:cNvSpPr>
              <a:spLocks noChangeArrowheads="1"/>
            </p:cNvSpPr>
            <p:nvPr/>
          </p:nvSpPr>
          <p:spPr bwMode="auto">
            <a:xfrm>
              <a:off x="3856" y="1486"/>
              <a:ext cx="240" cy="7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20568" name="Group 827"/>
            <p:cNvGrpSpPr>
              <a:grpSpLocks/>
            </p:cNvGrpSpPr>
            <p:nvPr/>
          </p:nvGrpSpPr>
          <p:grpSpPr bwMode="auto">
            <a:xfrm>
              <a:off x="3905" y="1504"/>
              <a:ext cx="134" cy="33"/>
              <a:chOff x="2468" y="1332"/>
              <a:chExt cx="310" cy="60"/>
            </a:xfrm>
          </p:grpSpPr>
          <p:sp>
            <p:nvSpPr>
              <p:cNvPr id="20571" name="Freeform 82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2" name="Freeform 82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34" name="Line 830"/>
            <p:cNvSpPr>
              <a:spLocks noChangeShapeType="1"/>
            </p:cNvSpPr>
            <p:nvPr/>
          </p:nvSpPr>
          <p:spPr bwMode="auto">
            <a:xfrm>
              <a:off x="3856" y="1520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35" name="Line 831"/>
            <p:cNvSpPr>
              <a:spLocks noChangeShapeType="1"/>
            </p:cNvSpPr>
            <p:nvPr/>
          </p:nvSpPr>
          <p:spPr bwMode="auto">
            <a:xfrm>
              <a:off x="4096" y="1521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0498" name="Group 876"/>
          <p:cNvGrpSpPr>
            <a:grpSpLocks/>
          </p:cNvGrpSpPr>
          <p:nvPr/>
        </p:nvGrpSpPr>
        <p:grpSpPr bwMode="auto">
          <a:xfrm>
            <a:off x="5359400" y="1330325"/>
            <a:ext cx="1057275" cy="957263"/>
            <a:chOff x="-153" y="1680"/>
            <a:chExt cx="666" cy="603"/>
          </a:xfrm>
        </p:grpSpPr>
        <p:grpSp>
          <p:nvGrpSpPr>
            <p:cNvPr id="20556" name="Group 877"/>
            <p:cNvGrpSpPr>
              <a:grpSpLocks/>
            </p:cNvGrpSpPr>
            <p:nvPr/>
          </p:nvGrpSpPr>
          <p:grpSpPr bwMode="auto">
            <a:xfrm>
              <a:off x="0" y="1680"/>
              <a:ext cx="513" cy="538"/>
              <a:chOff x="4180" y="744"/>
              <a:chExt cx="513" cy="538"/>
            </a:xfrm>
          </p:grpSpPr>
          <p:sp>
            <p:nvSpPr>
              <p:cNvPr id="6223" name="Rectangle 878"/>
              <p:cNvSpPr>
                <a:spLocks noChangeArrowheads="1"/>
              </p:cNvSpPr>
              <p:nvPr/>
            </p:nvSpPr>
            <p:spPr bwMode="auto">
              <a:xfrm>
                <a:off x="4242" y="747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224" name="Rectangle 879"/>
              <p:cNvSpPr>
                <a:spLocks noChangeArrowheads="1"/>
              </p:cNvSpPr>
              <p:nvPr/>
            </p:nvSpPr>
            <p:spPr bwMode="auto">
              <a:xfrm>
                <a:off x="4221" y="762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225" name="Rectangle 880"/>
              <p:cNvSpPr>
                <a:spLocks noChangeArrowheads="1"/>
              </p:cNvSpPr>
              <p:nvPr/>
            </p:nvSpPr>
            <p:spPr bwMode="auto">
              <a:xfrm>
                <a:off x="4224" y="873"/>
                <a:ext cx="426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226" name="Text Box 881"/>
              <p:cNvSpPr txBox="1">
                <a:spLocks noChangeArrowheads="1"/>
              </p:cNvSpPr>
              <p:nvPr/>
            </p:nvSpPr>
            <p:spPr bwMode="auto">
              <a:xfrm>
                <a:off x="4180" y="744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000" smtClean="0"/>
                  <a:t>application</a:t>
                </a:r>
              </a:p>
              <a:p>
                <a:pPr>
                  <a:defRPr/>
                </a:pPr>
                <a:r>
                  <a:rPr lang="en-US" sz="1000" smtClean="0">
                    <a:solidFill>
                      <a:schemeClr val="bg1"/>
                    </a:solidFill>
                  </a:rPr>
                  <a:t>transport</a:t>
                </a:r>
                <a:endParaRPr lang="en-US" sz="1000" smtClean="0"/>
              </a:p>
              <a:p>
                <a:pPr>
                  <a:defRPr/>
                </a:pPr>
                <a:r>
                  <a:rPr lang="en-US" sz="1000" smtClean="0"/>
                  <a:t>network</a:t>
                </a:r>
              </a:p>
              <a:p>
                <a:pPr>
                  <a:defRPr/>
                </a:pPr>
                <a:r>
                  <a:rPr lang="en-US" sz="1000" smtClean="0"/>
                  <a:t>data link</a:t>
                </a:r>
              </a:p>
              <a:p>
                <a:pPr>
                  <a:defRPr/>
                </a:pPr>
                <a:r>
                  <a:rPr lang="en-US" sz="1000" smtClean="0"/>
                  <a:t>physical</a:t>
                </a:r>
                <a:endParaRPr lang="en-US" sz="2400" smtClean="0"/>
              </a:p>
            </p:txBody>
          </p:sp>
          <p:sp>
            <p:nvSpPr>
              <p:cNvPr id="6227" name="Line 882"/>
              <p:cNvSpPr>
                <a:spLocks noChangeShapeType="1"/>
              </p:cNvSpPr>
              <p:nvPr/>
            </p:nvSpPr>
            <p:spPr bwMode="auto">
              <a:xfrm>
                <a:off x="4221" y="978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228" name="Line 883"/>
              <p:cNvSpPr>
                <a:spLocks noChangeShapeType="1"/>
              </p:cNvSpPr>
              <p:nvPr/>
            </p:nvSpPr>
            <p:spPr bwMode="auto">
              <a:xfrm>
                <a:off x="4227" y="106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229" name="Line 884"/>
              <p:cNvSpPr>
                <a:spLocks noChangeShapeType="1"/>
              </p:cNvSpPr>
              <p:nvPr/>
            </p:nvSpPr>
            <p:spPr bwMode="auto">
              <a:xfrm>
                <a:off x="4227" y="115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20557" name="Freeform 885"/>
            <p:cNvSpPr>
              <a:spLocks/>
            </p:cNvSpPr>
            <p:nvPr/>
          </p:nvSpPr>
          <p:spPr bwMode="auto">
            <a:xfrm>
              <a:off x="-153" y="1689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99" name="Group 886"/>
          <p:cNvGrpSpPr>
            <a:grpSpLocks/>
          </p:cNvGrpSpPr>
          <p:nvPr/>
        </p:nvGrpSpPr>
        <p:grpSpPr bwMode="auto">
          <a:xfrm>
            <a:off x="7869238" y="4343400"/>
            <a:ext cx="1057275" cy="957263"/>
            <a:chOff x="-153" y="1680"/>
            <a:chExt cx="666" cy="603"/>
          </a:xfrm>
        </p:grpSpPr>
        <p:grpSp>
          <p:nvGrpSpPr>
            <p:cNvPr id="20547" name="Group 887"/>
            <p:cNvGrpSpPr>
              <a:grpSpLocks/>
            </p:cNvGrpSpPr>
            <p:nvPr/>
          </p:nvGrpSpPr>
          <p:grpSpPr bwMode="auto">
            <a:xfrm>
              <a:off x="0" y="1680"/>
              <a:ext cx="513" cy="538"/>
              <a:chOff x="4180" y="744"/>
              <a:chExt cx="513" cy="538"/>
            </a:xfrm>
          </p:grpSpPr>
          <p:sp>
            <p:nvSpPr>
              <p:cNvPr id="6214" name="Rectangle 888"/>
              <p:cNvSpPr>
                <a:spLocks noChangeArrowheads="1"/>
              </p:cNvSpPr>
              <p:nvPr/>
            </p:nvSpPr>
            <p:spPr bwMode="auto">
              <a:xfrm>
                <a:off x="4242" y="747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215" name="Rectangle 889"/>
              <p:cNvSpPr>
                <a:spLocks noChangeArrowheads="1"/>
              </p:cNvSpPr>
              <p:nvPr/>
            </p:nvSpPr>
            <p:spPr bwMode="auto">
              <a:xfrm>
                <a:off x="4221" y="762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216" name="Rectangle 890"/>
              <p:cNvSpPr>
                <a:spLocks noChangeArrowheads="1"/>
              </p:cNvSpPr>
              <p:nvPr/>
            </p:nvSpPr>
            <p:spPr bwMode="auto">
              <a:xfrm>
                <a:off x="4224" y="873"/>
                <a:ext cx="426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217" name="Text Box 891"/>
              <p:cNvSpPr txBox="1">
                <a:spLocks noChangeArrowheads="1"/>
              </p:cNvSpPr>
              <p:nvPr/>
            </p:nvSpPr>
            <p:spPr bwMode="auto">
              <a:xfrm>
                <a:off x="4180" y="744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000" smtClean="0"/>
                  <a:t>application</a:t>
                </a:r>
              </a:p>
              <a:p>
                <a:pPr>
                  <a:defRPr/>
                </a:pPr>
                <a:r>
                  <a:rPr lang="en-US" sz="1000" smtClean="0">
                    <a:solidFill>
                      <a:schemeClr val="bg1"/>
                    </a:solidFill>
                  </a:rPr>
                  <a:t>transport</a:t>
                </a:r>
                <a:endParaRPr lang="en-US" sz="1000" smtClean="0"/>
              </a:p>
              <a:p>
                <a:pPr>
                  <a:defRPr/>
                </a:pPr>
                <a:r>
                  <a:rPr lang="en-US" sz="1000" smtClean="0"/>
                  <a:t>network</a:t>
                </a:r>
              </a:p>
              <a:p>
                <a:pPr>
                  <a:defRPr/>
                </a:pPr>
                <a:r>
                  <a:rPr lang="en-US" sz="1000" smtClean="0"/>
                  <a:t>data link</a:t>
                </a:r>
              </a:p>
              <a:p>
                <a:pPr>
                  <a:defRPr/>
                </a:pPr>
                <a:r>
                  <a:rPr lang="en-US" sz="1000" smtClean="0"/>
                  <a:t>physical</a:t>
                </a:r>
                <a:endParaRPr lang="en-US" sz="2400" smtClean="0"/>
              </a:p>
            </p:txBody>
          </p:sp>
          <p:sp>
            <p:nvSpPr>
              <p:cNvPr id="6218" name="Line 892"/>
              <p:cNvSpPr>
                <a:spLocks noChangeShapeType="1"/>
              </p:cNvSpPr>
              <p:nvPr/>
            </p:nvSpPr>
            <p:spPr bwMode="auto">
              <a:xfrm>
                <a:off x="4221" y="978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219" name="Line 893"/>
              <p:cNvSpPr>
                <a:spLocks noChangeShapeType="1"/>
              </p:cNvSpPr>
              <p:nvPr/>
            </p:nvSpPr>
            <p:spPr bwMode="auto">
              <a:xfrm>
                <a:off x="4227" y="106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220" name="Line 894"/>
              <p:cNvSpPr>
                <a:spLocks noChangeShapeType="1"/>
              </p:cNvSpPr>
              <p:nvPr/>
            </p:nvSpPr>
            <p:spPr bwMode="auto">
              <a:xfrm>
                <a:off x="4227" y="115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20548" name="Freeform 895"/>
            <p:cNvSpPr>
              <a:spLocks/>
            </p:cNvSpPr>
            <p:nvPr/>
          </p:nvSpPr>
          <p:spPr bwMode="auto">
            <a:xfrm>
              <a:off x="-153" y="1689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00" name="Group 661"/>
          <p:cNvGrpSpPr>
            <a:grpSpLocks/>
          </p:cNvGrpSpPr>
          <p:nvPr/>
        </p:nvGrpSpPr>
        <p:grpSpPr bwMode="auto">
          <a:xfrm>
            <a:off x="5913438" y="2057400"/>
            <a:ext cx="814387" cy="701675"/>
            <a:chOff x="2923" y="3345"/>
            <a:chExt cx="513" cy="442"/>
          </a:xfrm>
        </p:grpSpPr>
        <p:sp>
          <p:nvSpPr>
            <p:cNvPr id="6207" name="Rectangle 662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08" name="Rectangle 663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09" name="Text Box 664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endParaRPr lang="en-US" sz="1000" smtClean="0">
                <a:latin typeface="Comic Sans MS" charset="0"/>
              </a:endParaRPr>
            </a:p>
            <a:p>
              <a:pPr>
                <a:defRPr/>
              </a:pPr>
              <a:r>
                <a:rPr lang="en-US" sz="1000" smtClean="0"/>
                <a:t>network</a:t>
              </a:r>
            </a:p>
            <a:p>
              <a:pPr>
                <a:defRPr/>
              </a:pPr>
              <a:r>
                <a:rPr lang="en-US" sz="1000" smtClean="0"/>
                <a:t>data link</a:t>
              </a:r>
            </a:p>
            <a:p>
              <a:pPr>
                <a:defRPr/>
              </a:pPr>
              <a:r>
                <a:rPr lang="en-US" sz="1000" smtClean="0"/>
                <a:t>physical</a:t>
              </a:r>
              <a:endParaRPr lang="en-US" sz="2400" smtClean="0"/>
            </a:p>
          </p:txBody>
        </p:sp>
        <p:sp>
          <p:nvSpPr>
            <p:cNvPr id="6210" name="Line 665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11" name="Line 666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0501" name="Group 901"/>
          <p:cNvGrpSpPr>
            <a:grpSpLocks/>
          </p:cNvGrpSpPr>
          <p:nvPr/>
        </p:nvGrpSpPr>
        <p:grpSpPr bwMode="auto">
          <a:xfrm>
            <a:off x="6729413" y="2479675"/>
            <a:ext cx="814387" cy="701675"/>
            <a:chOff x="2923" y="3345"/>
            <a:chExt cx="513" cy="442"/>
          </a:xfrm>
        </p:grpSpPr>
        <p:sp>
          <p:nvSpPr>
            <p:cNvPr id="6202" name="Rectangle 902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03" name="Rectangle 903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04" name="Text Box 904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endParaRPr lang="en-US" sz="1000" smtClean="0">
                <a:latin typeface="Comic Sans MS" charset="0"/>
              </a:endParaRPr>
            </a:p>
            <a:p>
              <a:pPr>
                <a:defRPr/>
              </a:pPr>
              <a:r>
                <a:rPr lang="en-US" sz="1000" smtClean="0"/>
                <a:t>network</a:t>
              </a:r>
            </a:p>
            <a:p>
              <a:pPr>
                <a:defRPr/>
              </a:pPr>
              <a:r>
                <a:rPr lang="en-US" sz="1000" smtClean="0"/>
                <a:t>data link</a:t>
              </a:r>
            </a:p>
            <a:p>
              <a:pPr>
                <a:defRPr/>
              </a:pPr>
              <a:r>
                <a:rPr lang="en-US" sz="1000" smtClean="0"/>
                <a:t>physical</a:t>
              </a:r>
              <a:endParaRPr lang="en-US" sz="2400" smtClean="0"/>
            </a:p>
          </p:txBody>
        </p:sp>
        <p:sp>
          <p:nvSpPr>
            <p:cNvPr id="6205" name="Line 905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06" name="Line 906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0502" name="Group 907"/>
          <p:cNvGrpSpPr>
            <a:grpSpLocks/>
          </p:cNvGrpSpPr>
          <p:nvPr/>
        </p:nvGrpSpPr>
        <p:grpSpPr bwMode="auto">
          <a:xfrm>
            <a:off x="6738938" y="1901825"/>
            <a:ext cx="814387" cy="701675"/>
            <a:chOff x="2923" y="3345"/>
            <a:chExt cx="513" cy="442"/>
          </a:xfrm>
        </p:grpSpPr>
        <p:sp>
          <p:nvSpPr>
            <p:cNvPr id="6197" name="Rectangle 908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198" name="Rectangle 909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199" name="Text Box 910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endParaRPr lang="en-US" sz="1000" smtClean="0">
                <a:latin typeface="Comic Sans MS" charset="0"/>
              </a:endParaRPr>
            </a:p>
            <a:p>
              <a:pPr>
                <a:defRPr/>
              </a:pPr>
              <a:r>
                <a:rPr lang="en-US" sz="1000" smtClean="0"/>
                <a:t>network</a:t>
              </a:r>
            </a:p>
            <a:p>
              <a:pPr>
                <a:defRPr/>
              </a:pPr>
              <a:r>
                <a:rPr lang="en-US" sz="1000" smtClean="0"/>
                <a:t>data link</a:t>
              </a:r>
            </a:p>
            <a:p>
              <a:pPr>
                <a:defRPr/>
              </a:pPr>
              <a:r>
                <a:rPr lang="en-US" sz="1000" smtClean="0"/>
                <a:t>physical</a:t>
              </a:r>
              <a:endParaRPr lang="en-US" sz="2400" smtClean="0"/>
            </a:p>
          </p:txBody>
        </p:sp>
        <p:sp>
          <p:nvSpPr>
            <p:cNvPr id="6200" name="Line 911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01" name="Line 912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0503" name="Group 913"/>
          <p:cNvGrpSpPr>
            <a:grpSpLocks/>
          </p:cNvGrpSpPr>
          <p:nvPr/>
        </p:nvGrpSpPr>
        <p:grpSpPr bwMode="auto">
          <a:xfrm>
            <a:off x="6513513" y="3089275"/>
            <a:ext cx="814387" cy="701675"/>
            <a:chOff x="2923" y="3345"/>
            <a:chExt cx="513" cy="442"/>
          </a:xfrm>
        </p:grpSpPr>
        <p:sp>
          <p:nvSpPr>
            <p:cNvPr id="6192" name="Rectangle 914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193" name="Rectangle 915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194" name="Text Box 916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endParaRPr lang="en-US" sz="1000" smtClean="0">
                <a:latin typeface="Comic Sans MS" charset="0"/>
              </a:endParaRPr>
            </a:p>
            <a:p>
              <a:pPr>
                <a:defRPr/>
              </a:pPr>
              <a:r>
                <a:rPr lang="en-US" sz="1000" smtClean="0"/>
                <a:t>network</a:t>
              </a:r>
            </a:p>
            <a:p>
              <a:pPr>
                <a:defRPr/>
              </a:pPr>
              <a:r>
                <a:rPr lang="en-US" sz="1000" smtClean="0"/>
                <a:t>data link</a:t>
              </a:r>
            </a:p>
            <a:p>
              <a:pPr>
                <a:defRPr/>
              </a:pPr>
              <a:r>
                <a:rPr lang="en-US" sz="1000" smtClean="0"/>
                <a:t>physical</a:t>
              </a:r>
              <a:endParaRPr lang="en-US" sz="2400" smtClean="0"/>
            </a:p>
          </p:txBody>
        </p:sp>
        <p:sp>
          <p:nvSpPr>
            <p:cNvPr id="6195" name="Line 917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196" name="Line 918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0504" name="Group 919"/>
          <p:cNvGrpSpPr>
            <a:grpSpLocks/>
          </p:cNvGrpSpPr>
          <p:nvPr/>
        </p:nvGrpSpPr>
        <p:grpSpPr bwMode="auto">
          <a:xfrm>
            <a:off x="7100888" y="3594100"/>
            <a:ext cx="814387" cy="701675"/>
            <a:chOff x="2923" y="3345"/>
            <a:chExt cx="513" cy="442"/>
          </a:xfrm>
        </p:grpSpPr>
        <p:sp>
          <p:nvSpPr>
            <p:cNvPr id="6187" name="Rectangle 920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188" name="Rectangle 921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189" name="Text Box 922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endParaRPr lang="en-US" sz="1000" smtClean="0">
                <a:latin typeface="Comic Sans MS" charset="0"/>
              </a:endParaRPr>
            </a:p>
            <a:p>
              <a:pPr>
                <a:defRPr/>
              </a:pPr>
              <a:r>
                <a:rPr lang="en-US" sz="1000" smtClean="0"/>
                <a:t>network</a:t>
              </a:r>
            </a:p>
            <a:p>
              <a:pPr>
                <a:defRPr/>
              </a:pPr>
              <a:r>
                <a:rPr lang="en-US" sz="1000" smtClean="0"/>
                <a:t>data link</a:t>
              </a:r>
            </a:p>
            <a:p>
              <a:pPr>
                <a:defRPr/>
              </a:pPr>
              <a:r>
                <a:rPr lang="en-US" sz="1000" smtClean="0"/>
                <a:t>physical</a:t>
              </a:r>
              <a:endParaRPr lang="en-US" sz="2400" smtClean="0"/>
            </a:p>
          </p:txBody>
        </p:sp>
        <p:sp>
          <p:nvSpPr>
            <p:cNvPr id="6190" name="Line 923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191" name="Line 924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0505" name="Group 925"/>
          <p:cNvGrpSpPr>
            <a:grpSpLocks/>
          </p:cNvGrpSpPr>
          <p:nvPr/>
        </p:nvGrpSpPr>
        <p:grpSpPr bwMode="auto">
          <a:xfrm>
            <a:off x="6589713" y="4003675"/>
            <a:ext cx="814387" cy="701675"/>
            <a:chOff x="2923" y="3345"/>
            <a:chExt cx="513" cy="442"/>
          </a:xfrm>
        </p:grpSpPr>
        <p:sp>
          <p:nvSpPr>
            <p:cNvPr id="6182" name="Rectangle 926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183" name="Rectangle 927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184" name="Text Box 928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endParaRPr lang="en-US" sz="1000" smtClean="0">
                <a:latin typeface="Comic Sans MS" charset="0"/>
              </a:endParaRPr>
            </a:p>
            <a:p>
              <a:pPr>
                <a:defRPr/>
              </a:pPr>
              <a:r>
                <a:rPr lang="en-US" sz="1000" smtClean="0"/>
                <a:t>network</a:t>
              </a:r>
            </a:p>
            <a:p>
              <a:pPr>
                <a:defRPr/>
              </a:pPr>
              <a:r>
                <a:rPr lang="en-US" sz="1000" smtClean="0"/>
                <a:t>data link</a:t>
              </a:r>
            </a:p>
            <a:p>
              <a:pPr>
                <a:defRPr/>
              </a:pPr>
              <a:r>
                <a:rPr lang="en-US" sz="1000" smtClean="0"/>
                <a:t>physical</a:t>
              </a:r>
              <a:endParaRPr lang="en-US" sz="2400" smtClean="0"/>
            </a:p>
          </p:txBody>
        </p:sp>
        <p:sp>
          <p:nvSpPr>
            <p:cNvPr id="6185" name="Line 929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186" name="Line 930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0506" name="Group 931"/>
          <p:cNvGrpSpPr>
            <a:grpSpLocks/>
          </p:cNvGrpSpPr>
          <p:nvPr/>
        </p:nvGrpSpPr>
        <p:grpSpPr bwMode="auto">
          <a:xfrm>
            <a:off x="7237413" y="4400550"/>
            <a:ext cx="814387" cy="701675"/>
            <a:chOff x="2923" y="3345"/>
            <a:chExt cx="513" cy="442"/>
          </a:xfrm>
        </p:grpSpPr>
        <p:sp>
          <p:nvSpPr>
            <p:cNvPr id="6177" name="Rectangle 932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178" name="Rectangle 933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179" name="Text Box 934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endParaRPr lang="en-US" sz="1000" smtClean="0">
                <a:latin typeface="Comic Sans MS" charset="0"/>
              </a:endParaRPr>
            </a:p>
            <a:p>
              <a:pPr>
                <a:defRPr/>
              </a:pPr>
              <a:r>
                <a:rPr lang="en-US" sz="1000" smtClean="0"/>
                <a:t>network</a:t>
              </a:r>
            </a:p>
            <a:p>
              <a:pPr>
                <a:defRPr/>
              </a:pPr>
              <a:r>
                <a:rPr lang="en-US" sz="1000" smtClean="0"/>
                <a:t>data link</a:t>
              </a:r>
            </a:p>
            <a:p>
              <a:pPr>
                <a:defRPr/>
              </a:pPr>
              <a:r>
                <a:rPr lang="en-US" sz="1000" smtClean="0"/>
                <a:t>physical</a:t>
              </a:r>
              <a:endParaRPr lang="en-US" sz="2400" smtClean="0"/>
            </a:p>
          </p:txBody>
        </p:sp>
        <p:sp>
          <p:nvSpPr>
            <p:cNvPr id="6180" name="Line 935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181" name="Line 936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0507" name="Group 896"/>
          <p:cNvGrpSpPr>
            <a:grpSpLocks/>
          </p:cNvGrpSpPr>
          <p:nvPr/>
        </p:nvGrpSpPr>
        <p:grpSpPr bwMode="auto">
          <a:xfrm rot="2937887">
            <a:off x="5389563" y="2911475"/>
            <a:ext cx="3781425" cy="434975"/>
            <a:chOff x="2937" y="3579"/>
            <a:chExt cx="2382" cy="274"/>
          </a:xfrm>
        </p:grpSpPr>
        <p:sp>
          <p:nvSpPr>
            <p:cNvPr id="6173" name="Rectangle 897"/>
            <p:cNvSpPr>
              <a:spLocks noChangeArrowheads="1"/>
            </p:cNvSpPr>
            <p:nvPr/>
          </p:nvSpPr>
          <p:spPr bwMode="auto">
            <a:xfrm>
              <a:off x="3166" y="3630"/>
              <a:ext cx="1920" cy="17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174" name="Text Box 898"/>
            <p:cNvSpPr txBox="1">
              <a:spLocks noChangeArrowheads="1"/>
            </p:cNvSpPr>
            <p:nvPr/>
          </p:nvSpPr>
          <p:spPr bwMode="auto">
            <a:xfrm>
              <a:off x="3384" y="3612"/>
              <a:ext cx="152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chemeClr val="bg1"/>
                  </a:solidFill>
                </a:rPr>
                <a:t>logical end-end transport</a:t>
              </a:r>
              <a:endParaRPr lang="en-US" smtClean="0"/>
            </a:p>
          </p:txBody>
        </p:sp>
        <p:sp>
          <p:nvSpPr>
            <p:cNvPr id="20510" name="Freeform 899"/>
            <p:cNvSpPr>
              <a:spLocks/>
            </p:cNvSpPr>
            <p:nvPr/>
          </p:nvSpPr>
          <p:spPr bwMode="auto">
            <a:xfrm>
              <a:off x="2937" y="357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Freeform 900"/>
            <p:cNvSpPr>
              <a:spLocks/>
            </p:cNvSpPr>
            <p:nvPr/>
          </p:nvSpPr>
          <p:spPr bwMode="auto">
            <a:xfrm flipH="1">
              <a:off x="5037" y="358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5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71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3-</a:t>
            </a:r>
            <a:fld id="{12EFC98E-90A5-4824-A8EF-47CB6DAC1295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Chapter 3 outline</a:t>
            </a:r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66738" indent="-566738">
              <a:buFont typeface="Wingdings" charset="0"/>
              <a:buNone/>
              <a:defRPr/>
            </a:pPr>
            <a:r>
              <a:rPr lang="en-US">
                <a:cs typeface="+mn-cs"/>
              </a:rPr>
              <a:t>3.1 transport-layer services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solidFill>
                  <a:srgbClr val="CC0000"/>
                </a:solidFill>
                <a:cs typeface="+mn-cs"/>
              </a:rPr>
              <a:t>3.2 multiplexing and demultiplexing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cs typeface="+mn-cs"/>
              </a:rPr>
              <a:t>3.3 connectionless transport: UDP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cs typeface="+mn-cs"/>
              </a:rPr>
              <a:t>3.4 principles of reliable data transfer</a:t>
            </a:r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251325" cy="4648200"/>
          </a:xfrm>
        </p:spPr>
        <p:txBody>
          <a:bodyPr/>
          <a:lstStyle/>
          <a:p>
            <a:pPr marL="566738" indent="-566738">
              <a:buFont typeface="Wingdings" charset="0"/>
              <a:buNone/>
              <a:defRPr/>
            </a:pPr>
            <a:r>
              <a:rPr lang="en-US">
                <a:cs typeface="+mn-cs"/>
              </a:rPr>
              <a:t>3.5 connection-oriented transport: TCP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/>
              <a:t>segment structure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/>
              <a:t>reliable data transfer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/>
              <a:t>flow control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/>
              <a:t>connection management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cs typeface="+mn-cs"/>
              </a:rPr>
              <a:t>3.6 principles of congestion control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cs typeface="+mn-cs"/>
              </a:rPr>
              <a:t>3.7 TCP congestion control</a:t>
            </a:r>
          </a:p>
        </p:txBody>
      </p:sp>
      <p:pic>
        <p:nvPicPr>
          <p:cNvPr id="21510" name="Picture 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1017588"/>
            <a:ext cx="4387850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5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81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3-</a:t>
            </a:r>
            <a:fld id="{C4DB2C60-4A84-43FD-AD22-15726D5C8698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pic>
        <p:nvPicPr>
          <p:cNvPr id="22531" name="Picture 17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936625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Freeform 157"/>
          <p:cNvSpPr>
            <a:spLocks/>
          </p:cNvSpPr>
          <p:nvPr/>
        </p:nvSpPr>
        <p:spPr bwMode="auto">
          <a:xfrm>
            <a:off x="2767013" y="3143250"/>
            <a:ext cx="552450" cy="2082800"/>
          </a:xfrm>
          <a:custGeom>
            <a:avLst/>
            <a:gdLst>
              <a:gd name="T0" fmla="*/ 0 w 348"/>
              <a:gd name="T1" fmla="*/ 2147483647 h 1312"/>
              <a:gd name="T2" fmla="*/ 2147483647 w 348"/>
              <a:gd name="T3" fmla="*/ 0 h 1312"/>
              <a:gd name="T4" fmla="*/ 2147483647 w 348"/>
              <a:gd name="T5" fmla="*/ 2147483647 h 1312"/>
              <a:gd name="T6" fmla="*/ 2147483647 w 348"/>
              <a:gd name="T7" fmla="*/ 2147483647 h 1312"/>
              <a:gd name="T8" fmla="*/ 0 w 348"/>
              <a:gd name="T9" fmla="*/ 2147483647 h 1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8" h="1312">
                <a:moveTo>
                  <a:pt x="0" y="1306"/>
                </a:moveTo>
                <a:lnTo>
                  <a:pt x="348" y="0"/>
                </a:lnTo>
                <a:lnTo>
                  <a:pt x="342" y="1258"/>
                </a:lnTo>
                <a:lnTo>
                  <a:pt x="180" y="1312"/>
                </a:lnTo>
                <a:lnTo>
                  <a:pt x="0" y="130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3688" y="1428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Multiplexing/demultiplexing</a:t>
            </a:r>
          </a:p>
        </p:txBody>
      </p:sp>
      <p:sp>
        <p:nvSpPr>
          <p:cNvPr id="8199" name="Text Box 37"/>
          <p:cNvSpPr txBox="1">
            <a:spLocks noChangeArrowheads="1"/>
          </p:cNvSpPr>
          <p:nvPr/>
        </p:nvSpPr>
        <p:spPr bwMode="auto">
          <a:xfrm>
            <a:off x="8007350" y="4068763"/>
            <a:ext cx="895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charset="0"/>
              </a:rPr>
              <a:t>process</a:t>
            </a:r>
          </a:p>
        </p:txBody>
      </p:sp>
      <p:sp>
        <p:nvSpPr>
          <p:cNvPr id="8200" name="Text Box 38"/>
          <p:cNvSpPr txBox="1">
            <a:spLocks noChangeArrowheads="1"/>
          </p:cNvSpPr>
          <p:nvPr/>
        </p:nvSpPr>
        <p:spPr bwMode="auto">
          <a:xfrm>
            <a:off x="7981950" y="3667125"/>
            <a:ext cx="755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socket</a:t>
            </a:r>
          </a:p>
        </p:txBody>
      </p:sp>
      <p:grpSp>
        <p:nvGrpSpPr>
          <p:cNvPr id="362673" name="Group 177"/>
          <p:cNvGrpSpPr>
            <a:grpSpLocks/>
          </p:cNvGrpSpPr>
          <p:nvPr/>
        </p:nvGrpSpPr>
        <p:grpSpPr bwMode="auto">
          <a:xfrm>
            <a:off x="4908550" y="1571625"/>
            <a:ext cx="3808413" cy="1468438"/>
            <a:chOff x="3092" y="990"/>
            <a:chExt cx="2399" cy="925"/>
          </a:xfrm>
        </p:grpSpPr>
        <p:sp>
          <p:nvSpPr>
            <p:cNvPr id="8323" name="Rectangle 41"/>
            <p:cNvSpPr>
              <a:spLocks noChangeArrowheads="1"/>
            </p:cNvSpPr>
            <p:nvPr/>
          </p:nvSpPr>
          <p:spPr bwMode="auto">
            <a:xfrm>
              <a:off x="3092" y="1163"/>
              <a:ext cx="2399" cy="752"/>
            </a:xfrm>
            <a:prstGeom prst="rect">
              <a:avLst/>
            </a:prstGeom>
            <a:noFill/>
            <a:ln w="1905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>
                <a:lnSpc>
                  <a:spcPct val="80000"/>
                </a:lnSpc>
                <a:defRPr/>
              </a:pPr>
              <a:r>
                <a:rPr lang="en-US" sz="2400">
                  <a:latin typeface="Gill Sans MT" charset="0"/>
                  <a:ea typeface="ＭＳ Ｐゴシック" charset="0"/>
                </a:rPr>
                <a:t>use header info to deliver</a:t>
              </a:r>
            </a:p>
            <a:p>
              <a:pPr algn="l">
                <a:lnSpc>
                  <a:spcPct val="80000"/>
                </a:lnSpc>
                <a:defRPr/>
              </a:pPr>
              <a:r>
                <a:rPr lang="en-US" sz="2400">
                  <a:latin typeface="Gill Sans MT" charset="0"/>
                  <a:ea typeface="ＭＳ Ｐゴシック" charset="0"/>
                </a:rPr>
                <a:t>received segments to correct </a:t>
              </a:r>
            </a:p>
            <a:p>
              <a:pPr algn="l">
                <a:lnSpc>
                  <a:spcPct val="80000"/>
                </a:lnSpc>
                <a:defRPr/>
              </a:pPr>
              <a:r>
                <a:rPr lang="en-US" sz="2400">
                  <a:latin typeface="Gill Sans MT" charset="0"/>
                  <a:ea typeface="ＭＳ Ｐゴシック" charset="0"/>
                </a:rPr>
                <a:t>socket</a:t>
              </a:r>
            </a:p>
          </p:txBody>
        </p:sp>
        <p:grpSp>
          <p:nvGrpSpPr>
            <p:cNvPr id="22659" name="Group 42"/>
            <p:cNvGrpSpPr>
              <a:grpSpLocks/>
            </p:cNvGrpSpPr>
            <p:nvPr/>
          </p:nvGrpSpPr>
          <p:grpSpPr bwMode="auto">
            <a:xfrm>
              <a:off x="3188" y="990"/>
              <a:ext cx="1994" cy="288"/>
              <a:chOff x="1136" y="3681"/>
              <a:chExt cx="1600" cy="288"/>
            </a:xfrm>
          </p:grpSpPr>
          <p:sp>
            <p:nvSpPr>
              <p:cNvPr id="8325" name="Rectangle 43"/>
              <p:cNvSpPr>
                <a:spLocks noChangeArrowheads="1"/>
              </p:cNvSpPr>
              <p:nvPr/>
            </p:nvSpPr>
            <p:spPr bwMode="auto">
              <a:xfrm>
                <a:off x="1422" y="3732"/>
                <a:ext cx="1002" cy="2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326" name="Text Box 44"/>
              <p:cNvSpPr txBox="1">
                <a:spLocks noChangeArrowheads="1"/>
              </p:cNvSpPr>
              <p:nvPr/>
            </p:nvSpPr>
            <p:spPr bwMode="auto">
              <a:xfrm>
                <a:off x="1136" y="3681"/>
                <a:ext cx="1600" cy="2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400" i="1" smtClean="0">
                    <a:solidFill>
                      <a:srgbClr val="CC0000"/>
                    </a:solidFill>
                    <a:latin typeface="Gill Sans MT" charset="0"/>
                  </a:rPr>
                  <a:t>demultiplexing at receiver:</a:t>
                </a:r>
              </a:p>
            </p:txBody>
          </p:sp>
        </p:grpSp>
      </p:grpSp>
      <p:grpSp>
        <p:nvGrpSpPr>
          <p:cNvPr id="362672" name="Group 176"/>
          <p:cNvGrpSpPr>
            <a:grpSpLocks/>
          </p:cNvGrpSpPr>
          <p:nvPr/>
        </p:nvGrpSpPr>
        <p:grpSpPr bwMode="auto">
          <a:xfrm>
            <a:off x="411163" y="1335088"/>
            <a:ext cx="4029075" cy="1466850"/>
            <a:chOff x="259" y="841"/>
            <a:chExt cx="2538" cy="924"/>
          </a:xfrm>
        </p:grpSpPr>
        <p:sp>
          <p:nvSpPr>
            <p:cNvPr id="8318" name="Text Box 45"/>
            <p:cNvSpPr txBox="1">
              <a:spLocks noChangeArrowheads="1"/>
            </p:cNvSpPr>
            <p:nvPr/>
          </p:nvSpPr>
          <p:spPr bwMode="auto">
            <a:xfrm>
              <a:off x="264" y="1068"/>
              <a:ext cx="2533" cy="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>
                <a:lnSpc>
                  <a:spcPct val="80000"/>
                </a:lnSpc>
                <a:defRPr/>
              </a:pPr>
              <a:r>
                <a:rPr lang="en-US" sz="2400" smtClean="0">
                  <a:latin typeface="Gill Sans MT" charset="0"/>
                </a:rPr>
                <a:t>handle data from multiple</a:t>
              </a:r>
            </a:p>
            <a:p>
              <a:pPr algn="l">
                <a:lnSpc>
                  <a:spcPct val="80000"/>
                </a:lnSpc>
                <a:defRPr/>
              </a:pPr>
              <a:r>
                <a:rPr lang="en-US" sz="2400" smtClean="0">
                  <a:latin typeface="Gill Sans MT" charset="0"/>
                </a:rPr>
                <a:t>sockets, add transport header (later used for demultiplexing)</a:t>
              </a:r>
            </a:p>
          </p:txBody>
        </p:sp>
        <p:sp>
          <p:nvSpPr>
            <p:cNvPr id="8319" name="Rectangle 46"/>
            <p:cNvSpPr>
              <a:spLocks noChangeArrowheads="1"/>
            </p:cNvSpPr>
            <p:nvPr/>
          </p:nvSpPr>
          <p:spPr bwMode="auto">
            <a:xfrm>
              <a:off x="259" y="1009"/>
              <a:ext cx="2479" cy="756"/>
            </a:xfrm>
            <a:prstGeom prst="rect">
              <a:avLst/>
            </a:prstGeom>
            <a:noFill/>
            <a:ln w="1905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22655" name="Group 47"/>
            <p:cNvGrpSpPr>
              <a:grpSpLocks/>
            </p:cNvGrpSpPr>
            <p:nvPr/>
          </p:nvGrpSpPr>
          <p:grpSpPr bwMode="auto">
            <a:xfrm>
              <a:off x="332" y="841"/>
              <a:ext cx="1742" cy="288"/>
              <a:chOff x="1101" y="3681"/>
              <a:chExt cx="1673" cy="288"/>
            </a:xfrm>
          </p:grpSpPr>
          <p:sp>
            <p:nvSpPr>
              <p:cNvPr id="8321" name="Rectangle 48"/>
              <p:cNvSpPr>
                <a:spLocks noChangeArrowheads="1"/>
              </p:cNvSpPr>
              <p:nvPr/>
            </p:nvSpPr>
            <p:spPr bwMode="auto">
              <a:xfrm>
                <a:off x="1422" y="3732"/>
                <a:ext cx="1004" cy="2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322" name="Text Box 49"/>
              <p:cNvSpPr txBox="1">
                <a:spLocks noChangeArrowheads="1"/>
              </p:cNvSpPr>
              <p:nvPr/>
            </p:nvSpPr>
            <p:spPr bwMode="auto">
              <a:xfrm>
                <a:off x="1101" y="3681"/>
                <a:ext cx="1673" cy="2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400" i="1" smtClean="0">
                    <a:solidFill>
                      <a:srgbClr val="CC0000"/>
                    </a:solidFill>
                    <a:latin typeface="Gill Sans MT" charset="0"/>
                  </a:rPr>
                  <a:t>multiplexing at sender:</a:t>
                </a:r>
              </a:p>
            </p:txBody>
          </p:sp>
        </p:grpSp>
      </p:grpSp>
      <p:grpSp>
        <p:nvGrpSpPr>
          <p:cNvPr id="22538" name="Group 57"/>
          <p:cNvGrpSpPr>
            <a:grpSpLocks/>
          </p:cNvGrpSpPr>
          <p:nvPr/>
        </p:nvGrpSpPr>
        <p:grpSpPr bwMode="auto">
          <a:xfrm>
            <a:off x="7481888" y="3741738"/>
            <a:ext cx="533400" cy="206375"/>
            <a:chOff x="344" y="1846"/>
            <a:chExt cx="336" cy="130"/>
          </a:xfrm>
        </p:grpSpPr>
        <p:sp>
          <p:nvSpPr>
            <p:cNvPr id="8314" name="Rectangle 35"/>
            <p:cNvSpPr>
              <a:spLocks noChangeArrowheads="1"/>
            </p:cNvSpPr>
            <p:nvPr/>
          </p:nvSpPr>
          <p:spPr bwMode="auto">
            <a:xfrm>
              <a:off x="344" y="1846"/>
              <a:ext cx="336" cy="13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315" name="Rectangle 54"/>
            <p:cNvSpPr>
              <a:spLocks noChangeArrowheads="1"/>
            </p:cNvSpPr>
            <p:nvPr/>
          </p:nvSpPr>
          <p:spPr bwMode="auto">
            <a:xfrm>
              <a:off x="454" y="1863"/>
              <a:ext cx="110" cy="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316" name="Rectangle 55"/>
            <p:cNvSpPr>
              <a:spLocks noChangeArrowheads="1"/>
            </p:cNvSpPr>
            <p:nvPr/>
          </p:nvSpPr>
          <p:spPr bwMode="auto">
            <a:xfrm>
              <a:off x="578" y="1921"/>
              <a:ext cx="29" cy="35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317" name="Rectangle 56"/>
            <p:cNvSpPr>
              <a:spLocks noChangeArrowheads="1"/>
            </p:cNvSpPr>
            <p:nvPr/>
          </p:nvSpPr>
          <p:spPr bwMode="auto">
            <a:xfrm>
              <a:off x="407" y="1922"/>
              <a:ext cx="29" cy="35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22539" name="Rectangle 23"/>
          <p:cNvSpPr>
            <a:spLocks noChangeArrowheads="1"/>
          </p:cNvSpPr>
          <p:nvPr/>
        </p:nvSpPr>
        <p:spPr bwMode="auto">
          <a:xfrm>
            <a:off x="3314700" y="3194050"/>
            <a:ext cx="1497013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2540" name="Rectangle 24"/>
          <p:cNvSpPr>
            <a:spLocks noChangeArrowheads="1"/>
          </p:cNvSpPr>
          <p:nvPr/>
        </p:nvSpPr>
        <p:spPr bwMode="auto">
          <a:xfrm>
            <a:off x="3279775" y="3248025"/>
            <a:ext cx="1473200" cy="1979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2541" name="Line 25"/>
          <p:cNvSpPr>
            <a:spLocks noChangeShapeType="1"/>
          </p:cNvSpPr>
          <p:nvPr/>
        </p:nvSpPr>
        <p:spPr bwMode="auto">
          <a:xfrm>
            <a:off x="3286125" y="4017963"/>
            <a:ext cx="14605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Text Box 26"/>
          <p:cNvSpPr txBox="1">
            <a:spLocks noChangeArrowheads="1"/>
          </p:cNvSpPr>
          <p:nvPr/>
        </p:nvSpPr>
        <p:spPr bwMode="auto">
          <a:xfrm>
            <a:off x="3357563" y="4000500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1400"/>
              <a:t>transport</a:t>
            </a:r>
          </a:p>
        </p:txBody>
      </p:sp>
      <p:sp>
        <p:nvSpPr>
          <p:cNvPr id="22543" name="Line 27"/>
          <p:cNvSpPr>
            <a:spLocks noChangeShapeType="1"/>
          </p:cNvSpPr>
          <p:nvPr/>
        </p:nvSpPr>
        <p:spPr bwMode="auto">
          <a:xfrm>
            <a:off x="3287713" y="4335463"/>
            <a:ext cx="1457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Text Box 26"/>
          <p:cNvSpPr txBox="1">
            <a:spLocks noChangeArrowheads="1"/>
          </p:cNvSpPr>
          <p:nvPr/>
        </p:nvSpPr>
        <p:spPr bwMode="auto">
          <a:xfrm>
            <a:off x="3354388" y="321468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1400"/>
              <a:t>application</a:t>
            </a:r>
          </a:p>
        </p:txBody>
      </p:sp>
      <p:sp>
        <p:nvSpPr>
          <p:cNvPr id="22545" name="Text Box 26"/>
          <p:cNvSpPr txBox="1">
            <a:spLocks noChangeArrowheads="1"/>
          </p:cNvSpPr>
          <p:nvPr/>
        </p:nvSpPr>
        <p:spPr bwMode="auto">
          <a:xfrm>
            <a:off x="3351213" y="4905375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1400"/>
              <a:t>physical</a:t>
            </a:r>
          </a:p>
        </p:txBody>
      </p:sp>
      <p:sp>
        <p:nvSpPr>
          <p:cNvPr id="22546" name="Text Box 26"/>
          <p:cNvSpPr txBox="1">
            <a:spLocks noChangeArrowheads="1"/>
          </p:cNvSpPr>
          <p:nvPr/>
        </p:nvSpPr>
        <p:spPr bwMode="auto">
          <a:xfrm>
            <a:off x="3351213" y="4619625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1400"/>
              <a:t>link</a:t>
            </a:r>
          </a:p>
        </p:txBody>
      </p:sp>
      <p:sp>
        <p:nvSpPr>
          <p:cNvPr id="22547" name="Text Box 26"/>
          <p:cNvSpPr txBox="1">
            <a:spLocks noChangeArrowheads="1"/>
          </p:cNvSpPr>
          <p:nvPr/>
        </p:nvSpPr>
        <p:spPr bwMode="auto">
          <a:xfrm>
            <a:off x="3351213" y="4321175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1400"/>
              <a:t>network</a:t>
            </a:r>
          </a:p>
        </p:txBody>
      </p:sp>
      <p:sp>
        <p:nvSpPr>
          <p:cNvPr id="8213" name="Oval 120"/>
          <p:cNvSpPr>
            <a:spLocks noChangeArrowheads="1"/>
          </p:cNvSpPr>
          <p:nvPr/>
        </p:nvSpPr>
        <p:spPr bwMode="auto">
          <a:xfrm>
            <a:off x="4051300" y="3589338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Comic Sans MS" charset="0"/>
                <a:ea typeface="ＭＳ Ｐゴシック" charset="0"/>
              </a:rPr>
              <a:t>P2</a:t>
            </a:r>
          </a:p>
        </p:txBody>
      </p:sp>
      <p:sp>
        <p:nvSpPr>
          <p:cNvPr id="22549" name="Line 27"/>
          <p:cNvSpPr>
            <a:spLocks noChangeShapeType="1"/>
          </p:cNvSpPr>
          <p:nvPr/>
        </p:nvSpPr>
        <p:spPr bwMode="auto">
          <a:xfrm>
            <a:off x="3284538" y="4646613"/>
            <a:ext cx="1457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27"/>
          <p:cNvSpPr>
            <a:spLocks noChangeShapeType="1"/>
          </p:cNvSpPr>
          <p:nvPr/>
        </p:nvSpPr>
        <p:spPr bwMode="auto">
          <a:xfrm>
            <a:off x="3281363" y="4945063"/>
            <a:ext cx="1457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Oval 128"/>
          <p:cNvSpPr>
            <a:spLocks noChangeArrowheads="1"/>
          </p:cNvSpPr>
          <p:nvPr/>
        </p:nvSpPr>
        <p:spPr bwMode="auto">
          <a:xfrm>
            <a:off x="3346450" y="3589338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Comic Sans MS" charset="0"/>
                <a:ea typeface="ＭＳ Ｐゴシック" charset="0"/>
              </a:rPr>
              <a:t>P1</a:t>
            </a:r>
          </a:p>
        </p:txBody>
      </p:sp>
      <p:grpSp>
        <p:nvGrpSpPr>
          <p:cNvPr id="22552" name="Group 134"/>
          <p:cNvGrpSpPr>
            <a:grpSpLocks/>
          </p:cNvGrpSpPr>
          <p:nvPr/>
        </p:nvGrpSpPr>
        <p:grpSpPr bwMode="auto">
          <a:xfrm>
            <a:off x="4127500" y="3948113"/>
            <a:ext cx="412750" cy="158750"/>
            <a:chOff x="1383" y="2620"/>
            <a:chExt cx="260" cy="100"/>
          </a:xfrm>
        </p:grpSpPr>
        <p:sp>
          <p:nvSpPr>
            <p:cNvPr id="8310" name="Rectangle 130"/>
            <p:cNvSpPr>
              <a:spLocks noChangeArrowheads="1"/>
            </p:cNvSpPr>
            <p:nvPr/>
          </p:nvSpPr>
          <p:spPr bwMode="auto">
            <a:xfrm>
              <a:off x="1383" y="2620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311" name="Rectangle 131"/>
            <p:cNvSpPr>
              <a:spLocks noChangeArrowheads="1"/>
            </p:cNvSpPr>
            <p:nvPr/>
          </p:nvSpPr>
          <p:spPr bwMode="auto">
            <a:xfrm>
              <a:off x="1434" y="2633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312" name="Rectangle 132"/>
            <p:cNvSpPr>
              <a:spLocks noChangeArrowheads="1"/>
            </p:cNvSpPr>
            <p:nvPr/>
          </p:nvSpPr>
          <p:spPr bwMode="auto">
            <a:xfrm>
              <a:off x="1599" y="2678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313" name="Rectangle 133"/>
            <p:cNvSpPr>
              <a:spLocks noChangeArrowheads="1"/>
            </p:cNvSpPr>
            <p:nvPr/>
          </p:nvSpPr>
          <p:spPr bwMode="auto">
            <a:xfrm>
              <a:off x="1394" y="2679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2553" name="Group 135"/>
          <p:cNvGrpSpPr>
            <a:grpSpLocks/>
          </p:cNvGrpSpPr>
          <p:nvPr/>
        </p:nvGrpSpPr>
        <p:grpSpPr bwMode="auto">
          <a:xfrm>
            <a:off x="3425825" y="3940175"/>
            <a:ext cx="412750" cy="158750"/>
            <a:chOff x="1383" y="2620"/>
            <a:chExt cx="260" cy="100"/>
          </a:xfrm>
        </p:grpSpPr>
        <p:sp>
          <p:nvSpPr>
            <p:cNvPr id="8306" name="Rectangle 136"/>
            <p:cNvSpPr>
              <a:spLocks noChangeArrowheads="1"/>
            </p:cNvSpPr>
            <p:nvPr/>
          </p:nvSpPr>
          <p:spPr bwMode="auto">
            <a:xfrm>
              <a:off x="1383" y="2620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307" name="Rectangle 137"/>
            <p:cNvSpPr>
              <a:spLocks noChangeArrowheads="1"/>
            </p:cNvSpPr>
            <p:nvPr/>
          </p:nvSpPr>
          <p:spPr bwMode="auto">
            <a:xfrm>
              <a:off x="1434" y="2633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308" name="Rectangle 138"/>
            <p:cNvSpPr>
              <a:spLocks noChangeArrowheads="1"/>
            </p:cNvSpPr>
            <p:nvPr/>
          </p:nvSpPr>
          <p:spPr bwMode="auto">
            <a:xfrm>
              <a:off x="1599" y="2678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309" name="Rectangle 139"/>
            <p:cNvSpPr>
              <a:spLocks noChangeArrowheads="1"/>
            </p:cNvSpPr>
            <p:nvPr/>
          </p:nvSpPr>
          <p:spPr bwMode="auto">
            <a:xfrm>
              <a:off x="1394" y="2679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22554" name="Freeform 141"/>
          <p:cNvSpPr>
            <a:spLocks/>
          </p:cNvSpPr>
          <p:nvPr/>
        </p:nvSpPr>
        <p:spPr bwMode="auto">
          <a:xfrm>
            <a:off x="1793875" y="4003675"/>
            <a:ext cx="2160588" cy="1989138"/>
          </a:xfrm>
          <a:custGeom>
            <a:avLst/>
            <a:gdLst>
              <a:gd name="T0" fmla="*/ 0 w 1361"/>
              <a:gd name="T1" fmla="*/ 2147483647 h 1253"/>
              <a:gd name="T2" fmla="*/ 2147483647 w 1361"/>
              <a:gd name="T3" fmla="*/ 2147483647 h 1253"/>
              <a:gd name="T4" fmla="*/ 2147483647 w 1361"/>
              <a:gd name="T5" fmla="*/ 2147483647 h 1253"/>
              <a:gd name="T6" fmla="*/ 2147483647 w 1361"/>
              <a:gd name="T7" fmla="*/ 2147483647 h 1253"/>
              <a:gd name="T8" fmla="*/ 2147483647 w 1361"/>
              <a:gd name="T9" fmla="*/ 2147483647 h 1253"/>
              <a:gd name="T10" fmla="*/ 2147483647 w 1361"/>
              <a:gd name="T11" fmla="*/ 0 h 12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61" h="1253">
                <a:moveTo>
                  <a:pt x="0" y="216"/>
                </a:moveTo>
                <a:lnTo>
                  <a:pt x="7" y="1252"/>
                </a:lnTo>
                <a:lnTo>
                  <a:pt x="1320" y="1253"/>
                </a:lnTo>
                <a:lnTo>
                  <a:pt x="1361" y="1252"/>
                </a:lnTo>
                <a:lnTo>
                  <a:pt x="1353" y="114"/>
                </a:lnTo>
                <a:lnTo>
                  <a:pt x="1178" y="0"/>
                </a:lnTo>
              </a:path>
            </a:pathLst>
          </a:custGeom>
          <a:noFill/>
          <a:ln w="19050" cap="flat" cmpd="sng">
            <a:solidFill>
              <a:srgbClr val="000099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55" name="Freeform 142"/>
          <p:cNvSpPr>
            <a:spLocks/>
          </p:cNvSpPr>
          <p:nvPr/>
        </p:nvSpPr>
        <p:spPr bwMode="auto">
          <a:xfrm>
            <a:off x="1857375" y="4029075"/>
            <a:ext cx="1962150" cy="1897063"/>
          </a:xfrm>
          <a:custGeom>
            <a:avLst/>
            <a:gdLst>
              <a:gd name="T0" fmla="*/ 0 w 1236"/>
              <a:gd name="T1" fmla="*/ 2147483647 h 1195"/>
              <a:gd name="T2" fmla="*/ 2147483647 w 1236"/>
              <a:gd name="T3" fmla="*/ 2147483647 h 1195"/>
              <a:gd name="T4" fmla="*/ 2147483647 w 1236"/>
              <a:gd name="T5" fmla="*/ 2147483647 h 1195"/>
              <a:gd name="T6" fmla="*/ 2147483647 w 1236"/>
              <a:gd name="T7" fmla="*/ 2147483647 h 1195"/>
              <a:gd name="T8" fmla="*/ 2147483647 w 1236"/>
              <a:gd name="T9" fmla="*/ 0 h 11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36" h="1195">
                <a:moveTo>
                  <a:pt x="0" y="202"/>
                </a:moveTo>
                <a:lnTo>
                  <a:pt x="6" y="1194"/>
                </a:lnTo>
                <a:lnTo>
                  <a:pt x="1236" y="1195"/>
                </a:lnTo>
                <a:lnTo>
                  <a:pt x="1227" y="150"/>
                </a:lnTo>
                <a:lnTo>
                  <a:pt x="1069" y="0"/>
                </a:lnTo>
              </a:path>
            </a:pathLst>
          </a:custGeom>
          <a:noFill/>
          <a:ln w="19050" cap="flat" cmpd="sng">
            <a:solidFill>
              <a:srgbClr val="000099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56" name="Rectangle 23"/>
          <p:cNvSpPr>
            <a:spLocks noChangeArrowheads="1"/>
          </p:cNvSpPr>
          <p:nvPr/>
        </p:nvSpPr>
        <p:spPr bwMode="auto">
          <a:xfrm>
            <a:off x="5576888" y="3563938"/>
            <a:ext cx="1296987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2557" name="Rectangle 24"/>
          <p:cNvSpPr>
            <a:spLocks noChangeArrowheads="1"/>
          </p:cNvSpPr>
          <p:nvPr/>
        </p:nvSpPr>
        <p:spPr bwMode="auto">
          <a:xfrm>
            <a:off x="5538788" y="3617913"/>
            <a:ext cx="1273175" cy="19796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2558" name="Line 25"/>
          <p:cNvSpPr>
            <a:spLocks noChangeShapeType="1"/>
          </p:cNvSpPr>
          <p:nvPr/>
        </p:nvSpPr>
        <p:spPr bwMode="auto">
          <a:xfrm>
            <a:off x="5548313" y="43783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9" name="Text Box 26"/>
          <p:cNvSpPr txBox="1">
            <a:spLocks noChangeArrowheads="1"/>
          </p:cNvSpPr>
          <p:nvPr/>
        </p:nvSpPr>
        <p:spPr bwMode="auto">
          <a:xfrm>
            <a:off x="5505450" y="436086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1400"/>
              <a:t>transport</a:t>
            </a:r>
          </a:p>
        </p:txBody>
      </p:sp>
      <p:sp>
        <p:nvSpPr>
          <p:cNvPr id="22560" name="Line 27"/>
          <p:cNvSpPr>
            <a:spLocks noChangeShapeType="1"/>
          </p:cNvSpPr>
          <p:nvPr/>
        </p:nvSpPr>
        <p:spPr bwMode="auto">
          <a:xfrm>
            <a:off x="5556250" y="46990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1" name="Line 28"/>
          <p:cNvSpPr>
            <a:spLocks noChangeShapeType="1"/>
          </p:cNvSpPr>
          <p:nvPr/>
        </p:nvSpPr>
        <p:spPr bwMode="auto">
          <a:xfrm>
            <a:off x="5541963" y="500856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2" name="Line 29"/>
          <p:cNvSpPr>
            <a:spLocks noChangeShapeType="1"/>
          </p:cNvSpPr>
          <p:nvPr/>
        </p:nvSpPr>
        <p:spPr bwMode="auto">
          <a:xfrm>
            <a:off x="5541963" y="52943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Text Box 26"/>
          <p:cNvSpPr txBox="1">
            <a:spLocks noChangeArrowheads="1"/>
          </p:cNvSpPr>
          <p:nvPr/>
        </p:nvSpPr>
        <p:spPr bwMode="auto">
          <a:xfrm>
            <a:off x="5540375" y="360838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1400"/>
              <a:t>application</a:t>
            </a:r>
          </a:p>
        </p:txBody>
      </p:sp>
      <p:sp>
        <p:nvSpPr>
          <p:cNvPr id="22564" name="Text Box 26"/>
          <p:cNvSpPr txBox="1">
            <a:spLocks noChangeArrowheads="1"/>
          </p:cNvSpPr>
          <p:nvPr/>
        </p:nvSpPr>
        <p:spPr bwMode="auto">
          <a:xfrm>
            <a:off x="5495925" y="526573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1400"/>
              <a:t>physical</a:t>
            </a:r>
          </a:p>
        </p:txBody>
      </p:sp>
      <p:sp>
        <p:nvSpPr>
          <p:cNvPr id="22565" name="Text Box 26"/>
          <p:cNvSpPr txBox="1">
            <a:spLocks noChangeArrowheads="1"/>
          </p:cNvSpPr>
          <p:nvPr/>
        </p:nvSpPr>
        <p:spPr bwMode="auto">
          <a:xfrm>
            <a:off x="5514975" y="497998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1400"/>
              <a:t>link</a:t>
            </a:r>
          </a:p>
        </p:txBody>
      </p:sp>
      <p:sp>
        <p:nvSpPr>
          <p:cNvPr id="22566" name="Text Box 26"/>
          <p:cNvSpPr txBox="1">
            <a:spLocks noChangeArrowheads="1"/>
          </p:cNvSpPr>
          <p:nvPr/>
        </p:nvSpPr>
        <p:spPr bwMode="auto">
          <a:xfrm>
            <a:off x="5505450" y="468471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1400"/>
              <a:t>network</a:t>
            </a:r>
          </a:p>
        </p:txBody>
      </p:sp>
      <p:sp>
        <p:nvSpPr>
          <p:cNvPr id="8232" name="Oval 101"/>
          <p:cNvSpPr>
            <a:spLocks noChangeArrowheads="1"/>
          </p:cNvSpPr>
          <p:nvPr/>
        </p:nvSpPr>
        <p:spPr bwMode="auto">
          <a:xfrm>
            <a:off x="5875338" y="3949700"/>
            <a:ext cx="598487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Comic Sans MS" charset="0"/>
                <a:ea typeface="ＭＳ Ｐゴシック" charset="0"/>
              </a:rPr>
              <a:t>P4</a:t>
            </a:r>
          </a:p>
        </p:txBody>
      </p:sp>
      <p:sp>
        <p:nvSpPr>
          <p:cNvPr id="22568" name="Freeform 103"/>
          <p:cNvSpPr>
            <a:spLocks/>
          </p:cNvSpPr>
          <p:nvPr/>
        </p:nvSpPr>
        <p:spPr bwMode="auto">
          <a:xfrm>
            <a:off x="6824663" y="3595688"/>
            <a:ext cx="581025" cy="2038350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9" name="Freeform 70"/>
          <p:cNvSpPr>
            <a:spLocks/>
          </p:cNvSpPr>
          <p:nvPr/>
        </p:nvSpPr>
        <p:spPr bwMode="auto">
          <a:xfrm>
            <a:off x="635000" y="3616325"/>
            <a:ext cx="552450" cy="2082800"/>
          </a:xfrm>
          <a:custGeom>
            <a:avLst/>
            <a:gdLst>
              <a:gd name="T0" fmla="*/ 0 w 348"/>
              <a:gd name="T1" fmla="*/ 2147483647 h 1312"/>
              <a:gd name="T2" fmla="*/ 2147483647 w 348"/>
              <a:gd name="T3" fmla="*/ 0 h 1312"/>
              <a:gd name="T4" fmla="*/ 2147483647 w 348"/>
              <a:gd name="T5" fmla="*/ 2147483647 h 1312"/>
              <a:gd name="T6" fmla="*/ 2147483647 w 348"/>
              <a:gd name="T7" fmla="*/ 2147483647 h 1312"/>
              <a:gd name="T8" fmla="*/ 0 w 348"/>
              <a:gd name="T9" fmla="*/ 2147483647 h 1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8" h="1312">
                <a:moveTo>
                  <a:pt x="0" y="1306"/>
                </a:moveTo>
                <a:lnTo>
                  <a:pt x="348" y="0"/>
                </a:lnTo>
                <a:lnTo>
                  <a:pt x="342" y="1258"/>
                </a:lnTo>
                <a:lnTo>
                  <a:pt x="180" y="1312"/>
                </a:lnTo>
                <a:lnTo>
                  <a:pt x="0" y="130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0" name="Rectangle 23"/>
          <p:cNvSpPr>
            <a:spLocks noChangeArrowheads="1"/>
          </p:cNvSpPr>
          <p:nvPr/>
        </p:nvSpPr>
        <p:spPr bwMode="auto">
          <a:xfrm>
            <a:off x="1231900" y="3571875"/>
            <a:ext cx="1296988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2571" name="Rectangle 24"/>
          <p:cNvSpPr>
            <a:spLocks noChangeArrowheads="1"/>
          </p:cNvSpPr>
          <p:nvPr/>
        </p:nvSpPr>
        <p:spPr bwMode="auto">
          <a:xfrm>
            <a:off x="1193800" y="3625850"/>
            <a:ext cx="1273175" cy="1979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2572" name="Line 25"/>
          <p:cNvSpPr>
            <a:spLocks noChangeShapeType="1"/>
          </p:cNvSpPr>
          <p:nvPr/>
        </p:nvSpPr>
        <p:spPr bwMode="auto">
          <a:xfrm>
            <a:off x="1203325" y="438626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3" name="Text Box 26"/>
          <p:cNvSpPr txBox="1">
            <a:spLocks noChangeArrowheads="1"/>
          </p:cNvSpPr>
          <p:nvPr/>
        </p:nvSpPr>
        <p:spPr bwMode="auto">
          <a:xfrm>
            <a:off x="1160463" y="4368800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1400"/>
              <a:t>transport</a:t>
            </a:r>
          </a:p>
        </p:txBody>
      </p:sp>
      <p:sp>
        <p:nvSpPr>
          <p:cNvPr id="22574" name="Line 27"/>
          <p:cNvSpPr>
            <a:spLocks noChangeShapeType="1"/>
          </p:cNvSpPr>
          <p:nvPr/>
        </p:nvSpPr>
        <p:spPr bwMode="auto">
          <a:xfrm>
            <a:off x="1211263" y="47069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5" name="Line 28"/>
          <p:cNvSpPr>
            <a:spLocks noChangeShapeType="1"/>
          </p:cNvSpPr>
          <p:nvPr/>
        </p:nvSpPr>
        <p:spPr bwMode="auto">
          <a:xfrm>
            <a:off x="1196975" y="50165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6" name="Line 29"/>
          <p:cNvSpPr>
            <a:spLocks noChangeShapeType="1"/>
          </p:cNvSpPr>
          <p:nvPr/>
        </p:nvSpPr>
        <p:spPr bwMode="auto">
          <a:xfrm>
            <a:off x="1196975" y="530225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7" name="Text Box 26"/>
          <p:cNvSpPr txBox="1">
            <a:spLocks noChangeArrowheads="1"/>
          </p:cNvSpPr>
          <p:nvPr/>
        </p:nvSpPr>
        <p:spPr bwMode="auto">
          <a:xfrm>
            <a:off x="1195388" y="3616325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1400"/>
              <a:t>application</a:t>
            </a:r>
          </a:p>
        </p:txBody>
      </p:sp>
      <p:sp>
        <p:nvSpPr>
          <p:cNvPr id="22578" name="Text Box 26"/>
          <p:cNvSpPr txBox="1">
            <a:spLocks noChangeArrowheads="1"/>
          </p:cNvSpPr>
          <p:nvPr/>
        </p:nvSpPr>
        <p:spPr bwMode="auto">
          <a:xfrm>
            <a:off x="1150938" y="5273675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1400"/>
              <a:t>physical</a:t>
            </a:r>
          </a:p>
        </p:txBody>
      </p:sp>
      <p:sp>
        <p:nvSpPr>
          <p:cNvPr id="22579" name="Text Box 26"/>
          <p:cNvSpPr txBox="1">
            <a:spLocks noChangeArrowheads="1"/>
          </p:cNvSpPr>
          <p:nvPr/>
        </p:nvSpPr>
        <p:spPr bwMode="auto">
          <a:xfrm>
            <a:off x="1169988" y="4987925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1400"/>
              <a:t>link</a:t>
            </a:r>
          </a:p>
        </p:txBody>
      </p:sp>
      <p:sp>
        <p:nvSpPr>
          <p:cNvPr id="22580" name="Text Box 26"/>
          <p:cNvSpPr txBox="1">
            <a:spLocks noChangeArrowheads="1"/>
          </p:cNvSpPr>
          <p:nvPr/>
        </p:nvSpPr>
        <p:spPr bwMode="auto">
          <a:xfrm>
            <a:off x="1160463" y="4692650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1400"/>
              <a:t>network</a:t>
            </a:r>
          </a:p>
        </p:txBody>
      </p:sp>
      <p:sp>
        <p:nvSpPr>
          <p:cNvPr id="8246" name="Oval 23"/>
          <p:cNvSpPr>
            <a:spLocks noChangeArrowheads="1"/>
          </p:cNvSpPr>
          <p:nvPr/>
        </p:nvSpPr>
        <p:spPr bwMode="auto">
          <a:xfrm>
            <a:off x="1530350" y="3957638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Comic Sans MS" charset="0"/>
                <a:ea typeface="ＭＳ Ｐゴシック" charset="0"/>
              </a:rPr>
              <a:t>P3</a:t>
            </a:r>
          </a:p>
        </p:txBody>
      </p:sp>
      <p:grpSp>
        <p:nvGrpSpPr>
          <p:cNvPr id="22582" name="Group 149"/>
          <p:cNvGrpSpPr>
            <a:grpSpLocks/>
          </p:cNvGrpSpPr>
          <p:nvPr/>
        </p:nvGrpSpPr>
        <p:grpSpPr bwMode="auto">
          <a:xfrm>
            <a:off x="1620838" y="4295775"/>
            <a:ext cx="412750" cy="158750"/>
            <a:chOff x="1287" y="2524"/>
            <a:chExt cx="260" cy="100"/>
          </a:xfrm>
        </p:grpSpPr>
        <p:sp>
          <p:nvSpPr>
            <p:cNvPr id="8302" name="Rectangle 73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303" name="Rectangle 74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304" name="Rectangle 75"/>
            <p:cNvSpPr>
              <a:spLocks noChangeArrowheads="1"/>
            </p:cNvSpPr>
            <p:nvPr/>
          </p:nvSpPr>
          <p:spPr bwMode="auto">
            <a:xfrm>
              <a:off x="1503" y="2582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305" name="Rectangle 129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2583" name="Group 150"/>
          <p:cNvGrpSpPr>
            <a:grpSpLocks/>
          </p:cNvGrpSpPr>
          <p:nvPr/>
        </p:nvGrpSpPr>
        <p:grpSpPr bwMode="auto">
          <a:xfrm>
            <a:off x="5961063" y="4294188"/>
            <a:ext cx="412750" cy="158750"/>
            <a:chOff x="1287" y="2524"/>
            <a:chExt cx="260" cy="100"/>
          </a:xfrm>
        </p:grpSpPr>
        <p:sp>
          <p:nvSpPr>
            <p:cNvPr id="8298" name="Rectangle 151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299" name="Rectangle 152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300" name="Rectangle 153"/>
            <p:cNvSpPr>
              <a:spLocks noChangeArrowheads="1"/>
            </p:cNvSpPr>
            <p:nvPr/>
          </p:nvSpPr>
          <p:spPr bwMode="auto">
            <a:xfrm>
              <a:off x="1503" y="2582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301" name="Rectangle 154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22584" name="Freeform 146"/>
          <p:cNvSpPr>
            <a:spLocks/>
          </p:cNvSpPr>
          <p:nvPr/>
        </p:nvSpPr>
        <p:spPr bwMode="auto">
          <a:xfrm>
            <a:off x="4008438" y="3995738"/>
            <a:ext cx="2173287" cy="1989137"/>
          </a:xfrm>
          <a:custGeom>
            <a:avLst/>
            <a:gdLst>
              <a:gd name="T0" fmla="*/ 2147483647 w 1369"/>
              <a:gd name="T1" fmla="*/ 2147483647 h 1253"/>
              <a:gd name="T2" fmla="*/ 2147483647 w 1369"/>
              <a:gd name="T3" fmla="*/ 2147483647 h 1253"/>
              <a:gd name="T4" fmla="*/ 2147483647 w 1369"/>
              <a:gd name="T5" fmla="*/ 2147483647 h 1253"/>
              <a:gd name="T6" fmla="*/ 0 w 1369"/>
              <a:gd name="T7" fmla="*/ 2147483647 h 1253"/>
              <a:gd name="T8" fmla="*/ 2147483647 w 1369"/>
              <a:gd name="T9" fmla="*/ 0 h 1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9" h="1253">
                <a:moveTo>
                  <a:pt x="1369" y="216"/>
                </a:moveTo>
                <a:lnTo>
                  <a:pt x="1362" y="1252"/>
                </a:lnTo>
                <a:lnTo>
                  <a:pt x="16" y="1253"/>
                </a:lnTo>
                <a:lnTo>
                  <a:pt x="0" y="121"/>
                </a:lnTo>
                <a:lnTo>
                  <a:pt x="191" y="0"/>
                </a:lnTo>
              </a:path>
            </a:pathLst>
          </a:custGeom>
          <a:noFill/>
          <a:ln w="19050" cap="flat" cmpd="sng">
            <a:solidFill>
              <a:srgbClr val="000099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85" name="Freeform 147"/>
          <p:cNvSpPr>
            <a:spLocks/>
          </p:cNvSpPr>
          <p:nvPr/>
        </p:nvSpPr>
        <p:spPr bwMode="auto">
          <a:xfrm>
            <a:off x="4127500" y="4027488"/>
            <a:ext cx="1984375" cy="1876425"/>
          </a:xfrm>
          <a:custGeom>
            <a:avLst/>
            <a:gdLst>
              <a:gd name="T0" fmla="*/ 2147483647 w 1250"/>
              <a:gd name="T1" fmla="*/ 2147483647 h 1182"/>
              <a:gd name="T2" fmla="*/ 2147483647 w 1250"/>
              <a:gd name="T3" fmla="*/ 2147483647 h 1182"/>
              <a:gd name="T4" fmla="*/ 2147483647 w 1250"/>
              <a:gd name="T5" fmla="*/ 2147483647 h 1182"/>
              <a:gd name="T6" fmla="*/ 0 w 1250"/>
              <a:gd name="T7" fmla="*/ 2147483647 h 1182"/>
              <a:gd name="T8" fmla="*/ 2147483647 w 1250"/>
              <a:gd name="T9" fmla="*/ 0 h 11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50" h="1182">
                <a:moveTo>
                  <a:pt x="1250" y="190"/>
                </a:moveTo>
                <a:lnTo>
                  <a:pt x="1244" y="1182"/>
                </a:lnTo>
                <a:lnTo>
                  <a:pt x="19" y="1181"/>
                </a:lnTo>
                <a:lnTo>
                  <a:pt x="0" y="155"/>
                </a:lnTo>
                <a:lnTo>
                  <a:pt x="171" y="0"/>
                </a:lnTo>
              </a:path>
            </a:pathLst>
          </a:custGeom>
          <a:noFill/>
          <a:ln w="19050" cap="flat" cmpd="sng">
            <a:solidFill>
              <a:srgbClr val="000099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51" name="Oval 36"/>
          <p:cNvSpPr>
            <a:spLocks noChangeArrowheads="1"/>
          </p:cNvSpPr>
          <p:nvPr/>
        </p:nvSpPr>
        <p:spPr bwMode="auto">
          <a:xfrm>
            <a:off x="7467600" y="4106863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362665" name="Group 169"/>
          <p:cNvGrpSpPr>
            <a:grpSpLocks/>
          </p:cNvGrpSpPr>
          <p:nvPr/>
        </p:nvGrpSpPr>
        <p:grpSpPr bwMode="auto">
          <a:xfrm>
            <a:off x="2962275" y="2854325"/>
            <a:ext cx="1292225" cy="1454150"/>
            <a:chOff x="1868" y="1796"/>
            <a:chExt cx="814" cy="916"/>
          </a:xfrm>
        </p:grpSpPr>
        <p:sp>
          <p:nvSpPr>
            <p:cNvPr id="8295" name="Oval 166"/>
            <p:cNvSpPr>
              <a:spLocks noChangeArrowheads="1"/>
            </p:cNvSpPr>
            <p:nvPr/>
          </p:nvSpPr>
          <p:spPr bwMode="auto">
            <a:xfrm>
              <a:off x="2318" y="2668"/>
              <a:ext cx="124" cy="44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296" name="Oval 167"/>
            <p:cNvSpPr>
              <a:spLocks noChangeArrowheads="1"/>
            </p:cNvSpPr>
            <p:nvPr/>
          </p:nvSpPr>
          <p:spPr bwMode="auto">
            <a:xfrm>
              <a:off x="2558" y="2668"/>
              <a:ext cx="124" cy="44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2632" name="Freeform 168"/>
            <p:cNvSpPr>
              <a:spLocks/>
            </p:cNvSpPr>
            <p:nvPr/>
          </p:nvSpPr>
          <p:spPr bwMode="auto">
            <a:xfrm>
              <a:off x="1868" y="1796"/>
              <a:ext cx="434" cy="904"/>
            </a:xfrm>
            <a:custGeom>
              <a:avLst/>
              <a:gdLst>
                <a:gd name="T0" fmla="*/ 434 w 434"/>
                <a:gd name="T1" fmla="*/ 904 h 904"/>
                <a:gd name="T2" fmla="*/ 2 w 434"/>
                <a:gd name="T3" fmla="*/ 902 h 904"/>
                <a:gd name="T4" fmla="*/ 0 w 434"/>
                <a:gd name="T5" fmla="*/ 0 h 9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4" h="904">
                  <a:moveTo>
                    <a:pt x="434" y="904"/>
                  </a:moveTo>
                  <a:lnTo>
                    <a:pt x="2" y="902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CC0000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62668" name="Group 172"/>
          <p:cNvGrpSpPr>
            <a:grpSpLocks/>
          </p:cNvGrpSpPr>
          <p:nvPr/>
        </p:nvGrpSpPr>
        <p:grpSpPr bwMode="auto">
          <a:xfrm>
            <a:off x="3870325" y="2809875"/>
            <a:ext cx="1047750" cy="1441450"/>
            <a:chOff x="2432" y="1758"/>
            <a:chExt cx="660" cy="908"/>
          </a:xfrm>
        </p:grpSpPr>
        <p:sp>
          <p:nvSpPr>
            <p:cNvPr id="8293" name="Oval 170"/>
            <p:cNvSpPr>
              <a:spLocks noChangeArrowheads="1"/>
            </p:cNvSpPr>
            <p:nvPr/>
          </p:nvSpPr>
          <p:spPr bwMode="auto">
            <a:xfrm>
              <a:off x="2432" y="2564"/>
              <a:ext cx="144" cy="102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2629" name="Freeform 171"/>
            <p:cNvSpPr>
              <a:spLocks/>
            </p:cNvSpPr>
            <p:nvPr/>
          </p:nvSpPr>
          <p:spPr bwMode="auto">
            <a:xfrm>
              <a:off x="2506" y="1758"/>
              <a:ext cx="586" cy="810"/>
            </a:xfrm>
            <a:custGeom>
              <a:avLst/>
              <a:gdLst>
                <a:gd name="T0" fmla="*/ 0 w 586"/>
                <a:gd name="T1" fmla="*/ 810 h 810"/>
                <a:gd name="T2" fmla="*/ 2 w 586"/>
                <a:gd name="T3" fmla="*/ 808 h 810"/>
                <a:gd name="T4" fmla="*/ 2 w 586"/>
                <a:gd name="T5" fmla="*/ 170 h 810"/>
                <a:gd name="T6" fmla="*/ 586 w 586"/>
                <a:gd name="T7" fmla="*/ 0 h 8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6" h="810">
                  <a:moveTo>
                    <a:pt x="0" y="810"/>
                  </a:moveTo>
                  <a:lnTo>
                    <a:pt x="2" y="808"/>
                  </a:lnTo>
                  <a:lnTo>
                    <a:pt x="2" y="170"/>
                  </a:lnTo>
                  <a:lnTo>
                    <a:pt x="586" y="0"/>
                  </a:lnTo>
                </a:path>
              </a:pathLst>
            </a:custGeom>
            <a:noFill/>
            <a:ln w="12700" cap="flat" cmpd="sng">
              <a:solidFill>
                <a:srgbClr val="CC0000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589" name="Group 179"/>
          <p:cNvGrpSpPr>
            <a:grpSpLocks/>
          </p:cNvGrpSpPr>
          <p:nvPr/>
        </p:nvGrpSpPr>
        <p:grpSpPr bwMode="auto">
          <a:xfrm>
            <a:off x="169863" y="5126038"/>
            <a:ext cx="800100" cy="828675"/>
            <a:chOff x="-44" y="1473"/>
            <a:chExt cx="981" cy="1105"/>
          </a:xfrm>
        </p:grpSpPr>
        <p:pic>
          <p:nvPicPr>
            <p:cNvPr id="22626" name="Picture 180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627" name="Freeform 18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590" name="Group 182"/>
          <p:cNvGrpSpPr>
            <a:grpSpLocks/>
          </p:cNvGrpSpPr>
          <p:nvPr/>
        </p:nvGrpSpPr>
        <p:grpSpPr bwMode="auto">
          <a:xfrm flipH="1">
            <a:off x="7151688" y="5040313"/>
            <a:ext cx="788987" cy="782637"/>
            <a:chOff x="-44" y="1473"/>
            <a:chExt cx="981" cy="1105"/>
          </a:xfrm>
        </p:grpSpPr>
        <p:pic>
          <p:nvPicPr>
            <p:cNvPr id="22624" name="Picture 183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625" name="Freeform 18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591" name="Group 185"/>
          <p:cNvGrpSpPr>
            <a:grpSpLocks/>
          </p:cNvGrpSpPr>
          <p:nvPr/>
        </p:nvGrpSpPr>
        <p:grpSpPr bwMode="auto">
          <a:xfrm>
            <a:off x="2741613" y="4625975"/>
            <a:ext cx="358775" cy="704850"/>
            <a:chOff x="4140" y="429"/>
            <a:chExt cx="1425" cy="2396"/>
          </a:xfrm>
        </p:grpSpPr>
        <p:sp>
          <p:nvSpPr>
            <p:cNvPr id="22592" name="Freeform 186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8" name="Rectangle 187"/>
            <p:cNvSpPr>
              <a:spLocks noChangeArrowheads="1"/>
            </p:cNvSpPr>
            <p:nvPr/>
          </p:nvSpPr>
          <p:spPr bwMode="auto">
            <a:xfrm>
              <a:off x="4203" y="429"/>
              <a:ext cx="1053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2594" name="Freeform 188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5" name="Freeform 189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1" name="Rectangle 190"/>
            <p:cNvSpPr>
              <a:spLocks noChangeArrowheads="1"/>
            </p:cNvSpPr>
            <p:nvPr/>
          </p:nvSpPr>
          <p:spPr bwMode="auto">
            <a:xfrm>
              <a:off x="4209" y="693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22597" name="Group 191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8287" name="AutoShape 192"/>
              <p:cNvSpPr>
                <a:spLocks noChangeArrowheads="1"/>
              </p:cNvSpPr>
              <p:nvPr/>
            </p:nvSpPr>
            <p:spPr bwMode="auto">
              <a:xfrm>
                <a:off x="617" y="2567"/>
                <a:ext cx="724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288" name="AutoShape 193"/>
              <p:cNvSpPr>
                <a:spLocks noChangeArrowheads="1"/>
              </p:cNvSpPr>
              <p:nvPr/>
            </p:nvSpPr>
            <p:spPr bwMode="auto">
              <a:xfrm>
                <a:off x="633" y="2582"/>
                <a:ext cx="692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8263" name="Rectangle 194"/>
            <p:cNvSpPr>
              <a:spLocks noChangeArrowheads="1"/>
            </p:cNvSpPr>
            <p:nvPr/>
          </p:nvSpPr>
          <p:spPr bwMode="auto">
            <a:xfrm>
              <a:off x="4222" y="1017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22599" name="Group 195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8285" name="AutoShape 196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4" cy="14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286" name="AutoShape 197"/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8265" name="Rectangle 198"/>
            <p:cNvSpPr>
              <a:spLocks noChangeArrowheads="1"/>
            </p:cNvSpPr>
            <p:nvPr/>
          </p:nvSpPr>
          <p:spPr bwMode="auto">
            <a:xfrm>
              <a:off x="4216" y="1357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266" name="Rectangle 199"/>
            <p:cNvSpPr>
              <a:spLocks noChangeArrowheads="1"/>
            </p:cNvSpPr>
            <p:nvPr/>
          </p:nvSpPr>
          <p:spPr bwMode="auto">
            <a:xfrm>
              <a:off x="4228" y="1654"/>
              <a:ext cx="593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22602" name="Group 200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8283" name="AutoShape 201"/>
              <p:cNvSpPr>
                <a:spLocks noChangeArrowheads="1"/>
              </p:cNvSpPr>
              <p:nvPr/>
            </p:nvSpPr>
            <p:spPr bwMode="auto">
              <a:xfrm>
                <a:off x="611" y="2568"/>
                <a:ext cx="73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284" name="AutoShape 202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9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22603" name="Freeform 203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604" name="Group 204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8281" name="AutoShape 205"/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3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282" name="AutoShape 206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1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8270" name="Rectangle 207"/>
            <p:cNvSpPr>
              <a:spLocks noChangeArrowheads="1"/>
            </p:cNvSpPr>
            <p:nvPr/>
          </p:nvSpPr>
          <p:spPr bwMode="auto">
            <a:xfrm>
              <a:off x="5250" y="429"/>
              <a:ext cx="69" cy="2288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2606" name="Freeform 208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07" name="Freeform 209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3" name="Oval 210"/>
            <p:cNvSpPr>
              <a:spLocks noChangeArrowheads="1"/>
            </p:cNvSpPr>
            <p:nvPr/>
          </p:nvSpPr>
          <p:spPr bwMode="auto">
            <a:xfrm>
              <a:off x="5515" y="2609"/>
              <a:ext cx="50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2609" name="Freeform 211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5" name="AutoShape 212"/>
            <p:cNvSpPr>
              <a:spLocks noChangeArrowheads="1"/>
            </p:cNvSpPr>
            <p:nvPr/>
          </p:nvSpPr>
          <p:spPr bwMode="auto">
            <a:xfrm>
              <a:off x="4140" y="2679"/>
              <a:ext cx="1198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276" name="AutoShape 213"/>
            <p:cNvSpPr>
              <a:spLocks noChangeArrowheads="1"/>
            </p:cNvSpPr>
            <p:nvPr/>
          </p:nvSpPr>
          <p:spPr bwMode="auto">
            <a:xfrm>
              <a:off x="4203" y="2712"/>
              <a:ext cx="1072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277" name="Oval 214"/>
            <p:cNvSpPr>
              <a:spLocks noChangeArrowheads="1"/>
            </p:cNvSpPr>
            <p:nvPr/>
          </p:nvSpPr>
          <p:spPr bwMode="auto">
            <a:xfrm>
              <a:off x="4310" y="2382"/>
              <a:ext cx="158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278" name="Oval 215"/>
            <p:cNvSpPr>
              <a:spLocks noChangeArrowheads="1"/>
            </p:cNvSpPr>
            <p:nvPr/>
          </p:nvSpPr>
          <p:spPr bwMode="auto">
            <a:xfrm>
              <a:off x="4487" y="2382"/>
              <a:ext cx="158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8279" name="Oval 216"/>
            <p:cNvSpPr>
              <a:spLocks noChangeArrowheads="1"/>
            </p:cNvSpPr>
            <p:nvPr/>
          </p:nvSpPr>
          <p:spPr bwMode="auto">
            <a:xfrm>
              <a:off x="4663" y="2382"/>
              <a:ext cx="158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280" name="Rectangle 217"/>
            <p:cNvSpPr>
              <a:spLocks noChangeArrowheads="1"/>
            </p:cNvSpPr>
            <p:nvPr/>
          </p:nvSpPr>
          <p:spPr bwMode="auto">
            <a:xfrm>
              <a:off x="5061" y="1837"/>
              <a:ext cx="88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5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92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3-</a:t>
            </a:r>
            <a:fld id="{77D296BE-F999-42C1-9D81-9FF8A5A9BBFD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pic>
        <p:nvPicPr>
          <p:cNvPr id="23555" name="Picture 8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1022350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Rectangle 75"/>
          <p:cNvSpPr>
            <a:spLocks noChangeArrowheads="1"/>
          </p:cNvSpPr>
          <p:nvPr/>
        </p:nvSpPr>
        <p:spPr bwMode="auto">
          <a:xfrm>
            <a:off x="5343525" y="2000250"/>
            <a:ext cx="3324225" cy="32004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9222" name="Rectangle 65"/>
          <p:cNvSpPr>
            <a:spLocks noChangeArrowheads="1"/>
          </p:cNvSpPr>
          <p:nvPr/>
        </p:nvSpPr>
        <p:spPr bwMode="auto">
          <a:xfrm>
            <a:off x="5267325" y="2095500"/>
            <a:ext cx="3324225" cy="3200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9223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>
                <a:cs typeface="+mj-cs"/>
              </a:rPr>
              <a:t>How demultiplexing works</a:t>
            </a:r>
            <a:endParaRPr lang="en-US">
              <a:cs typeface="+mj-cs"/>
            </a:endParaRPr>
          </a:p>
        </p:txBody>
      </p:sp>
      <p:sp>
        <p:nvSpPr>
          <p:cNvPr id="9224" name="Rectangle 23"/>
          <p:cNvSpPr>
            <a:spLocks noGrp="1" noChangeArrowheads="1"/>
          </p:cNvSpPr>
          <p:nvPr>
            <p:ph type="body" sz="half" idx="1"/>
          </p:nvPr>
        </p:nvSpPr>
        <p:spPr>
          <a:xfrm>
            <a:off x="485775" y="1595438"/>
            <a:ext cx="4438650" cy="2790825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host receives IP datagrams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each datagram has source IP address, destination IP address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each datagram carries one transport-layer segment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each segment has source, destination port number 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host uses </a:t>
            </a:r>
            <a:r>
              <a:rPr lang="en-US" i="1">
                <a:solidFill>
                  <a:srgbClr val="CC0000"/>
                </a:solidFill>
                <a:cs typeface="+mn-cs"/>
              </a:rPr>
              <a:t>IP addresses &amp; port numbers</a:t>
            </a:r>
            <a:r>
              <a:rPr lang="en-US">
                <a:cs typeface="+mn-cs"/>
              </a:rPr>
              <a:t> to direct segment to appropriate socket</a:t>
            </a:r>
          </a:p>
        </p:txBody>
      </p:sp>
      <p:sp>
        <p:nvSpPr>
          <p:cNvPr id="9225" name="Text Box 63"/>
          <p:cNvSpPr txBox="1">
            <a:spLocks noChangeArrowheads="1"/>
          </p:cNvSpPr>
          <p:nvPr/>
        </p:nvSpPr>
        <p:spPr bwMode="auto">
          <a:xfrm>
            <a:off x="5307013" y="2108200"/>
            <a:ext cx="1563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>
                <a:solidFill>
                  <a:srgbClr val="CC0000"/>
                </a:solidFill>
              </a:rPr>
              <a:t>source port #</a:t>
            </a:r>
            <a:endParaRPr lang="en-US" sz="2400" smtClean="0">
              <a:solidFill>
                <a:srgbClr val="CC0000"/>
              </a:solidFill>
            </a:endParaRPr>
          </a:p>
        </p:txBody>
      </p:sp>
      <p:sp>
        <p:nvSpPr>
          <p:cNvPr id="9226" name="Text Box 64"/>
          <p:cNvSpPr txBox="1">
            <a:spLocks noChangeArrowheads="1"/>
          </p:cNvSpPr>
          <p:nvPr/>
        </p:nvSpPr>
        <p:spPr bwMode="auto">
          <a:xfrm>
            <a:off x="7092950" y="2108200"/>
            <a:ext cx="1328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>
                <a:solidFill>
                  <a:srgbClr val="CC0000"/>
                </a:solidFill>
              </a:rPr>
              <a:t>dest port #</a:t>
            </a:r>
            <a:endParaRPr lang="en-US" sz="2400" smtClean="0">
              <a:solidFill>
                <a:srgbClr val="CC0000"/>
              </a:solidFill>
            </a:endParaRPr>
          </a:p>
        </p:txBody>
      </p:sp>
      <p:sp>
        <p:nvSpPr>
          <p:cNvPr id="9227" name="Line 66"/>
          <p:cNvSpPr>
            <a:spLocks noChangeShapeType="1"/>
          </p:cNvSpPr>
          <p:nvPr/>
        </p:nvSpPr>
        <p:spPr bwMode="auto">
          <a:xfrm flipV="1">
            <a:off x="5257800" y="2495550"/>
            <a:ext cx="3328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9228" name="Line 68"/>
          <p:cNvSpPr>
            <a:spLocks noChangeShapeType="1"/>
          </p:cNvSpPr>
          <p:nvPr/>
        </p:nvSpPr>
        <p:spPr bwMode="auto">
          <a:xfrm flipV="1">
            <a:off x="5267325" y="3486150"/>
            <a:ext cx="3324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9229" name="Line 69"/>
          <p:cNvSpPr>
            <a:spLocks noChangeShapeType="1"/>
          </p:cNvSpPr>
          <p:nvPr/>
        </p:nvSpPr>
        <p:spPr bwMode="auto">
          <a:xfrm flipV="1">
            <a:off x="6905625" y="2095500"/>
            <a:ext cx="0" cy="395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9230" name="Text Box 70"/>
          <p:cNvSpPr txBox="1">
            <a:spLocks noChangeArrowheads="1"/>
          </p:cNvSpPr>
          <p:nvPr/>
        </p:nvSpPr>
        <p:spPr bwMode="auto">
          <a:xfrm>
            <a:off x="6450013" y="165576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32 bits</a:t>
            </a:r>
            <a:endParaRPr lang="en-US" sz="2400" smtClean="0"/>
          </a:p>
        </p:txBody>
      </p:sp>
      <p:sp>
        <p:nvSpPr>
          <p:cNvPr id="9231" name="Line 71"/>
          <p:cNvSpPr>
            <a:spLocks noChangeShapeType="1"/>
          </p:cNvSpPr>
          <p:nvPr/>
        </p:nvSpPr>
        <p:spPr bwMode="auto">
          <a:xfrm>
            <a:off x="7362825" y="1862138"/>
            <a:ext cx="1200150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9232" name="Line 72"/>
          <p:cNvSpPr>
            <a:spLocks noChangeShapeType="1"/>
          </p:cNvSpPr>
          <p:nvPr/>
        </p:nvSpPr>
        <p:spPr bwMode="auto">
          <a:xfrm rot="10800000">
            <a:off x="5253038" y="1871663"/>
            <a:ext cx="11287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9233" name="Text Box 73"/>
          <p:cNvSpPr txBox="1">
            <a:spLocks noChangeArrowheads="1"/>
          </p:cNvSpPr>
          <p:nvPr/>
        </p:nvSpPr>
        <p:spPr bwMode="auto">
          <a:xfrm>
            <a:off x="6161088" y="3816350"/>
            <a:ext cx="13890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/>
              <a:t>application</a:t>
            </a:r>
          </a:p>
          <a:p>
            <a:pPr>
              <a:defRPr/>
            </a:pPr>
            <a:r>
              <a:rPr lang="en-US" sz="2000" smtClean="0"/>
              <a:t>data </a:t>
            </a:r>
          </a:p>
          <a:p>
            <a:pPr>
              <a:defRPr/>
            </a:pPr>
            <a:r>
              <a:rPr lang="en-US" sz="2000" smtClean="0"/>
              <a:t>(payload)</a:t>
            </a:r>
            <a:endParaRPr lang="en-US" sz="2400" smtClean="0"/>
          </a:p>
        </p:txBody>
      </p:sp>
      <p:sp>
        <p:nvSpPr>
          <p:cNvPr id="9234" name="Text Box 74"/>
          <p:cNvSpPr txBox="1">
            <a:spLocks noChangeArrowheads="1"/>
          </p:cNvSpPr>
          <p:nvPr/>
        </p:nvSpPr>
        <p:spPr bwMode="auto">
          <a:xfrm>
            <a:off x="5776913" y="2849563"/>
            <a:ext cx="2290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/>
              <a:t>other header fields</a:t>
            </a:r>
            <a:endParaRPr lang="en-US" sz="2400" smtClean="0"/>
          </a:p>
        </p:txBody>
      </p:sp>
      <p:sp>
        <p:nvSpPr>
          <p:cNvPr id="9235" name="Text Box 76"/>
          <p:cNvSpPr txBox="1">
            <a:spLocks noChangeArrowheads="1"/>
          </p:cNvSpPr>
          <p:nvPr/>
        </p:nvSpPr>
        <p:spPr bwMode="auto">
          <a:xfrm>
            <a:off x="5480050" y="5380038"/>
            <a:ext cx="306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/>
              <a:t>TCP/UDP segment format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17587</TotalTime>
  <Words>970</Words>
  <Application>Microsoft Office PowerPoint</Application>
  <PresentationFormat>Skærmshow (4:3)</PresentationFormat>
  <Paragraphs>305</Paragraphs>
  <Slides>15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15</vt:i4>
      </vt:variant>
    </vt:vector>
  </HeadingPairs>
  <TitlesOfParts>
    <vt:vector size="28" baseType="lpstr">
      <vt:lpstr>Tahoma</vt:lpstr>
      <vt:lpstr>ＭＳ Ｐゴシック</vt:lpstr>
      <vt:lpstr>Arial</vt:lpstr>
      <vt:lpstr>Gill Sans MT</vt:lpstr>
      <vt:lpstr>Wingdings</vt:lpstr>
      <vt:lpstr>Times New Roman</vt:lpstr>
      <vt:lpstr>Comic Sans MS</vt:lpstr>
      <vt:lpstr>Courier New</vt:lpstr>
      <vt:lpstr>Symbol</vt:lpstr>
      <vt:lpstr>Arial Narrow</vt:lpstr>
      <vt:lpstr>Wingdings 3</vt:lpstr>
      <vt:lpstr>MS Mincho</vt:lpstr>
      <vt:lpstr>Default Design</vt:lpstr>
      <vt:lpstr>PowerPoint-præsentation</vt:lpstr>
      <vt:lpstr>Chapter 3: Transport Layer</vt:lpstr>
      <vt:lpstr>Chapter 3 outline</vt:lpstr>
      <vt:lpstr>Transport services and protocols</vt:lpstr>
      <vt:lpstr>Transport vs. network layer</vt:lpstr>
      <vt:lpstr>Internet transport-layer protocols</vt:lpstr>
      <vt:lpstr>Chapter 3 outline</vt:lpstr>
      <vt:lpstr>Multiplexing/demultiplexing</vt:lpstr>
      <vt:lpstr>How demultiplexing works</vt:lpstr>
      <vt:lpstr>Chapter 3 outline</vt:lpstr>
      <vt:lpstr>UDP: User Datagram Protocol [RFC 768]</vt:lpstr>
      <vt:lpstr>UDP: segment header</vt:lpstr>
      <vt:lpstr>Chapter 3 outline</vt:lpstr>
      <vt:lpstr>TCP: Overview  RFCs: 793,1122,1323, 2018, 2581</vt:lpstr>
      <vt:lpstr>TCP segment structure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Edition: Chapter 3</dc:title>
  <dc:creator>Jim Kurose &amp; Keith Ross</dc:creator>
  <cp:lastModifiedBy>Anders Kristian Børjesson</cp:lastModifiedBy>
  <cp:revision>268</cp:revision>
  <cp:lastPrinted>2000-04-27T09:23:27Z</cp:lastPrinted>
  <dcterms:created xsi:type="dcterms:W3CDTF">1999-10-08T19:08:27Z</dcterms:created>
  <dcterms:modified xsi:type="dcterms:W3CDTF">2015-08-17T11:23:11Z</dcterms:modified>
</cp:coreProperties>
</file>