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646" r:id="rId2"/>
    <p:sldId id="436" r:id="rId3"/>
    <p:sldId id="437" r:id="rId4"/>
    <p:sldId id="438" r:id="rId5"/>
    <p:sldId id="439" r:id="rId6"/>
    <p:sldId id="440" r:id="rId7"/>
    <p:sldId id="441" r:id="rId8"/>
    <p:sldId id="570" r:id="rId9"/>
    <p:sldId id="260" r:id="rId10"/>
    <p:sldId id="262" r:id="rId11"/>
    <p:sldId id="264" r:id="rId12"/>
    <p:sldId id="566" r:id="rId13"/>
    <p:sldId id="266" r:id="rId14"/>
    <p:sldId id="268" r:id="rId15"/>
    <p:sldId id="399" r:id="rId16"/>
    <p:sldId id="400" r:id="rId17"/>
    <p:sldId id="401" r:id="rId18"/>
    <p:sldId id="407" r:id="rId19"/>
    <p:sldId id="409" r:id="rId20"/>
    <p:sldId id="572" r:id="rId21"/>
    <p:sldId id="558" r:id="rId22"/>
    <p:sldId id="559" r:id="rId23"/>
    <p:sldId id="560" r:id="rId24"/>
    <p:sldId id="561" r:id="rId25"/>
    <p:sldId id="563" r:id="rId26"/>
    <p:sldId id="564" r:id="rId27"/>
    <p:sldId id="429" r:id="rId28"/>
    <p:sldId id="424" r:id="rId29"/>
    <p:sldId id="425" r:id="rId30"/>
    <p:sldId id="654" r:id="rId31"/>
    <p:sldId id="653" r:id="rId32"/>
    <p:sldId id="575" r:id="rId33"/>
    <p:sldId id="576" r:id="rId34"/>
    <p:sldId id="577" r:id="rId35"/>
    <p:sldId id="594" r:id="rId36"/>
    <p:sldId id="652" r:id="rId37"/>
    <p:sldId id="650" r:id="rId38"/>
    <p:sldId id="651" r:id="rId39"/>
    <p:sldId id="655" r:id="rId40"/>
    <p:sldId id="596" r:id="rId41"/>
    <p:sldId id="597" r:id="rId42"/>
    <p:sldId id="598" r:id="rId43"/>
    <p:sldId id="599" r:id="rId44"/>
    <p:sldId id="632" r:id="rId45"/>
    <p:sldId id="647" r:id="rId46"/>
    <p:sldId id="634" r:id="rId47"/>
    <p:sldId id="635" r:id="rId48"/>
    <p:sldId id="636" r:id="rId49"/>
    <p:sldId id="637" r:id="rId50"/>
    <p:sldId id="638" r:id="rId51"/>
    <p:sldId id="639" r:id="rId52"/>
    <p:sldId id="640" r:id="rId53"/>
    <p:sldId id="641" r:id="rId54"/>
    <p:sldId id="649" r:id="rId55"/>
    <p:sldId id="642" r:id="rId56"/>
    <p:sldId id="643" r:id="rId57"/>
    <p:sldId id="648" r:id="rId58"/>
    <p:sldId id="645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anose="030F0702030302020204" pitchFamily="6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anose="030F0702030302020204" pitchFamily="66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99CC"/>
    <a:srgbClr val="CC0000"/>
    <a:srgbClr val="000099"/>
    <a:srgbClr val="FF0000"/>
    <a:srgbClr val="FFFF00"/>
    <a:srgbClr val="DDDDD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30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-33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BD1AF2DA-7321-4482-919E-FADB51BCC9A1}" type="datetimeFigureOut">
              <a:rPr lang="en-US" altLang="da-DK"/>
              <a:pPr/>
              <a:t>12/18/2015</a:t>
            </a:fld>
            <a:endParaRPr lang="en-US" altLang="da-DK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C11C0C48-0993-4C84-9160-578FB4E42B02}" type="slidenum">
              <a:rPr lang="en-US" altLang="da-DK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834796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anose="02020603050405020304" pitchFamily="18" charset="0"/>
              </a:defRPr>
            </a:lvl1pPr>
          </a:lstStyle>
          <a:p>
            <a:fld id="{FBA65243-2C79-4B14-9692-3BBD7B364692}" type="slidenum">
              <a:rPr lang="en-US" altLang="da-DK"/>
              <a:pPr/>
              <a:t>‹nr.›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396018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E114E170-EFA4-4683-B91D-B909A46BA9BE}" type="slidenum">
              <a:rPr lang="en-US" altLang="da-DK" sz="1300">
                <a:latin typeface="Times New Roman" panose="02020603050405020304" pitchFamily="18" charset="0"/>
              </a:rPr>
              <a:pPr/>
              <a:t>2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724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1A6A5EBE-C8F1-4B63-A679-12DE7863A5D5}" type="slidenum">
              <a:rPr lang="en-US" altLang="da-DK" sz="1300">
                <a:latin typeface="Times New Roman" panose="02020603050405020304" pitchFamily="18" charset="0"/>
              </a:rPr>
              <a:pPr/>
              <a:t>40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174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5AD46CEE-33A4-4875-80F8-D51B921F26B4}" type="slidenum">
              <a:rPr lang="en-US" altLang="da-DK" sz="1300">
                <a:latin typeface="Times New Roman" panose="02020603050405020304" pitchFamily="18" charset="0"/>
              </a:rPr>
              <a:pPr/>
              <a:t>44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4623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35BFE528-0D4E-4BD1-AF3B-D47DDF2ABC51}" type="slidenum">
              <a:rPr lang="en-US" altLang="da-DK" sz="1300">
                <a:latin typeface="Times New Roman" panose="02020603050405020304" pitchFamily="18" charset="0"/>
              </a:rPr>
              <a:pPr/>
              <a:t>45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88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A14A3D99-D7F9-4DE7-AD4D-E6CE44EF5DE8}" type="slidenum">
              <a:rPr lang="en-US" altLang="da-DK" sz="1300">
                <a:latin typeface="Times New Roman" panose="02020603050405020304" pitchFamily="18" charset="0"/>
              </a:rPr>
              <a:pPr/>
              <a:t>46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58773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79049C1F-449D-4FD5-94F6-1C7846C8AA1C}" type="slidenum">
              <a:rPr lang="en-US" altLang="da-DK" sz="1300">
                <a:latin typeface="Times New Roman" panose="02020603050405020304" pitchFamily="18" charset="0"/>
              </a:rPr>
              <a:pPr/>
              <a:t>47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98343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7C2623F8-1662-4353-9622-74A373B3A92A}" type="slidenum">
              <a:rPr lang="en-US" altLang="da-DK" sz="1300">
                <a:latin typeface="Times New Roman" panose="02020603050405020304" pitchFamily="18" charset="0"/>
              </a:rPr>
              <a:pPr/>
              <a:t>48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0917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A5D23ECD-1DFC-47D4-B382-CB758FB92278}" type="slidenum">
              <a:rPr lang="en-US" altLang="da-DK" sz="1300">
                <a:latin typeface="Times New Roman" panose="02020603050405020304" pitchFamily="18" charset="0"/>
              </a:rPr>
              <a:pPr/>
              <a:t>49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2784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9EC936EA-C749-4CD5-94BB-09248E4CAF78}" type="slidenum">
              <a:rPr lang="en-US" altLang="da-DK" sz="1300">
                <a:latin typeface="Times New Roman" panose="02020603050405020304" pitchFamily="18" charset="0"/>
              </a:rPr>
              <a:pPr/>
              <a:t>50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90261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3972FBE5-7BD8-41E3-B87B-76060369EC18}" type="slidenum">
              <a:rPr lang="en-US" altLang="da-DK" sz="1300">
                <a:latin typeface="Times New Roman" panose="02020603050405020304" pitchFamily="18" charset="0"/>
              </a:rPr>
              <a:pPr/>
              <a:t>51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01221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FF3D5D25-9133-4B92-8DC5-2D27DEA72A5F}" type="slidenum">
              <a:rPr lang="en-US" altLang="da-DK" sz="1300">
                <a:latin typeface="Times New Roman" panose="02020603050405020304" pitchFamily="18" charset="0"/>
              </a:rPr>
              <a:pPr/>
              <a:t>52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062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06625440-2975-4735-A58E-CE5FBBEEAB12}" type="slidenum">
              <a:rPr lang="en-US" altLang="da-DK" sz="1300">
                <a:latin typeface="Times New Roman" panose="02020603050405020304" pitchFamily="18" charset="0"/>
              </a:rPr>
              <a:pPr/>
              <a:t>3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61558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D396D489-A619-4CE7-850A-996BE1D8F373}" type="slidenum">
              <a:rPr lang="en-US" altLang="da-DK" sz="1300">
                <a:latin typeface="Times New Roman" panose="02020603050405020304" pitchFamily="18" charset="0"/>
              </a:rPr>
              <a:pPr/>
              <a:t>53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0537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11A0BB2A-DE95-4373-821A-A9700EA5431A}" type="slidenum">
              <a:rPr lang="en-US" altLang="da-DK" sz="1300">
                <a:latin typeface="Times New Roman" panose="02020603050405020304" pitchFamily="18" charset="0"/>
              </a:rPr>
              <a:pPr/>
              <a:t>54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24853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AE454A52-7FE4-443A-8827-DC5CC0189224}" type="slidenum">
              <a:rPr lang="en-US" altLang="da-DK" sz="1300">
                <a:latin typeface="Times New Roman" panose="02020603050405020304" pitchFamily="18" charset="0"/>
              </a:rPr>
              <a:pPr/>
              <a:t>55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41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902236D2-2D43-40D5-95EE-FC44D828134D}" type="slidenum">
              <a:rPr lang="en-US" altLang="da-DK" sz="1300">
                <a:latin typeface="Times New Roman" panose="02020603050405020304" pitchFamily="18" charset="0"/>
              </a:rPr>
              <a:pPr/>
              <a:t>56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2204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FBCBA167-0325-4B7C-89B5-569CD1C938F1}" type="slidenum">
              <a:rPr lang="en-US" altLang="da-DK" sz="1300">
                <a:latin typeface="Times New Roman" panose="02020603050405020304" pitchFamily="18" charset="0"/>
              </a:rPr>
              <a:pPr/>
              <a:t>57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7546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BEA6FF1C-DD5D-405B-9745-B7E9DAF4F66C}" type="slidenum">
              <a:rPr lang="en-US" altLang="da-DK" sz="1300">
                <a:latin typeface="Times New Roman" panose="02020603050405020304" pitchFamily="18" charset="0"/>
              </a:rPr>
              <a:pPr/>
              <a:t>58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6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36ED5C93-98BF-43B9-B1F9-36C806296B61}" type="slidenum">
              <a:rPr lang="en-US" altLang="da-DK" sz="1300">
                <a:latin typeface="Times New Roman" panose="02020603050405020304" pitchFamily="18" charset="0"/>
              </a:rPr>
              <a:pPr/>
              <a:t>4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191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385559E9-8DCE-4E1D-A3D4-59EFFF869AB5}" type="slidenum">
              <a:rPr lang="en-US" altLang="da-DK" sz="1300">
                <a:latin typeface="Times New Roman" panose="02020603050405020304" pitchFamily="18" charset="0"/>
              </a:rPr>
              <a:pPr/>
              <a:t>5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726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0DC8332A-DF85-45CD-85FC-3A84E6BCE683}" type="slidenum">
              <a:rPr lang="en-US" altLang="da-DK" sz="1300">
                <a:latin typeface="Times New Roman" panose="02020603050405020304" pitchFamily="18" charset="0"/>
              </a:rPr>
              <a:pPr/>
              <a:t>6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253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256C1411-A95A-4103-8731-6DC37B9CCB1B}" type="slidenum">
              <a:rPr lang="en-US" altLang="da-DK" sz="1300">
                <a:latin typeface="Times New Roman" panose="02020603050405020304" pitchFamily="18" charset="0"/>
              </a:rPr>
              <a:pPr/>
              <a:t>7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017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31B3AC5D-36EF-45A9-AEC7-4D6D823DA62B}" type="slidenum">
              <a:rPr lang="en-US" altLang="da-DK" sz="1300">
                <a:latin typeface="Times New Roman" panose="02020603050405020304" pitchFamily="18" charset="0"/>
              </a:rPr>
              <a:pPr/>
              <a:t>8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82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C25573EE-745B-4388-A290-14872D4FF4F2}" type="slidenum">
              <a:rPr lang="en-US" altLang="da-DK" sz="1300">
                <a:latin typeface="Times New Roman" panose="02020603050405020304" pitchFamily="18" charset="0"/>
              </a:rPr>
              <a:pPr/>
              <a:t>20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6402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fld id="{B47A3451-9D5B-411C-B32E-46433160D77B}" type="slidenum">
              <a:rPr lang="en-US" altLang="da-DK" sz="1300">
                <a:latin typeface="Times New Roman" panose="02020603050405020304" pitchFamily="18" charset="0"/>
              </a:rPr>
              <a:pPr/>
              <a:t>32</a:t>
            </a:fld>
            <a:endParaRPr lang="en-US" altLang="da-DK" sz="1300">
              <a:latin typeface="Times New Roman" panose="02020603050405020304" pitchFamily="18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266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220879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424658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02579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036629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147141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853094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837740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600200"/>
            <a:ext cx="7772400" cy="4648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82799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31888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5213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56450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284000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252331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337330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459264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</p:spTree>
    <p:extLst>
      <p:ext uri="{BB962C8B-B14F-4D97-AF65-F5344CB8AC3E}">
        <p14:creationId xmlns:p14="http://schemas.microsoft.com/office/powerpoint/2010/main" val="428124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 smtClean="0"/>
              <a:t>Click to edit Master text styles</a:t>
            </a:r>
          </a:p>
          <a:p>
            <a:pPr lvl="1"/>
            <a:r>
              <a:rPr lang="en-US" altLang="da-DK" smtClean="0"/>
              <a:t>Second level</a:t>
            </a:r>
          </a:p>
          <a:p>
            <a:pPr lvl="2"/>
            <a:r>
              <a:rPr lang="en-US" altLang="da-DK" smtClean="0"/>
              <a:t>Third level</a:t>
            </a:r>
          </a:p>
          <a:p>
            <a:pPr lvl="3"/>
            <a:r>
              <a:rPr lang="en-US" altLang="da-DK" smtClean="0"/>
              <a:t>Fourth level</a:t>
            </a:r>
          </a:p>
          <a:p>
            <a:pPr lvl="4"/>
            <a:r>
              <a:rPr lang="en-US" altLang="da-DK" smtClean="0"/>
              <a:t>Fifth level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48200" y="6477000"/>
            <a:ext cx="3862388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Network Security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5325" y="64770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r"/>
            <a:r>
              <a:rPr lang="en-US" altLang="da-DK" sz="1200">
                <a:latin typeface="Arial" panose="020B0604020202020204" pitchFamily="34" charset="0"/>
                <a:cs typeface="Arial" panose="020B0604020202020204" pitchFamily="34" charset="0"/>
              </a:rPr>
              <a:t>8-</a:t>
            </a:r>
            <a:fld id="{0A032F6B-C1BC-42C0-8C31-B3EF2C9CEAEF}" type="slidenum">
              <a:rPr lang="en-US" altLang="da-DK" sz="120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‹nr.›</a:t>
            </a:fld>
            <a:endParaRPr lang="en-US" altLang="da-DK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anose="05000000000000000000" pitchFamily="2" charset="2"/>
        <a:buChar char="v"/>
        <a:defRPr sz="2800">
          <a:solidFill>
            <a:schemeClr val="tx1"/>
          </a:solidFill>
          <a:latin typeface="Gill Sans MT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Gill Sans MT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1.wmf"/><Relationship Id="rId4" Type="http://schemas.openxmlformats.org/officeDocument/2006/relationships/image" Target="../media/image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jsekort.dk/brug-rejsekort/her-kan-du-bruge-rejsekort/hovedstadsomraadet.asp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wm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Chapter 8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Security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8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Computer Networking: A Top Down Approach </a:t>
            </a:r>
            <a:br>
              <a:rPr lang="en-US" sz="28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6</a:t>
            </a:r>
            <a:r>
              <a:rPr lang="en-US" baseline="30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Addison-Wesley</a:t>
            </a:r>
            <a:br>
              <a:rPr lang="en-US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March 2012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73063" y="4267200"/>
            <a:ext cx="5378450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da-DK" sz="14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endParaRPr lang="en-US" altLang="da-DK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5000"/>
              </a:lnSpc>
            </a:pPr>
            <a:r>
              <a:rPr lang="en-US" alt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    All material copyright 1996-2012</a:t>
            </a:r>
          </a:p>
          <a:p>
            <a:pPr>
              <a:lnSpc>
                <a:spcPct val="85000"/>
              </a:lnSpc>
            </a:pPr>
            <a:r>
              <a:rPr lang="en-US" altLang="da-DK" sz="1200" dirty="0">
                <a:latin typeface="Arial" panose="020B0604020202020204" pitchFamily="34" charset="0"/>
                <a:cs typeface="Arial" panose="020B0604020202020204" pitchFamily="34" charset="0"/>
              </a:rPr>
              <a:t>     J.F Kurose and K.W. Ross, All Rights Reserved</a:t>
            </a: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6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97088"/>
            <a:ext cx="27368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" descr="6e_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Box 2"/>
          <p:cNvSpPr txBox="1">
            <a:spLocks noChangeArrowheads="1"/>
          </p:cNvSpPr>
          <p:nvPr/>
        </p:nvSpPr>
        <p:spPr bwMode="auto">
          <a:xfrm>
            <a:off x="-1995488" y="3043238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 sz="1600" i="1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Breaking an encryption scheme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cipher-text only attack: </a:t>
            </a:r>
            <a:r>
              <a:rPr lang="en-US" altLang="da-DK" sz="2400" smtClean="0">
                <a:ea typeface="ＭＳ Ｐゴシック" charset="-128"/>
              </a:rPr>
              <a:t>Trudy has ciphertext she can analyze</a:t>
            </a:r>
          </a:p>
          <a:p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two approaches: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brute force: search through all keys 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statistical analysis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19563" cy="4648200"/>
          </a:xfrm>
        </p:spPr>
        <p:txBody>
          <a:bodyPr/>
          <a:lstStyle/>
          <a:p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known-plaintext attack: </a:t>
            </a:r>
            <a:r>
              <a:rPr lang="en-US" altLang="da-DK" sz="2400" smtClean="0">
                <a:ea typeface="ＭＳ Ｐゴシック" charset="-128"/>
              </a:rPr>
              <a:t>Trudy has plaintext corresponding to ciphertext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e.g., in monoalphabetic cipher, Trudy determines pairings for a,l,i,c,e,b,o,</a:t>
            </a:r>
          </a:p>
          <a:p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chosen-plaintext attack: </a:t>
            </a:r>
            <a:r>
              <a:rPr lang="en-US" altLang="da-DK" sz="2400" smtClean="0">
                <a:ea typeface="ＭＳ Ｐゴシック" charset="-128"/>
              </a:rPr>
              <a:t>Trudy can get ciphertext for chosen plaintext</a:t>
            </a:r>
          </a:p>
          <a:p>
            <a:pPr>
              <a:buFont typeface="Wingdings" panose="05000000000000000000" pitchFamily="2" charset="2"/>
              <a:buNone/>
            </a:pPr>
            <a:endParaRPr lang="en-US" altLang="da-DK" sz="2400" smtClean="0">
              <a:ea typeface="ＭＳ Ｐゴシック" charset="-128"/>
            </a:endParaRPr>
          </a:p>
        </p:txBody>
      </p:sp>
      <p:pic>
        <p:nvPicPr>
          <p:cNvPr id="36869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05410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1288"/>
            <a:ext cx="7772400" cy="1143000"/>
          </a:xfrm>
        </p:spPr>
        <p:txBody>
          <a:bodyPr/>
          <a:lstStyle/>
          <a:p>
            <a:r>
              <a:rPr lang="en-US" altLang="da-DK" sz="3600" smtClean="0">
                <a:ea typeface="ＭＳ Ｐゴシック" charset="-128"/>
              </a:rPr>
              <a:t>Symmetric key cryptography</a:t>
            </a:r>
            <a:endParaRPr lang="en-US" altLang="da-DK" smtClean="0">
              <a:ea typeface="ＭＳ Ｐゴシック" charset="-128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5" y="4021138"/>
            <a:ext cx="8218488" cy="19796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symmetric key crypto</a:t>
            </a:r>
            <a:r>
              <a:rPr lang="en-US" altLang="da-DK" sz="2400" smtClean="0">
                <a:ea typeface="ＭＳ Ｐゴシック" charset="-128"/>
              </a:rPr>
              <a:t>: Bob and Alice share same (symmetric) key: K</a:t>
            </a:r>
          </a:p>
          <a:p>
            <a:pPr>
              <a:lnSpc>
                <a:spcPct val="90000"/>
              </a:lnSpc>
            </a:pPr>
            <a:r>
              <a:rPr lang="en-US" altLang="da-DK" sz="2400" smtClean="0">
                <a:ea typeface="ＭＳ Ｐゴシック" charset="-128"/>
              </a:rPr>
              <a:t>e.g., key is knowing substitution pattern in mono alphabetic substitution cipher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da-DK" sz="2400" i="1" u="sng" smtClean="0">
                <a:solidFill>
                  <a:srgbClr val="C00000"/>
                </a:solidFill>
                <a:ea typeface="ＭＳ Ｐゴシック" charset="-128"/>
              </a:rPr>
              <a:t>Q:</a:t>
            </a:r>
            <a:r>
              <a:rPr lang="en-US" altLang="da-DK" sz="2400" i="1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da-DK" sz="2400" smtClean="0">
                <a:ea typeface="ＭＳ Ｐゴシック" charset="-128"/>
              </a:rPr>
              <a:t>how do Bob and Alice agree on key value?</a:t>
            </a:r>
            <a:endParaRPr lang="en-US" altLang="da-DK" sz="2400" i="1" smtClean="0">
              <a:ea typeface="ＭＳ Ｐゴシック" charset="-128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546850" y="2632075"/>
            <a:ext cx="114141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plaintext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543300" y="2613025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ciphertext</a:t>
            </a:r>
          </a:p>
        </p:txBody>
      </p:sp>
      <p:grpSp>
        <p:nvGrpSpPr>
          <p:cNvPr id="37894" name="Group 6"/>
          <p:cNvGrpSpPr>
            <a:grpSpLocks/>
          </p:cNvGrpSpPr>
          <p:nvPr/>
        </p:nvGrpSpPr>
        <p:grpSpPr bwMode="auto">
          <a:xfrm>
            <a:off x="2165350" y="1716088"/>
            <a:ext cx="642938" cy="579437"/>
            <a:chOff x="1382" y="1036"/>
            <a:chExt cx="405" cy="365"/>
          </a:xfrm>
        </p:grpSpPr>
        <p:sp>
          <p:nvSpPr>
            <p:cNvPr id="37917" name="Text Box 7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2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7918" name="Text Box 8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pic>
        <p:nvPicPr>
          <p:cNvPr id="37895" name="Picture 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666875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6" name="Rectangle 10"/>
          <p:cNvSpPr>
            <a:spLocks noChangeArrowheads="1"/>
          </p:cNvSpPr>
          <p:nvPr/>
        </p:nvSpPr>
        <p:spPr bwMode="auto">
          <a:xfrm>
            <a:off x="1982788" y="2573338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7" name="Text Box 11"/>
          <p:cNvSpPr txBox="1">
            <a:spLocks noChangeArrowheads="1"/>
          </p:cNvSpPr>
          <p:nvPr/>
        </p:nvSpPr>
        <p:spPr bwMode="auto">
          <a:xfrm>
            <a:off x="2008188" y="2582863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</a:t>
            </a:r>
          </a:p>
          <a:p>
            <a:pPr algn="ctr"/>
            <a:r>
              <a:rPr lang="en-US" alt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</a:p>
        </p:txBody>
      </p:sp>
      <p:sp>
        <p:nvSpPr>
          <p:cNvPr id="37898" name="Rectangle 12"/>
          <p:cNvSpPr>
            <a:spLocks noChangeArrowheads="1"/>
          </p:cNvSpPr>
          <p:nvPr/>
        </p:nvSpPr>
        <p:spPr bwMode="auto">
          <a:xfrm>
            <a:off x="5100638" y="2571750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9" name="Text Box 13"/>
          <p:cNvSpPr txBox="1">
            <a:spLocks noChangeArrowheads="1"/>
          </p:cNvSpPr>
          <p:nvPr/>
        </p:nvSpPr>
        <p:spPr bwMode="auto">
          <a:xfrm>
            <a:off x="5121275" y="2595563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decryption </a:t>
            </a:r>
          </a:p>
          <a:p>
            <a:pPr algn="ctr"/>
            <a:r>
              <a:rPr lang="en-US" alt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</a:p>
        </p:txBody>
      </p:sp>
      <p:sp>
        <p:nvSpPr>
          <p:cNvPr id="37900" name="Line 14"/>
          <p:cNvSpPr>
            <a:spLocks noChangeShapeType="1"/>
          </p:cNvSpPr>
          <p:nvPr/>
        </p:nvSpPr>
        <p:spPr bwMode="auto">
          <a:xfrm>
            <a:off x="3403600" y="2986088"/>
            <a:ext cx="1692275" cy="7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7901" name="Line 15"/>
          <p:cNvSpPr>
            <a:spLocks noChangeShapeType="1"/>
          </p:cNvSpPr>
          <p:nvPr/>
        </p:nvSpPr>
        <p:spPr bwMode="auto">
          <a:xfrm flipH="1">
            <a:off x="2373313" y="2193925"/>
            <a:ext cx="1587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37902" name="Picture 16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8557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Line 17"/>
          <p:cNvSpPr>
            <a:spLocks noChangeShapeType="1"/>
          </p:cNvSpPr>
          <p:nvPr/>
        </p:nvSpPr>
        <p:spPr bwMode="auto">
          <a:xfrm>
            <a:off x="1238250" y="3011488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37904" name="Line 18"/>
          <p:cNvSpPr>
            <a:spLocks noChangeShapeType="1"/>
          </p:cNvSpPr>
          <p:nvPr/>
        </p:nvSpPr>
        <p:spPr bwMode="auto">
          <a:xfrm>
            <a:off x="6548438" y="3008313"/>
            <a:ext cx="674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37905" name="Picture 19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511425" y="163988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6" name="Text Box 20"/>
          <p:cNvSpPr txBox="1">
            <a:spLocks noChangeArrowheads="1"/>
          </p:cNvSpPr>
          <p:nvPr/>
        </p:nvSpPr>
        <p:spPr bwMode="auto">
          <a:xfrm>
            <a:off x="1773238" y="4481513"/>
            <a:ext cx="325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grpSp>
        <p:nvGrpSpPr>
          <p:cNvPr id="37907" name="Group 21"/>
          <p:cNvGrpSpPr>
            <a:grpSpLocks/>
          </p:cNvGrpSpPr>
          <p:nvPr/>
        </p:nvGrpSpPr>
        <p:grpSpPr bwMode="auto">
          <a:xfrm>
            <a:off x="5351463" y="1665288"/>
            <a:ext cx="642937" cy="579437"/>
            <a:chOff x="1382" y="1036"/>
            <a:chExt cx="405" cy="365"/>
          </a:xfrm>
        </p:grpSpPr>
        <p:sp>
          <p:nvSpPr>
            <p:cNvPr id="37915" name="Text Box 22"/>
            <p:cNvSpPr txBox="1">
              <a:spLocks noChangeArrowheads="1"/>
            </p:cNvSpPr>
            <p:nvPr/>
          </p:nvSpPr>
          <p:spPr bwMode="auto">
            <a:xfrm>
              <a:off x="1382" y="1036"/>
              <a:ext cx="246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2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7916" name="Text Box 23"/>
            <p:cNvSpPr txBox="1">
              <a:spLocks noChangeArrowheads="1"/>
            </p:cNvSpPr>
            <p:nvPr/>
          </p:nvSpPr>
          <p:spPr bwMode="auto">
            <a:xfrm>
              <a:off x="1560" y="1151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</a:p>
          </p:txBody>
        </p:sp>
      </p:grpSp>
      <p:sp>
        <p:nvSpPr>
          <p:cNvPr id="37908" name="Line 24"/>
          <p:cNvSpPr>
            <a:spLocks noChangeShapeType="1"/>
          </p:cNvSpPr>
          <p:nvPr/>
        </p:nvSpPr>
        <p:spPr bwMode="auto">
          <a:xfrm flipH="1">
            <a:off x="5559425" y="2143125"/>
            <a:ext cx="1588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37909" name="Picture 25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697538" y="15890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Text Box 26"/>
          <p:cNvSpPr txBox="1">
            <a:spLocks noChangeArrowheads="1"/>
          </p:cNvSpPr>
          <p:nvPr/>
        </p:nvSpPr>
        <p:spPr bwMode="auto">
          <a:xfrm>
            <a:off x="355600" y="2643188"/>
            <a:ext cx="1579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plaintext</a:t>
            </a:r>
          </a:p>
          <a:p>
            <a:pPr algn="ctr"/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message, m</a:t>
            </a:r>
          </a:p>
        </p:txBody>
      </p:sp>
      <p:sp>
        <p:nvSpPr>
          <p:cNvPr id="37911" name="Text Box 27"/>
          <p:cNvSpPr txBox="1">
            <a:spLocks noChangeArrowheads="1"/>
          </p:cNvSpPr>
          <p:nvPr/>
        </p:nvSpPr>
        <p:spPr bwMode="auto">
          <a:xfrm>
            <a:off x="3662363" y="3149600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   (m)</a:t>
            </a:r>
          </a:p>
        </p:txBody>
      </p:sp>
      <p:sp>
        <p:nvSpPr>
          <p:cNvPr id="37912" name="Text Box 28"/>
          <p:cNvSpPr txBox="1">
            <a:spLocks noChangeArrowheads="1"/>
          </p:cNvSpPr>
          <p:nvPr/>
        </p:nvSpPr>
        <p:spPr bwMode="auto">
          <a:xfrm>
            <a:off x="3914775" y="3341688"/>
            <a:ext cx="32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7913" name="Text Box 35"/>
          <p:cNvSpPr txBox="1">
            <a:spLocks noChangeArrowheads="1"/>
          </p:cNvSpPr>
          <p:nvPr/>
        </p:nvSpPr>
        <p:spPr bwMode="auto">
          <a:xfrm>
            <a:off x="6689725" y="3141663"/>
            <a:ext cx="18113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= K</a:t>
            </a:r>
            <a:r>
              <a:rPr lang="en-US" altLang="da-DK" baseline="-25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</a:t>
            </a:r>
            <a:r>
              <a:rPr lang="en-US" altLang="da-DK" baseline="-250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(m))</a:t>
            </a:r>
          </a:p>
        </p:txBody>
      </p:sp>
      <p:pic>
        <p:nvPicPr>
          <p:cNvPr id="37914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09538"/>
            <a:ext cx="7772400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Simple encryption scheme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4513" y="1398588"/>
            <a:ext cx="8077200" cy="12144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substitution cipher: </a:t>
            </a:r>
            <a:r>
              <a:rPr lang="en-US" altLang="da-DK" sz="2400" smtClean="0">
                <a:ea typeface="ＭＳ Ｐゴシック" charset="-128"/>
              </a:rPr>
              <a:t>substituting one thing for another</a:t>
            </a:r>
          </a:p>
          <a:p>
            <a:pPr lvl="1"/>
            <a:r>
              <a:rPr lang="en-US" altLang="da-DK" sz="2000" smtClean="0">
                <a:ea typeface="ＭＳ Ｐゴシック" charset="-128"/>
              </a:rPr>
              <a:t>monoalphabetic cipher: substitute one letter for another</a:t>
            </a:r>
            <a:endParaRPr lang="en-US" altLang="da-DK" smtClean="0">
              <a:ea typeface="ＭＳ Ｐゴシック" charset="-128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1174750" y="2516188"/>
            <a:ext cx="712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 b="1">
                <a:latin typeface="Courier New" panose="02070309020205020404" pitchFamily="49" charset="0"/>
              </a:rPr>
              <a:t>plaintext:  abcdefghijklmnopqrstuvwxyz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011238" y="3295650"/>
            <a:ext cx="7304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 b="1">
                <a:latin typeface="Courier New" panose="02070309020205020404" pitchFamily="49" charset="0"/>
              </a:rPr>
              <a:t>ciphertext:  mnbvcxzasdfghjklpoiuytrewq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3536950" y="2925763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8110538" y="2889250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120900" y="4067175"/>
            <a:ext cx="6208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 b="1">
                <a:latin typeface="Courier New" panose="02070309020205020404" pitchFamily="49" charset="0"/>
              </a:rPr>
              <a:t>Plaintext: bob. i love you. alice</a:t>
            </a: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965325" y="4492625"/>
            <a:ext cx="639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 b="1">
                <a:latin typeface="Courier New" panose="02070309020205020404" pitchFamily="49" charset="0"/>
              </a:rPr>
              <a:t>ciphertext: nkn. s gktc wky. mgsbc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184275" y="4002088"/>
            <a:ext cx="78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e.g.:</a:t>
            </a:r>
          </a:p>
        </p:txBody>
      </p:sp>
      <p:sp>
        <p:nvSpPr>
          <p:cNvPr id="38923" name="Text Box 12"/>
          <p:cNvSpPr txBox="1">
            <a:spLocks noChangeArrowheads="1"/>
          </p:cNvSpPr>
          <p:nvPr/>
        </p:nvSpPr>
        <p:spPr bwMode="auto">
          <a:xfrm>
            <a:off x="1546225" y="5332413"/>
            <a:ext cx="67945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1554163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2800" i="1">
                <a:solidFill>
                  <a:srgbClr val="C00000"/>
                </a:solidFill>
                <a:latin typeface="Gill Sans MT" panose="020B0502020104020203" pitchFamily="34" charset="0"/>
              </a:rPr>
              <a:t>Encryption key: </a:t>
            </a:r>
            <a:r>
              <a:rPr lang="en-US" altLang="da-DK" sz="2800">
                <a:latin typeface="Gill Sans MT" panose="020B0502020104020203" pitchFamily="34" charset="0"/>
              </a:rPr>
              <a:t>mapping from set of 26 letters</a:t>
            </a:r>
          </a:p>
          <a:p>
            <a:r>
              <a:rPr lang="en-US" altLang="da-DK" sz="2800">
                <a:latin typeface="Gill Sans MT" panose="020B0502020104020203" pitchFamily="34" charset="0"/>
              </a:rPr>
              <a:t>                     to set of 26 letters</a:t>
            </a:r>
          </a:p>
        </p:txBody>
      </p:sp>
      <p:pic>
        <p:nvPicPr>
          <p:cNvPr id="38924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366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Picture 25" descr="BS00768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027113" y="5475288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da-DK" sz="3600" smtClean="0">
                <a:ea typeface="ＭＳ Ｐゴシック" charset="-128"/>
              </a:rPr>
              <a:t>Symmetric key crypto: DES</a:t>
            </a:r>
            <a:endParaRPr lang="en-US" altLang="da-DK" smtClean="0">
              <a:ea typeface="ＭＳ Ｐゴシック" charset="-128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438" y="1206500"/>
            <a:ext cx="8278812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C00000"/>
                </a:solidFill>
                <a:ea typeface="ＭＳ Ｐゴシック" charset="-128"/>
              </a:rPr>
              <a:t>DES: Data Encryption Standard</a:t>
            </a:r>
            <a:endParaRPr lang="en-US" altLang="da-DK" sz="2400" smtClean="0">
              <a:solidFill>
                <a:srgbClr val="C00000"/>
              </a:solidFill>
              <a:ea typeface="ＭＳ Ｐゴシック" charset="-128"/>
            </a:endParaRPr>
          </a:p>
          <a:p>
            <a:r>
              <a:rPr lang="en-US" altLang="da-DK" sz="2400" smtClean="0">
                <a:ea typeface="ＭＳ Ｐゴシック" charset="-128"/>
              </a:rPr>
              <a:t>US encryption standard [NIST 1993]</a:t>
            </a:r>
          </a:p>
          <a:p>
            <a:r>
              <a:rPr lang="en-US" altLang="da-DK" sz="2400" smtClean="0">
                <a:ea typeface="ＭＳ Ｐゴシック" charset="-128"/>
              </a:rPr>
              <a:t>56-bit symmetric key, 64-bit plaintext input</a:t>
            </a:r>
          </a:p>
          <a:p>
            <a:r>
              <a:rPr lang="en-US" altLang="da-DK" sz="2400" smtClean="0">
                <a:ea typeface="ＭＳ Ｐゴシック" charset="-128"/>
              </a:rPr>
              <a:t>block cipher with cipher block chaining</a:t>
            </a:r>
          </a:p>
          <a:p>
            <a:r>
              <a:rPr lang="en-US" altLang="da-DK" sz="2400" smtClean="0">
                <a:ea typeface="ＭＳ Ｐゴシック" charset="-128"/>
              </a:rPr>
              <a:t>how secure is DES?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DES Challenge: 56-bit-key-encrypted phrase  decrypted (brute force) in less than a day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no known good analytic attack</a:t>
            </a:r>
          </a:p>
          <a:p>
            <a:r>
              <a:rPr lang="en-US" altLang="da-DK" sz="2400" smtClean="0">
                <a:ea typeface="ＭＳ Ｐゴシック" charset="-128"/>
              </a:rPr>
              <a:t>making DES more secure: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3DES: encrypt 3 times with 3 different keys</a:t>
            </a:r>
          </a:p>
        </p:txBody>
      </p:sp>
      <p:pic>
        <p:nvPicPr>
          <p:cNvPr id="41988" name="Picture 2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7540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7375" cy="1143000"/>
          </a:xfrm>
        </p:spPr>
        <p:txBody>
          <a:bodyPr/>
          <a:lstStyle/>
          <a:p>
            <a:r>
              <a:rPr lang="en-US" altLang="da-DK" sz="3600" smtClean="0">
                <a:ea typeface="ＭＳ Ｐゴシック" charset="-128"/>
              </a:rPr>
              <a:t>AES: Advanced Encryption Standard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da-DK" dirty="0" smtClean="0">
                <a:ea typeface="ＭＳ Ｐゴシック" charset="-128"/>
              </a:rPr>
              <a:t>symmetric-key NIST standard, replaced DES (Nov 2001)</a:t>
            </a:r>
          </a:p>
          <a:p>
            <a:r>
              <a:rPr lang="en-US" altLang="da-DK" dirty="0" smtClean="0">
                <a:ea typeface="ＭＳ Ｐゴシック" charset="-128"/>
              </a:rPr>
              <a:t>processes data in 128 bit blocks</a:t>
            </a:r>
          </a:p>
          <a:p>
            <a:r>
              <a:rPr lang="en-US" altLang="da-DK" dirty="0" smtClean="0">
                <a:ea typeface="ＭＳ Ｐゴシック" charset="-128"/>
              </a:rPr>
              <a:t>128, 192, or 256 bit keys</a:t>
            </a:r>
          </a:p>
          <a:p>
            <a:r>
              <a:rPr lang="en-US" altLang="da-DK" dirty="0" smtClean="0">
                <a:ea typeface="ＭＳ Ｐゴシック" charset="-128"/>
              </a:rPr>
              <a:t>brute force decryption (try each key) taking 1 sec on DES, takes 149 trillion years for AES</a:t>
            </a:r>
          </a:p>
        </p:txBody>
      </p:sp>
      <p:pic>
        <p:nvPicPr>
          <p:cNvPr id="44036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937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title"/>
          </p:nvPr>
        </p:nvSpPr>
        <p:spPr>
          <a:xfrm>
            <a:off x="338138" y="152400"/>
            <a:ext cx="7772400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Public Key Cryptography</a:t>
            </a:r>
          </a:p>
        </p:txBody>
      </p:sp>
      <p:sp>
        <p:nvSpPr>
          <p:cNvPr id="4505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39713" y="1654175"/>
            <a:ext cx="38100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symmetric key crypto</a:t>
            </a:r>
          </a:p>
          <a:p>
            <a:r>
              <a:rPr lang="en-US" altLang="da-DK" sz="2400" smtClean="0">
                <a:ea typeface="ＭＳ Ｐゴシック" charset="-128"/>
              </a:rPr>
              <a:t>requires sender, receiver know shared secret key</a:t>
            </a:r>
          </a:p>
          <a:p>
            <a:r>
              <a:rPr lang="en-US" altLang="da-DK" sz="2400" smtClean="0">
                <a:ea typeface="ＭＳ Ｐゴシック" charset="-128"/>
              </a:rPr>
              <a:t>Q: how to agree on key in first place (particularly if never </a:t>
            </a:r>
            <a:r>
              <a:rPr lang="ja-JP" altLang="en-US" sz="2400" smtClean="0">
                <a:ea typeface="ＭＳ Ｐゴシック" charset="-128"/>
              </a:rPr>
              <a:t>“</a:t>
            </a:r>
            <a:r>
              <a:rPr lang="en-US" altLang="ja-JP" sz="2400" smtClean="0">
                <a:ea typeface="ＭＳ Ｐゴシック" charset="-128"/>
              </a:rPr>
              <a:t>met</a:t>
            </a:r>
            <a:r>
              <a:rPr lang="ja-JP" altLang="en-US" sz="2400" smtClean="0">
                <a:ea typeface="ＭＳ Ｐゴシック" charset="-128"/>
              </a:rPr>
              <a:t>”</a:t>
            </a:r>
            <a:r>
              <a:rPr lang="en-US" altLang="ja-JP" sz="2400" smtClean="0">
                <a:ea typeface="ＭＳ Ｐゴシック" charset="-128"/>
              </a:rPr>
              <a:t>)?</a:t>
            </a:r>
          </a:p>
          <a:p>
            <a:endParaRPr lang="en-US" altLang="da-DK" sz="2400" smtClean="0">
              <a:ea typeface="ＭＳ Ｐゴシック" charset="-128"/>
            </a:endParaRPr>
          </a:p>
        </p:txBody>
      </p:sp>
      <p:pic>
        <p:nvPicPr>
          <p:cNvPr id="4506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9906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354513" y="852488"/>
            <a:ext cx="3973512" cy="5430837"/>
            <a:chOff x="4354281" y="853168"/>
            <a:chExt cx="3973290" cy="5430157"/>
          </a:xfrm>
        </p:grpSpPr>
        <p:sp>
          <p:nvSpPr>
            <p:cNvPr id="45062" name="Rectangle 2"/>
            <p:cNvSpPr>
              <a:spLocks noChangeArrowheads="1"/>
            </p:cNvSpPr>
            <p:nvPr/>
          </p:nvSpPr>
          <p:spPr bwMode="auto">
            <a:xfrm>
              <a:off x="4354281" y="1926771"/>
              <a:ext cx="3875314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pic>
          <p:nvPicPr>
            <p:cNvPr id="45063" name="Picture 6" descr="j0078625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4009" y="853168"/>
              <a:ext cx="563562" cy="1712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4" name="Rectangle 1"/>
            <p:cNvSpPr>
              <a:spLocks noChangeArrowheads="1"/>
            </p:cNvSpPr>
            <p:nvPr/>
          </p:nvSpPr>
          <p:spPr bwMode="auto">
            <a:xfrm>
              <a:off x="4528457" y="1665514"/>
              <a:ext cx="2449286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45065" name="Rectangle 5"/>
            <p:cNvSpPr>
              <a:spLocks noChangeArrowheads="1"/>
            </p:cNvSpPr>
            <p:nvPr/>
          </p:nvSpPr>
          <p:spPr bwMode="auto">
            <a:xfrm>
              <a:off x="4519613" y="1635125"/>
              <a:ext cx="3656012" cy="464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da-DK" sz="2800" i="1">
                  <a:solidFill>
                    <a:srgbClr val="C00000"/>
                  </a:solidFill>
                  <a:latin typeface="Gill Sans MT" panose="020B0502020104020203" pitchFamily="34" charset="0"/>
                </a:rPr>
                <a:t>public key crypto</a:t>
              </a:r>
            </a:p>
            <a:p>
              <a: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</a:pPr>
              <a:r>
                <a:rPr lang="en-US" altLang="da-DK" sz="2400">
                  <a:latin typeface="Gill Sans MT" panose="020B0502020104020203" pitchFamily="34" charset="0"/>
                </a:rPr>
                <a:t>radically different approach [Diffie-Hellman76, RSA78]</a:t>
              </a:r>
            </a:p>
            <a:p>
              <a: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</a:pPr>
              <a:r>
                <a:rPr lang="en-US" altLang="da-DK" sz="2400">
                  <a:latin typeface="Gill Sans MT" panose="020B0502020104020203" pitchFamily="34" charset="0"/>
                </a:rPr>
                <a:t>sender, receiver do </a:t>
              </a:r>
              <a:r>
                <a:rPr lang="en-US" altLang="da-DK" sz="2400" i="1">
                  <a:solidFill>
                    <a:srgbClr val="000099"/>
                  </a:solidFill>
                  <a:latin typeface="Gill Sans MT" panose="020B0502020104020203" pitchFamily="34" charset="0"/>
                </a:rPr>
                <a:t>not</a:t>
              </a:r>
              <a:r>
                <a:rPr lang="en-US" altLang="da-DK" sz="2400">
                  <a:latin typeface="Gill Sans MT" panose="020B0502020104020203" pitchFamily="34" charset="0"/>
                </a:rPr>
                <a:t> share secret key</a:t>
              </a:r>
            </a:p>
            <a:p>
              <a: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</a:pPr>
              <a:r>
                <a:rPr lang="en-US" altLang="da-DK" sz="2400" i="1">
                  <a:solidFill>
                    <a:srgbClr val="000099"/>
                  </a:solidFill>
                  <a:latin typeface="Gill Sans MT" panose="020B0502020104020203" pitchFamily="34" charset="0"/>
                </a:rPr>
                <a:t>public</a:t>
              </a:r>
              <a:r>
                <a:rPr lang="en-US" altLang="da-DK" sz="2400" i="1">
                  <a:solidFill>
                    <a:schemeClr val="accent2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da-DK" sz="2400">
                  <a:latin typeface="Gill Sans MT" panose="020B0502020104020203" pitchFamily="34" charset="0"/>
                </a:rPr>
                <a:t>encryption key </a:t>
              </a:r>
              <a:r>
                <a:rPr lang="en-US" altLang="da-DK" sz="2400" i="1">
                  <a:solidFill>
                    <a:schemeClr val="accent2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da-DK" sz="2400">
                  <a:latin typeface="Gill Sans MT" panose="020B0502020104020203" pitchFamily="34" charset="0"/>
                </a:rPr>
                <a:t>known to</a:t>
              </a:r>
              <a:r>
                <a:rPr lang="en-US" altLang="da-DK" sz="2400" i="1">
                  <a:solidFill>
                    <a:schemeClr val="accent2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da-DK" sz="2400" i="1">
                  <a:solidFill>
                    <a:srgbClr val="000099"/>
                  </a:solidFill>
                  <a:latin typeface="Gill Sans MT" panose="020B0502020104020203" pitchFamily="34" charset="0"/>
                </a:rPr>
                <a:t>all</a:t>
              </a:r>
            </a:p>
            <a:p>
              <a:pPr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anose="05000000000000000000" pitchFamily="2" charset="2"/>
                <a:buChar char="v"/>
              </a:pPr>
              <a:r>
                <a:rPr lang="en-US" altLang="da-DK" sz="2400" i="1">
                  <a:solidFill>
                    <a:srgbClr val="000099"/>
                  </a:solidFill>
                  <a:latin typeface="Gill Sans MT" panose="020B0502020104020203" pitchFamily="34" charset="0"/>
                </a:rPr>
                <a:t>private</a:t>
              </a:r>
              <a:r>
                <a:rPr lang="en-US" altLang="da-DK" sz="2400">
                  <a:latin typeface="Gill Sans MT" panose="020B0502020104020203" pitchFamily="34" charset="0"/>
                </a:rPr>
                <a:t> decryption key known only to receiver</a:t>
              </a:r>
              <a:endParaRPr lang="en-US" altLang="da-DK" sz="2800">
                <a:latin typeface="Gill Sans MT" panose="020B0502020104020203" pitchFamily="34" charset="0"/>
              </a:endParaRPr>
            </a:p>
            <a:p>
              <a: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</a:pPr>
              <a:endParaRPr lang="en-US" altLang="da-DK" sz="2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130175"/>
            <a:ext cx="7772400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Public key cryptography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442913" y="3832225"/>
            <a:ext cx="157956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plaintext</a:t>
            </a:r>
          </a:p>
          <a:p>
            <a:pPr algn="ctr"/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message, m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679825" y="3835400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ciphertext</a:t>
            </a:r>
          </a:p>
        </p:txBody>
      </p:sp>
      <p:pic>
        <p:nvPicPr>
          <p:cNvPr id="46085" name="Picture 5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081338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109788" y="3781425"/>
            <a:ext cx="1392237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135188" y="3790950"/>
            <a:ext cx="1368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</a:t>
            </a:r>
          </a:p>
          <a:p>
            <a:pPr algn="ctr"/>
            <a:r>
              <a:rPr lang="en-US" alt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330825" y="3794125"/>
            <a:ext cx="1377950" cy="803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351463" y="3817938"/>
            <a:ext cx="1438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decryption </a:t>
            </a:r>
          </a:p>
          <a:p>
            <a:pPr algn="ctr"/>
            <a:r>
              <a:rPr lang="en-US" alt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V="1">
            <a:off x="3530600" y="4189413"/>
            <a:ext cx="1809750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6473825" y="1697038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r>
              <a:rPr lang="ja-JP" altLang="en-US" sz="18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altLang="ja-JP" sz="1800" i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</a:p>
          <a:p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</a:p>
        </p:txBody>
      </p:sp>
      <p:pic>
        <p:nvPicPr>
          <p:cNvPr id="46092" name="Picture 12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3098800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1365250" y="42195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6750050" y="417512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46095" name="Picture 15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6563" y="1839913"/>
            <a:ext cx="45878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6808788" y="3830638"/>
            <a:ext cx="12525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plaintext</a:t>
            </a:r>
          </a:p>
          <a:p>
            <a:pPr algn="ctr"/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</a:t>
            </a:r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3954463" y="4162425"/>
            <a:ext cx="876300" cy="617538"/>
            <a:chOff x="2351" y="2077"/>
            <a:chExt cx="552" cy="389"/>
          </a:xfrm>
        </p:grpSpPr>
        <p:sp>
          <p:nvSpPr>
            <p:cNvPr id="46115" name="Text Box 18"/>
            <p:cNvSpPr txBox="1">
              <a:spLocks noChangeArrowheads="1"/>
            </p:cNvSpPr>
            <p:nvPr/>
          </p:nvSpPr>
          <p:spPr bwMode="auto">
            <a:xfrm>
              <a:off x="2351" y="2132"/>
              <a:ext cx="5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  (m)</a:t>
              </a:r>
            </a:p>
          </p:txBody>
        </p:sp>
        <p:sp>
          <p:nvSpPr>
            <p:cNvPr id="46116" name="Text Box 19"/>
            <p:cNvSpPr txBox="1">
              <a:spLocks noChangeArrowheads="1"/>
            </p:cNvSpPr>
            <p:nvPr/>
          </p:nvSpPr>
          <p:spPr bwMode="auto">
            <a:xfrm>
              <a:off x="2463" y="2253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16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6117" name="Text Box 20"/>
            <p:cNvSpPr txBox="1">
              <a:spLocks noChangeArrowheads="1"/>
            </p:cNvSpPr>
            <p:nvPr/>
          </p:nvSpPr>
          <p:spPr bwMode="auto">
            <a:xfrm>
              <a:off x="2468" y="2077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16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46098" name="Text Box 21"/>
          <p:cNvSpPr txBox="1">
            <a:spLocks noChangeArrowheads="1"/>
          </p:cNvSpPr>
          <p:nvPr/>
        </p:nvSpPr>
        <p:spPr bwMode="auto">
          <a:xfrm>
            <a:off x="6013450" y="1757363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</a:p>
        </p:txBody>
      </p:sp>
      <p:sp>
        <p:nvSpPr>
          <p:cNvPr id="46099" name="Text Box 22"/>
          <p:cNvSpPr txBox="1">
            <a:spLocks noChangeArrowheads="1"/>
          </p:cNvSpPr>
          <p:nvPr/>
        </p:nvSpPr>
        <p:spPr bwMode="auto">
          <a:xfrm>
            <a:off x="6157913" y="1936750"/>
            <a:ext cx="322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6100" name="Text Box 23"/>
          <p:cNvSpPr txBox="1">
            <a:spLocks noChangeArrowheads="1"/>
          </p:cNvSpPr>
          <p:nvPr/>
        </p:nvSpPr>
        <p:spPr bwMode="auto">
          <a:xfrm>
            <a:off x="6165850" y="1657350"/>
            <a:ext cx="30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6101" name="Text Box 24"/>
          <p:cNvSpPr txBox="1">
            <a:spLocks noChangeArrowheads="1"/>
          </p:cNvSpPr>
          <p:nvPr/>
        </p:nvSpPr>
        <p:spPr bwMode="auto">
          <a:xfrm>
            <a:off x="6470650" y="2374900"/>
            <a:ext cx="17621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r>
              <a:rPr lang="ja-JP" altLang="en-US" sz="18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altLang="ja-JP" sz="1800" i="1" u="sng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  <a:p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</a:p>
        </p:txBody>
      </p:sp>
      <p:pic>
        <p:nvPicPr>
          <p:cNvPr id="46102" name="Picture 25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513388" y="2513013"/>
            <a:ext cx="5429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Text Box 26"/>
          <p:cNvSpPr txBox="1">
            <a:spLocks noChangeArrowheads="1"/>
          </p:cNvSpPr>
          <p:nvPr/>
        </p:nvSpPr>
        <p:spPr bwMode="auto">
          <a:xfrm>
            <a:off x="6022975" y="2447925"/>
            <a:ext cx="425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</a:p>
        </p:txBody>
      </p:sp>
      <p:sp>
        <p:nvSpPr>
          <p:cNvPr id="46104" name="Text Box 27"/>
          <p:cNvSpPr txBox="1">
            <a:spLocks noChangeArrowheads="1"/>
          </p:cNvSpPr>
          <p:nvPr/>
        </p:nvSpPr>
        <p:spPr bwMode="auto">
          <a:xfrm>
            <a:off x="6230938" y="2640013"/>
            <a:ext cx="3222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6105" name="Text Box 28"/>
          <p:cNvSpPr txBox="1">
            <a:spLocks noChangeArrowheads="1"/>
          </p:cNvSpPr>
          <p:nvPr/>
        </p:nvSpPr>
        <p:spPr bwMode="auto">
          <a:xfrm>
            <a:off x="6264275" y="2360613"/>
            <a:ext cx="2524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46106" name="Group 29"/>
          <p:cNvGrpSpPr>
            <a:grpSpLocks/>
          </p:cNvGrpSpPr>
          <p:nvPr/>
        </p:nvGrpSpPr>
        <p:grpSpPr bwMode="auto">
          <a:xfrm>
            <a:off x="6840538" y="4359275"/>
            <a:ext cx="1885950" cy="636588"/>
            <a:chOff x="2413" y="3394"/>
            <a:chExt cx="1188" cy="401"/>
          </a:xfrm>
        </p:grpSpPr>
        <p:sp>
          <p:nvSpPr>
            <p:cNvPr id="46110" name="Text Box 30"/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= K  </a:t>
              </a:r>
              <a:r>
                <a:rPr lang="en-US" altLang="da-DK" sz="2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da-DK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  (m)</a:t>
              </a:r>
              <a:r>
                <a:rPr lang="en-US" altLang="da-DK" sz="2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6111" name="Text Box 31"/>
            <p:cNvSpPr txBox="1">
              <a:spLocks noChangeArrowheads="1"/>
            </p:cNvSpPr>
            <p:nvPr/>
          </p:nvSpPr>
          <p:spPr bwMode="auto">
            <a:xfrm>
              <a:off x="3090" y="3582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16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6112" name="Text Box 32"/>
            <p:cNvSpPr txBox="1">
              <a:spLocks noChangeArrowheads="1"/>
            </p:cNvSpPr>
            <p:nvPr/>
          </p:nvSpPr>
          <p:spPr bwMode="auto">
            <a:xfrm>
              <a:off x="3092" y="340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16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46113" name="Text Box 33"/>
            <p:cNvSpPr txBox="1">
              <a:spLocks noChangeArrowheads="1"/>
            </p:cNvSpPr>
            <p:nvPr/>
          </p:nvSpPr>
          <p:spPr bwMode="auto">
            <a:xfrm>
              <a:off x="2829" y="3570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16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46114" name="Text Box 34"/>
            <p:cNvSpPr txBox="1">
              <a:spLocks noChangeArrowheads="1"/>
            </p:cNvSpPr>
            <p:nvPr/>
          </p:nvSpPr>
          <p:spPr bwMode="auto">
            <a:xfrm>
              <a:off x="2856" y="3394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16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46107" name="Freeform 35"/>
          <p:cNvSpPr>
            <a:spLocks/>
          </p:cNvSpPr>
          <p:nvPr/>
        </p:nvSpPr>
        <p:spPr bwMode="auto">
          <a:xfrm>
            <a:off x="3001963" y="1973263"/>
            <a:ext cx="2393950" cy="1754187"/>
          </a:xfrm>
          <a:custGeom>
            <a:avLst/>
            <a:gdLst>
              <a:gd name="T0" fmla="*/ 2147483647 w 1508"/>
              <a:gd name="T1" fmla="*/ 0 h 1105"/>
              <a:gd name="T2" fmla="*/ 0 w 1508"/>
              <a:gd name="T3" fmla="*/ 0 h 1105"/>
              <a:gd name="T4" fmla="*/ 2147483647 w 1508"/>
              <a:gd name="T5" fmla="*/ 2147483647 h 1105"/>
              <a:gd name="T6" fmla="*/ 0 60000 65536"/>
              <a:gd name="T7" fmla="*/ 0 60000 65536"/>
              <a:gd name="T8" fmla="*/ 0 60000 65536"/>
              <a:gd name="T9" fmla="*/ 0 w 1508"/>
              <a:gd name="T10" fmla="*/ 0 h 1105"/>
              <a:gd name="T11" fmla="*/ 1508 w 1508"/>
              <a:gd name="T12" fmla="*/ 1105 h 11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08" h="1105">
                <a:moveTo>
                  <a:pt x="1508" y="0"/>
                </a:moveTo>
                <a:lnTo>
                  <a:pt x="0" y="0"/>
                </a:lnTo>
                <a:lnTo>
                  <a:pt x="5" y="1105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6108" name="Freeform 36"/>
          <p:cNvSpPr>
            <a:spLocks/>
          </p:cNvSpPr>
          <p:nvPr/>
        </p:nvSpPr>
        <p:spPr bwMode="auto">
          <a:xfrm>
            <a:off x="5446713" y="2646363"/>
            <a:ext cx="330200" cy="1074737"/>
          </a:xfrm>
          <a:custGeom>
            <a:avLst/>
            <a:gdLst>
              <a:gd name="T0" fmla="*/ 2147483647 w 184"/>
              <a:gd name="T1" fmla="*/ 0 h 1113"/>
              <a:gd name="T2" fmla="*/ 0 w 184"/>
              <a:gd name="T3" fmla="*/ 2147483647 h 1113"/>
              <a:gd name="T4" fmla="*/ 2147483647 w 184"/>
              <a:gd name="T5" fmla="*/ 2147483647 h 1113"/>
              <a:gd name="T6" fmla="*/ 0 60000 65536"/>
              <a:gd name="T7" fmla="*/ 0 60000 65536"/>
              <a:gd name="T8" fmla="*/ 0 60000 65536"/>
              <a:gd name="T9" fmla="*/ 0 w 184"/>
              <a:gd name="T10" fmla="*/ 0 h 1113"/>
              <a:gd name="T11" fmla="*/ 184 w 184"/>
              <a:gd name="T12" fmla="*/ 1113 h 11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4" h="1113">
                <a:moveTo>
                  <a:pt x="184" y="0"/>
                </a:moveTo>
                <a:lnTo>
                  <a:pt x="0" y="8"/>
                </a:lnTo>
                <a:lnTo>
                  <a:pt x="5" y="1113"/>
                </a:ln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46109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9509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Public key encryption algorithms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0" y="2298700"/>
            <a:ext cx="5619750" cy="62547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need K  ( ) and K  ( ) such that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08338" y="2522538"/>
            <a:ext cx="388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810125" y="2560638"/>
            <a:ext cx="388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519488" y="19589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da-DK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103813" y="1997075"/>
            <a:ext cx="35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da-DK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2117725" y="3857625"/>
            <a:ext cx="546893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da-DK" sz="2800">
                <a:latin typeface="Arial" panose="020B0604020202020204" pitchFamily="34" charset="0"/>
                <a:cs typeface="Arial" panose="020B0604020202020204" pitchFamily="34" charset="0"/>
              </a:rPr>
              <a:t>given public key K  , it should be impossible to compute private key K  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3409950" y="4962525"/>
            <a:ext cx="390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995863" y="4054475"/>
            <a:ext cx="43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03263" y="1535113"/>
            <a:ext cx="2200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800">
                <a:latin typeface="Gill Sans MT" panose="020B0502020104020203" pitchFamily="34" charset="0"/>
                <a:cs typeface="Arial" panose="020B0604020202020204" pitchFamily="34" charset="0"/>
              </a:rPr>
              <a:t>requirements:</a:t>
            </a:r>
            <a:endParaRPr lang="en-US" altLang="da-DK" sz="2400"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47116" name="Oval 13"/>
          <p:cNvSpPr>
            <a:spLocks noChangeArrowheads="1"/>
          </p:cNvSpPr>
          <p:nvPr/>
        </p:nvSpPr>
        <p:spPr bwMode="auto">
          <a:xfrm>
            <a:off x="1490663" y="2308225"/>
            <a:ext cx="552450" cy="51752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99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117" name="Text Box 14"/>
          <p:cNvSpPr txBox="1">
            <a:spLocks noChangeArrowheads="1"/>
          </p:cNvSpPr>
          <p:nvPr/>
        </p:nvSpPr>
        <p:spPr bwMode="auto">
          <a:xfrm>
            <a:off x="1576388" y="2308225"/>
            <a:ext cx="384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8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da-DK" sz="240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118" name="Group 15"/>
          <p:cNvGrpSpPr>
            <a:grpSpLocks/>
          </p:cNvGrpSpPr>
          <p:nvPr/>
        </p:nvGrpSpPr>
        <p:grpSpPr bwMode="auto">
          <a:xfrm>
            <a:off x="1524000" y="3810000"/>
            <a:ext cx="552450" cy="533400"/>
            <a:chOff x="489" y="1776"/>
            <a:chExt cx="348" cy="336"/>
          </a:xfrm>
        </p:grpSpPr>
        <p:sp>
          <p:nvSpPr>
            <p:cNvPr id="47132" name="Oval 16"/>
            <p:cNvSpPr>
              <a:spLocks noChangeArrowheads="1"/>
            </p:cNvSpPr>
            <p:nvPr/>
          </p:nvSpPr>
          <p:spPr bwMode="auto">
            <a:xfrm>
              <a:off x="489" y="1786"/>
              <a:ext cx="348" cy="326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33" name="Text Box 17"/>
            <p:cNvSpPr txBox="1">
              <a:spLocks noChangeArrowheads="1"/>
            </p:cNvSpPr>
            <p:nvPr/>
          </p:nvSpPr>
          <p:spPr bwMode="auto">
            <a:xfrm>
              <a:off x="546" y="1776"/>
              <a:ext cx="24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280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da-DK" sz="24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119" name="Text Box 18"/>
          <p:cNvSpPr txBox="1">
            <a:spLocks noChangeArrowheads="1"/>
          </p:cNvSpPr>
          <p:nvPr/>
        </p:nvSpPr>
        <p:spPr bwMode="auto">
          <a:xfrm>
            <a:off x="1431925" y="5638800"/>
            <a:ext cx="5707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3200" i="1">
                <a:solidFill>
                  <a:srgbClr val="C00000"/>
                </a:solidFill>
                <a:latin typeface="Gill Sans MT" panose="020B0502020104020203" pitchFamily="34" charset="0"/>
              </a:rPr>
              <a:t>RSA: </a:t>
            </a:r>
            <a:r>
              <a:rPr lang="en-US" altLang="da-DK" sz="2800">
                <a:latin typeface="Gill Sans MT" panose="020B0502020104020203" pitchFamily="34" charset="0"/>
              </a:rPr>
              <a:t>Rivest, Shamir, Adelson algorithm</a:t>
            </a:r>
            <a:endParaRPr lang="en-US" altLang="da-DK" sz="2400">
              <a:latin typeface="Gill Sans MT" panose="020B0502020104020203" pitchFamily="34" charset="0"/>
            </a:endParaRPr>
          </a:p>
        </p:txBody>
      </p:sp>
      <p:sp>
        <p:nvSpPr>
          <p:cNvPr id="47120" name="Text Box 19"/>
          <p:cNvSpPr txBox="1">
            <a:spLocks noChangeArrowheads="1"/>
          </p:cNvSpPr>
          <p:nvPr/>
        </p:nvSpPr>
        <p:spPr bwMode="auto">
          <a:xfrm>
            <a:off x="3213100" y="2147888"/>
            <a:ext cx="365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7121" name="Text Box 20"/>
          <p:cNvSpPr txBox="1">
            <a:spLocks noChangeArrowheads="1"/>
          </p:cNvSpPr>
          <p:nvPr/>
        </p:nvSpPr>
        <p:spPr bwMode="auto">
          <a:xfrm>
            <a:off x="4838700" y="2187575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47122" name="Group 21"/>
          <p:cNvGrpSpPr>
            <a:grpSpLocks/>
          </p:cNvGrpSpPr>
          <p:nvPr/>
        </p:nvGrpSpPr>
        <p:grpSpPr bwMode="auto">
          <a:xfrm>
            <a:off x="3238500" y="2720975"/>
            <a:ext cx="2830513" cy="947738"/>
            <a:chOff x="1340" y="1706"/>
            <a:chExt cx="1783" cy="597"/>
          </a:xfrm>
        </p:grpSpPr>
        <p:grpSp>
          <p:nvGrpSpPr>
            <p:cNvPr id="47126" name="Group 22"/>
            <p:cNvGrpSpPr>
              <a:grpSpLocks/>
            </p:cNvGrpSpPr>
            <p:nvPr/>
          </p:nvGrpSpPr>
          <p:grpSpPr bwMode="auto">
            <a:xfrm>
              <a:off x="1340" y="1841"/>
              <a:ext cx="1783" cy="462"/>
              <a:chOff x="1711" y="1463"/>
              <a:chExt cx="1783" cy="462"/>
            </a:xfrm>
          </p:grpSpPr>
          <p:sp>
            <p:nvSpPr>
              <p:cNvPr id="47129" name="Text Box 23"/>
              <p:cNvSpPr txBox="1">
                <a:spLocks noChangeArrowheads="1"/>
              </p:cNvSpPr>
              <p:nvPr/>
            </p:nvSpPr>
            <p:spPr bwMode="auto">
              <a:xfrm>
                <a:off x="1711" y="1463"/>
                <a:ext cx="178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 sz="28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 (K  (m))  =  m </a:t>
                </a:r>
              </a:p>
            </p:txBody>
          </p:sp>
          <p:sp>
            <p:nvSpPr>
              <p:cNvPr id="47130" name="Text Box 24"/>
              <p:cNvSpPr txBox="1">
                <a:spLocks noChangeArrowheads="1"/>
              </p:cNvSpPr>
              <p:nvPr/>
            </p:nvSpPr>
            <p:spPr bwMode="auto">
              <a:xfrm>
                <a:off x="2234" y="1634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 sz="24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altLang="da-DK"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31" name="Text Box 25"/>
              <p:cNvSpPr txBox="1">
                <a:spLocks noChangeArrowheads="1"/>
              </p:cNvSpPr>
              <p:nvPr/>
            </p:nvSpPr>
            <p:spPr bwMode="auto">
              <a:xfrm>
                <a:off x="1892" y="1620"/>
                <a:ext cx="24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 sz="24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altLang="da-DK"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7127" name="Text Box 26"/>
            <p:cNvSpPr txBox="1">
              <a:spLocks noChangeArrowheads="1"/>
            </p:cNvSpPr>
            <p:nvPr/>
          </p:nvSpPr>
          <p:spPr bwMode="auto">
            <a:xfrm>
              <a:off x="1521" y="1706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2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47128" name="Text Box 27"/>
            <p:cNvSpPr txBox="1">
              <a:spLocks noChangeArrowheads="1"/>
            </p:cNvSpPr>
            <p:nvPr/>
          </p:nvSpPr>
          <p:spPr bwMode="auto">
            <a:xfrm>
              <a:off x="1860" y="1722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2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47123" name="Text Box 28"/>
          <p:cNvSpPr txBox="1">
            <a:spLocks noChangeArrowheads="1"/>
          </p:cNvSpPr>
          <p:nvPr/>
        </p:nvSpPr>
        <p:spPr bwMode="auto">
          <a:xfrm>
            <a:off x="5053013" y="3708400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47124" name="Text Box 29"/>
          <p:cNvSpPr txBox="1">
            <a:spLocks noChangeArrowheads="1"/>
          </p:cNvSpPr>
          <p:nvPr/>
        </p:nvSpPr>
        <p:spPr bwMode="auto">
          <a:xfrm>
            <a:off x="3408363" y="4557713"/>
            <a:ext cx="285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pic>
        <p:nvPicPr>
          <p:cNvPr id="47125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9540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z="4000" smtClean="0">
                <a:ea typeface="ＭＳ Ｐゴシック" charset="-128"/>
              </a:rPr>
              <a:t>RSA: another important property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981075" y="1422400"/>
            <a:ext cx="7040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800">
                <a:latin typeface="Gill Sans MT" panose="020B0502020104020203" pitchFamily="34" charset="0"/>
              </a:rPr>
              <a:t>The following property will be </a:t>
            </a:r>
            <a:r>
              <a:rPr lang="en-US" altLang="da-DK" sz="2800" i="1">
                <a:solidFill>
                  <a:srgbClr val="C00000"/>
                </a:solidFill>
                <a:latin typeface="Gill Sans MT" panose="020B0502020104020203" pitchFamily="34" charset="0"/>
              </a:rPr>
              <a:t>very</a:t>
            </a:r>
            <a:r>
              <a:rPr lang="en-US" altLang="da-DK" sz="280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  <a:r>
              <a:rPr lang="en-US" altLang="da-DK" sz="2800">
                <a:latin typeface="Gill Sans MT" panose="020B0502020104020203" pitchFamily="34" charset="0"/>
              </a:rPr>
              <a:t>useful later:</a:t>
            </a:r>
            <a:endParaRPr lang="en-US" altLang="da-DK" sz="2400">
              <a:latin typeface="Gill Sans MT" panose="020B0502020104020203" pitchFamily="34" charset="0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1636713" y="2257425"/>
            <a:ext cx="5259387" cy="946150"/>
            <a:chOff x="501" y="1586"/>
            <a:chExt cx="3313" cy="596"/>
          </a:xfrm>
        </p:grpSpPr>
        <p:grpSp>
          <p:nvGrpSpPr>
            <p:cNvPr id="54283" name="Group 5"/>
            <p:cNvGrpSpPr>
              <a:grpSpLocks/>
            </p:cNvGrpSpPr>
            <p:nvPr/>
          </p:nvGrpSpPr>
          <p:grpSpPr bwMode="auto">
            <a:xfrm>
              <a:off x="501" y="1586"/>
              <a:ext cx="1807" cy="594"/>
              <a:chOff x="1328" y="1706"/>
              <a:chExt cx="1807" cy="594"/>
            </a:xfrm>
          </p:grpSpPr>
          <p:grpSp>
            <p:nvGrpSpPr>
              <p:cNvPr id="54290" name="Group 6"/>
              <p:cNvGrpSpPr>
                <a:grpSpLocks/>
              </p:cNvGrpSpPr>
              <p:nvPr/>
            </p:nvGrpSpPr>
            <p:grpSpPr bwMode="auto">
              <a:xfrm>
                <a:off x="1328" y="1811"/>
                <a:ext cx="1807" cy="489"/>
                <a:chOff x="1699" y="1433"/>
                <a:chExt cx="1807" cy="489"/>
              </a:xfrm>
            </p:grpSpPr>
            <p:sp>
              <p:nvSpPr>
                <p:cNvPr id="5429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99" y="1433"/>
                  <a:ext cx="1807" cy="3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da-DK" sz="28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  </a:t>
                  </a:r>
                  <a:r>
                    <a:rPr lang="en-US" altLang="da-DK" sz="32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altLang="da-DK" sz="28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  (m)</a:t>
                  </a:r>
                  <a:r>
                    <a:rPr lang="en-US" altLang="da-DK" sz="32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r>
                    <a:rPr lang="en-US" altLang="da-DK" sz="28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=  m </a:t>
                  </a:r>
                </a:p>
              </p:txBody>
            </p:sp>
            <p:sp>
              <p:nvSpPr>
                <p:cNvPr id="54294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235" y="1631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da-DK" sz="24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endParaRPr lang="en-US" altLang="da-DK" sz="28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4295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884" y="1620"/>
                  <a:ext cx="24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da-DK" sz="240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  <a:endParaRPr lang="en-US" altLang="da-DK" sz="28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54291" name="Text Box 10"/>
              <p:cNvSpPr txBox="1">
                <a:spLocks noChangeArrowheads="1"/>
              </p:cNvSpPr>
              <p:nvPr/>
            </p:nvSpPr>
            <p:spPr bwMode="auto">
              <a:xfrm>
                <a:off x="1523" y="1706"/>
                <a:ext cx="18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 sz="24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54292" name="Text Box 11"/>
              <p:cNvSpPr txBox="1">
                <a:spLocks noChangeArrowheads="1"/>
              </p:cNvSpPr>
              <p:nvPr/>
            </p:nvSpPr>
            <p:spPr bwMode="auto">
              <a:xfrm>
                <a:off x="1842" y="1722"/>
                <a:ext cx="22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 sz="24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sp>
          <p:nvSpPr>
            <p:cNvPr id="54284" name="Text Box 12"/>
            <p:cNvSpPr txBox="1">
              <a:spLocks noChangeArrowheads="1"/>
            </p:cNvSpPr>
            <p:nvPr/>
          </p:nvSpPr>
          <p:spPr bwMode="auto">
            <a:xfrm>
              <a:off x="2496" y="1704"/>
              <a:ext cx="131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  </a:t>
              </a:r>
              <a:r>
                <a:rPr lang="en-US" altLang="da-DK" sz="32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da-DK"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  (m)</a:t>
              </a:r>
              <a:r>
                <a:rPr lang="en-US" altLang="da-DK" sz="32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en-US" altLang="da-DK" sz="28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</a:p>
          </p:txBody>
        </p:sp>
        <p:sp>
          <p:nvSpPr>
            <p:cNvPr id="54285" name="Text Box 13"/>
            <p:cNvSpPr txBox="1">
              <a:spLocks noChangeArrowheads="1"/>
            </p:cNvSpPr>
            <p:nvPr/>
          </p:nvSpPr>
          <p:spPr bwMode="auto">
            <a:xfrm>
              <a:off x="3074" y="1887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2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altLang="da-DK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86" name="Text Box 14"/>
            <p:cNvSpPr txBox="1">
              <a:spLocks noChangeArrowheads="1"/>
            </p:cNvSpPr>
            <p:nvPr/>
          </p:nvSpPr>
          <p:spPr bwMode="auto">
            <a:xfrm>
              <a:off x="2722" y="1891"/>
              <a:ext cx="24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2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altLang="da-DK" sz="2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287" name="Text Box 15"/>
            <p:cNvSpPr txBox="1">
              <a:spLocks noChangeArrowheads="1"/>
            </p:cNvSpPr>
            <p:nvPr/>
          </p:nvSpPr>
          <p:spPr bwMode="auto">
            <a:xfrm>
              <a:off x="2709" y="1636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2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  <p:sp>
          <p:nvSpPr>
            <p:cNvPr id="54288" name="Text Box 16"/>
            <p:cNvSpPr txBox="1">
              <a:spLocks noChangeArrowheads="1"/>
            </p:cNvSpPr>
            <p:nvPr/>
          </p:nvSpPr>
          <p:spPr bwMode="auto">
            <a:xfrm>
              <a:off x="3076" y="1615"/>
              <a:ext cx="18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2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</p:txBody>
        </p:sp>
        <p:sp>
          <p:nvSpPr>
            <p:cNvPr id="54289" name="Text Box 17"/>
            <p:cNvSpPr txBox="1">
              <a:spLocks noChangeArrowheads="1"/>
            </p:cNvSpPr>
            <p:nvPr/>
          </p:nvSpPr>
          <p:spPr bwMode="auto">
            <a:xfrm>
              <a:off x="2253" y="1755"/>
              <a:ext cx="2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24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54277" name="Text Box 18"/>
          <p:cNvSpPr txBox="1">
            <a:spLocks noChangeArrowheads="1"/>
          </p:cNvSpPr>
          <p:nvPr/>
        </p:nvSpPr>
        <p:spPr bwMode="auto">
          <a:xfrm>
            <a:off x="1163638" y="3487738"/>
            <a:ext cx="29178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800">
                <a:latin typeface="Gill Sans MT" panose="020B0502020104020203" pitchFamily="34" charset="0"/>
              </a:rPr>
              <a:t>use public key first, followed by private key </a:t>
            </a:r>
            <a:endParaRPr lang="en-US" altLang="da-DK" sz="2400">
              <a:latin typeface="Gill Sans MT" panose="020B0502020104020203" pitchFamily="34" charset="0"/>
            </a:endParaRPr>
          </a:p>
        </p:txBody>
      </p:sp>
      <p:sp>
        <p:nvSpPr>
          <p:cNvPr id="54278" name="Text Box 19"/>
          <p:cNvSpPr txBox="1">
            <a:spLocks noChangeArrowheads="1"/>
          </p:cNvSpPr>
          <p:nvPr/>
        </p:nvSpPr>
        <p:spPr bwMode="auto">
          <a:xfrm>
            <a:off x="4494213" y="3479800"/>
            <a:ext cx="29178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800">
                <a:latin typeface="Gill Sans MT" panose="020B0502020104020203" pitchFamily="34" charset="0"/>
              </a:rPr>
              <a:t>use private key first, followed by public key </a:t>
            </a:r>
            <a:endParaRPr lang="en-US" altLang="da-DK" sz="2400">
              <a:latin typeface="Gill Sans MT" panose="020B0502020104020203" pitchFamily="34" charset="0"/>
            </a:endParaRPr>
          </a:p>
        </p:txBody>
      </p:sp>
      <p:sp>
        <p:nvSpPr>
          <p:cNvPr id="54279" name="AutoShape 20"/>
          <p:cNvSpPr>
            <a:spLocks/>
          </p:cNvSpPr>
          <p:nvPr/>
        </p:nvSpPr>
        <p:spPr bwMode="auto">
          <a:xfrm rot="5400000">
            <a:off x="2481263" y="2509838"/>
            <a:ext cx="138112" cy="1509712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>
              <a:solidFill>
                <a:srgbClr val="C0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54280" name="AutoShape 21"/>
          <p:cNvSpPr>
            <a:spLocks/>
          </p:cNvSpPr>
          <p:nvPr/>
        </p:nvSpPr>
        <p:spPr bwMode="auto">
          <a:xfrm rot="5400000">
            <a:off x="5753100" y="2501900"/>
            <a:ext cx="138113" cy="1509713"/>
          </a:xfrm>
          <a:prstGeom prst="rightBrace">
            <a:avLst>
              <a:gd name="adj1" fmla="val 9109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>
              <a:solidFill>
                <a:srgbClr val="C0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sp>
        <p:nvSpPr>
          <p:cNvPr id="54281" name="Text Box 22"/>
          <p:cNvSpPr txBox="1">
            <a:spLocks noChangeArrowheads="1"/>
          </p:cNvSpPr>
          <p:nvPr/>
        </p:nvSpPr>
        <p:spPr bwMode="auto">
          <a:xfrm>
            <a:off x="2708275" y="5200650"/>
            <a:ext cx="3467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3200" i="1">
                <a:solidFill>
                  <a:srgbClr val="C00000"/>
                </a:solidFill>
                <a:latin typeface="Gill Sans MT" panose="020B0502020104020203" pitchFamily="34" charset="0"/>
              </a:rPr>
              <a:t>result is the same!</a:t>
            </a:r>
            <a:r>
              <a:rPr lang="en-US" altLang="da-DK" sz="3200">
                <a:solidFill>
                  <a:srgbClr val="C00000"/>
                </a:solidFill>
                <a:latin typeface="Gill Sans MT" panose="020B0502020104020203" pitchFamily="34" charset="0"/>
              </a:rPr>
              <a:t> </a:t>
            </a:r>
          </a:p>
        </p:txBody>
      </p:sp>
      <p:pic>
        <p:nvPicPr>
          <p:cNvPr id="54282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318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RSA in practice: session keys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393825"/>
            <a:ext cx="7772400" cy="46482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exponentiation in RSA is computationally intensive</a:t>
            </a:r>
          </a:p>
          <a:p>
            <a:r>
              <a:rPr lang="en-US" altLang="da-DK" smtClean="0">
                <a:ea typeface="ＭＳ Ｐゴシック" charset="-128"/>
              </a:rPr>
              <a:t>DES is at least 100 times faster than RSA</a:t>
            </a:r>
          </a:p>
          <a:p>
            <a:r>
              <a:rPr lang="en-US" altLang="da-DK" smtClean="0">
                <a:ea typeface="ＭＳ Ｐゴシック" charset="-128"/>
              </a:rPr>
              <a:t>use public key cryto to establish secure connection, then establish second key – symmetric session key – for encrypting data</a:t>
            </a:r>
          </a:p>
          <a:p>
            <a:pPr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session key, K</a:t>
            </a:r>
            <a:r>
              <a:rPr lang="en-US" altLang="da-DK" i="1" baseline="-25000" smtClean="0">
                <a:solidFill>
                  <a:srgbClr val="C00000"/>
                </a:solidFill>
                <a:ea typeface="ＭＳ Ｐゴシック" charset="-128"/>
              </a:rPr>
              <a:t>S</a:t>
            </a:r>
          </a:p>
          <a:p>
            <a:r>
              <a:rPr lang="en-US" altLang="da-DK" sz="2400" smtClean="0">
                <a:ea typeface="ＭＳ Ｐゴシック" charset="-128"/>
              </a:rPr>
              <a:t>Bob and Alice use RSA to exchange a symmetric key K</a:t>
            </a:r>
            <a:r>
              <a:rPr lang="en-US" altLang="da-DK" sz="2400" baseline="-25000" smtClean="0">
                <a:ea typeface="ＭＳ Ｐゴシック" charset="-128"/>
              </a:rPr>
              <a:t>S</a:t>
            </a:r>
          </a:p>
          <a:p>
            <a:r>
              <a:rPr lang="en-US" altLang="da-DK" sz="2400" smtClean="0">
                <a:ea typeface="ＭＳ Ｐゴシック" charset="-128"/>
              </a:rPr>
              <a:t>once both have K</a:t>
            </a:r>
            <a:r>
              <a:rPr lang="en-US" altLang="da-DK" sz="2400" baseline="-25000" smtClean="0">
                <a:ea typeface="ＭＳ Ｐゴシック" charset="-128"/>
              </a:rPr>
              <a:t>S</a:t>
            </a:r>
            <a:r>
              <a:rPr lang="en-US" altLang="da-DK" sz="2400" smtClean="0">
                <a:ea typeface="ＭＳ Ｐゴシック" charset="-128"/>
              </a:rPr>
              <a:t>, they use symmetric key cryptography</a:t>
            </a:r>
          </a:p>
          <a:p>
            <a:endParaRPr lang="en-US" altLang="da-DK" smtClean="0">
              <a:ea typeface="ＭＳ Ｐゴシック" charset="-128"/>
            </a:endParaRPr>
          </a:p>
        </p:txBody>
      </p:sp>
      <p:pic>
        <p:nvPicPr>
          <p:cNvPr id="57348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795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Chapter 8: Network Security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321675" cy="49720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sz="3200" i="1" smtClean="0">
                <a:solidFill>
                  <a:srgbClr val="C00000"/>
                </a:solidFill>
                <a:ea typeface="ＭＳ Ｐゴシック" charset="-128"/>
              </a:rPr>
              <a:t>Chapter goals: </a:t>
            </a:r>
          </a:p>
          <a:p>
            <a:r>
              <a:rPr lang="en-US" altLang="da-DK" smtClean="0">
                <a:ea typeface="ＭＳ Ｐゴシック" charset="-128"/>
              </a:rPr>
              <a:t>understand principles of network security:</a:t>
            </a:r>
            <a:r>
              <a:rPr lang="en-US" altLang="da-DK" sz="2400" smtClean="0">
                <a:ea typeface="ＭＳ Ｐゴシック" charset="-128"/>
              </a:rPr>
              <a:t> 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cryptography and its </a:t>
            </a:r>
            <a:r>
              <a:rPr lang="en-US" altLang="da-DK" i="1" smtClean="0">
                <a:ea typeface="ＭＳ Ｐゴシック" charset="-128"/>
              </a:rPr>
              <a:t>many</a:t>
            </a:r>
            <a:r>
              <a:rPr lang="en-US" altLang="da-DK" smtClean="0">
                <a:ea typeface="ＭＳ Ｐゴシック" charset="-128"/>
              </a:rPr>
              <a:t> uses beyond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confidentiality</a:t>
            </a:r>
            <a:r>
              <a:rPr lang="ja-JP" altLang="en-US" smtClean="0">
                <a:ea typeface="ＭＳ Ｐゴシック" charset="-128"/>
              </a:rPr>
              <a:t>”</a:t>
            </a:r>
            <a:endParaRPr lang="en-US" altLang="ja-JP" smtClean="0">
              <a:ea typeface="ＭＳ Ｐゴシック" charset="-128"/>
            </a:endParaRPr>
          </a:p>
          <a:p>
            <a:pPr lvl="1"/>
            <a:r>
              <a:rPr lang="en-US" altLang="da-DK" smtClean="0">
                <a:ea typeface="ＭＳ Ｐゴシック" charset="-128"/>
              </a:rPr>
              <a:t>authentication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message integrity</a:t>
            </a:r>
          </a:p>
          <a:p>
            <a:r>
              <a:rPr lang="en-US" altLang="da-DK" smtClean="0">
                <a:ea typeface="ＭＳ Ｐゴシック" charset="-128"/>
              </a:rPr>
              <a:t>security in practice: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firewalls and intrusion detection systems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security in application, transport, network, link layers</a:t>
            </a:r>
          </a:p>
        </p:txBody>
      </p:sp>
      <p:pic>
        <p:nvPicPr>
          <p:cNvPr id="21508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82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Chapter 8 roadmap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8.1</a:t>
            </a:r>
            <a:r>
              <a:rPr lang="en-US" altLang="da-DK" smtClean="0">
                <a:ea typeface="ＭＳ Ｐゴシック" charset="-128"/>
              </a:rPr>
              <a:t> What is network security?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8.2</a:t>
            </a:r>
            <a:r>
              <a:rPr lang="en-US" altLang="da-DK" smtClean="0">
                <a:ea typeface="ＭＳ Ｐゴシック" charset="-128"/>
              </a:rPr>
              <a:t> Principles of cryptography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8.3 Message integrity, </a:t>
            </a:r>
            <a:r>
              <a:rPr lang="en-US" altLang="da-DK" smtClean="0">
                <a:ea typeface="ＭＳ Ｐゴシック" charset="-128"/>
              </a:rPr>
              <a:t>authentication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8.4 </a:t>
            </a:r>
            <a:r>
              <a:rPr lang="en-US" altLang="da-DK" smtClean="0">
                <a:ea typeface="ＭＳ Ｐゴシック" charset="-128"/>
              </a:rPr>
              <a:t>Securing e-mail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8.5</a:t>
            </a:r>
            <a:r>
              <a:rPr lang="en-US" altLang="da-DK" smtClean="0">
                <a:ea typeface="ＭＳ Ｐゴシック" charset="-128"/>
              </a:rPr>
              <a:t> Securing TCP connections: SSL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8.6</a:t>
            </a:r>
            <a:r>
              <a:rPr lang="en-US" altLang="da-DK" smtClean="0">
                <a:ea typeface="ＭＳ Ｐゴシック" charset="-128"/>
              </a:rPr>
              <a:t> Network layer security: IPsec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8.7</a:t>
            </a:r>
            <a:r>
              <a:rPr lang="en-US" altLang="da-DK" smtClean="0">
                <a:ea typeface="ＭＳ Ｐゴシック" charset="-128"/>
              </a:rPr>
              <a:t> Securing wireless LANs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8.8</a:t>
            </a:r>
            <a:r>
              <a:rPr lang="en-US" altLang="da-DK" smtClean="0">
                <a:ea typeface="ＭＳ Ｐゴシック" charset="-128"/>
              </a:rPr>
              <a:t> Operational security: firewalls and IDS</a:t>
            </a:r>
          </a:p>
        </p:txBody>
      </p:sp>
      <p:pic>
        <p:nvPicPr>
          <p:cNvPr id="72708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4583113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Digital signatures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1200" y="1677988"/>
            <a:ext cx="77089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C00000"/>
                </a:solidFill>
                <a:ea typeface="ＭＳ Ｐゴシック" charset="-128"/>
              </a:rPr>
              <a:t>cryptographic technique analogous to hand-written signatures:</a:t>
            </a:r>
          </a:p>
          <a:p>
            <a:r>
              <a:rPr lang="en-US" altLang="da-DK" sz="2600" smtClean="0">
                <a:ea typeface="ＭＳ Ｐゴシック" charset="-128"/>
              </a:rPr>
              <a:t>sender (Bob) digitally signs document,  establishing he is document owner/creator. </a:t>
            </a:r>
          </a:p>
          <a:p>
            <a:r>
              <a:rPr lang="en-US" altLang="da-DK" sz="2600" i="1" smtClean="0">
                <a:solidFill>
                  <a:srgbClr val="000099"/>
                </a:solidFill>
                <a:ea typeface="ＭＳ Ｐゴシック" charset="-128"/>
              </a:rPr>
              <a:t>verifiable, nonforgeable:</a:t>
            </a:r>
            <a:r>
              <a:rPr lang="en-US" altLang="da-DK" sz="2600" i="1" smtClean="0">
                <a:ea typeface="ＭＳ Ｐゴシック" charset="-128"/>
              </a:rPr>
              <a:t> </a:t>
            </a:r>
            <a:r>
              <a:rPr lang="en-US" altLang="da-DK" sz="2600" smtClean="0">
                <a:ea typeface="ＭＳ Ｐゴシック" charset="-128"/>
              </a:rPr>
              <a:t>recipient (Alice) can prove to someone that Bob, and no one else (including Alice), must have signed document </a:t>
            </a:r>
          </a:p>
        </p:txBody>
      </p:sp>
      <p:pic>
        <p:nvPicPr>
          <p:cNvPr id="7475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8108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6311900" y="37941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952500" y="3717925"/>
            <a:ext cx="2311400" cy="1549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578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03288" y="1436688"/>
            <a:ext cx="7391400" cy="2032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C00000"/>
                </a:solidFill>
                <a:ea typeface="ＭＳ Ｐゴシック" charset="-128"/>
              </a:rPr>
              <a:t>simple digital signature for message m:</a:t>
            </a:r>
          </a:p>
          <a:p>
            <a:r>
              <a:rPr lang="en-US" altLang="da-DK" sz="2400" smtClean="0">
                <a:ea typeface="ＭＳ Ｐゴシック" charset="-128"/>
              </a:rPr>
              <a:t>Bob signs m by encrypting with his private key K</a:t>
            </a:r>
            <a:r>
              <a:rPr lang="en-US" altLang="da-DK" sz="2400" baseline="-25000" smtClean="0">
                <a:ea typeface="ＭＳ Ｐゴシック" charset="-128"/>
              </a:rPr>
              <a:t>B</a:t>
            </a:r>
            <a:r>
              <a:rPr lang="en-US" altLang="da-DK" sz="2400" smtClean="0">
                <a:ea typeface="ＭＳ Ｐゴシック" charset="-128"/>
              </a:rPr>
              <a:t>, creating </a:t>
            </a:r>
            <a:r>
              <a:rPr lang="ja-JP" altLang="en-US" sz="2400" smtClean="0">
                <a:ea typeface="ＭＳ Ｐゴシック" charset="-128"/>
              </a:rPr>
              <a:t>“</a:t>
            </a:r>
            <a:r>
              <a:rPr lang="en-US" altLang="ja-JP" sz="2400" smtClean="0">
                <a:ea typeface="ＭＳ Ｐゴシック" charset="-128"/>
              </a:rPr>
              <a:t>signed</a:t>
            </a:r>
            <a:r>
              <a:rPr lang="ja-JP" altLang="en-US" sz="2400" smtClean="0">
                <a:ea typeface="ＭＳ Ｐゴシック" charset="-128"/>
              </a:rPr>
              <a:t>”</a:t>
            </a:r>
            <a:r>
              <a:rPr lang="en-US" altLang="ja-JP" sz="2400" smtClean="0">
                <a:ea typeface="ＭＳ Ｐゴシック" charset="-128"/>
              </a:rPr>
              <a:t> message, K</a:t>
            </a:r>
            <a:r>
              <a:rPr lang="en-US" altLang="ja-JP" sz="2400" baseline="-25000" smtClean="0">
                <a:ea typeface="ＭＳ Ｐゴシック" charset="-128"/>
              </a:rPr>
              <a:t>B</a:t>
            </a:r>
            <a:r>
              <a:rPr lang="en-US" altLang="ja-JP" sz="2400" smtClean="0">
                <a:ea typeface="ＭＳ Ｐゴシック" charset="-128"/>
              </a:rPr>
              <a:t>(m)</a:t>
            </a:r>
            <a:endParaRPr lang="en-US" altLang="da-DK" smtClean="0">
              <a:ea typeface="ＭＳ Ｐゴシック" charset="-128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638675" y="2152650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/>
              <a:t>-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7088188" y="1804988"/>
            <a:ext cx="596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mtClean="0"/>
              <a:t>-</a:t>
            </a:r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990600" y="3717925"/>
            <a:ext cx="21209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a-DK" sz="1800">
                <a:latin typeface="Arial" panose="020B0604020202020204" pitchFamily="34" charset="0"/>
                <a:ea typeface="Arial Unicode MS" panose="020B0604020202020204" pitchFamily="34" charset="-128"/>
              </a:rPr>
              <a:t>Dear Alice</a:t>
            </a:r>
          </a:p>
          <a:p>
            <a:pPr>
              <a:spcBef>
                <a:spcPct val="50000"/>
              </a:spcBef>
            </a:pPr>
            <a:r>
              <a:rPr lang="en-US" altLang="da-DK" sz="1400">
                <a:latin typeface="Arial" panose="020B0604020202020204" pitchFamily="34" charset="0"/>
                <a:ea typeface="Arial Unicode MS" panose="020B0604020202020204" pitchFamily="34" charset="-128"/>
              </a:rPr>
              <a:t>Oh, how I have missed you. I think of you all the time! …(blah blah blah)</a:t>
            </a:r>
          </a:p>
          <a:p>
            <a:pPr>
              <a:spcBef>
                <a:spcPct val="50000"/>
              </a:spcBef>
            </a:pPr>
            <a:r>
              <a:rPr lang="en-US" altLang="da-DK" sz="1800">
                <a:latin typeface="Arial" panose="020B0604020202020204" pitchFamily="34" charset="0"/>
                <a:ea typeface="Arial Unicode MS" panose="020B0604020202020204" pitchFamily="34" charset="-128"/>
              </a:rPr>
              <a:t>Bob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652463" y="3298825"/>
            <a:ext cx="2735262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r>
              <a:rPr lang="ja-JP" alt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message, m</a:t>
            </a:r>
            <a:endParaRPr lang="en-US" altLang="da-DK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785" name="Rectangle 10"/>
          <p:cNvSpPr>
            <a:spLocks noChangeArrowheads="1"/>
          </p:cNvSpPr>
          <p:nvPr/>
        </p:nvSpPr>
        <p:spPr bwMode="auto">
          <a:xfrm>
            <a:off x="4141788" y="4060825"/>
            <a:ext cx="1417637" cy="10826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091" name="Text Box 11"/>
          <p:cNvSpPr txBox="1">
            <a:spLocks noChangeArrowheads="1"/>
          </p:cNvSpPr>
          <p:nvPr/>
        </p:nvSpPr>
        <p:spPr bwMode="auto">
          <a:xfrm>
            <a:off x="4181475" y="4095750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>
              <a:defRPr/>
            </a:pPr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>
              <a:defRPr/>
            </a:pPr>
            <a:r>
              <a:rPr lang="en-US" smtClean="0">
                <a:solidFill>
                  <a:schemeClr val="bg1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>
            <a:off x="34099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4908550" y="3251200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r>
              <a:rPr lang="ja-JP" altLang="en-US" sz="18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800">
                <a:latin typeface="Arial" panose="020B0604020202020204" pitchFamily="34" charset="0"/>
                <a:cs typeface="Arial" panose="020B0604020202020204" pitchFamily="34" charset="0"/>
              </a:rPr>
              <a:t>s private</a:t>
            </a:r>
          </a:p>
          <a:p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</a:p>
        </p:txBody>
      </p:sp>
      <p:pic>
        <p:nvPicPr>
          <p:cNvPr id="75789" name="Picture 14" descr="BS00768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014788" y="3432175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790" name="Group 15"/>
          <p:cNvGrpSpPr>
            <a:grpSpLocks/>
          </p:cNvGrpSpPr>
          <p:nvPr/>
        </p:nvGrpSpPr>
        <p:grpSpPr bwMode="auto">
          <a:xfrm>
            <a:off x="4486275" y="3200400"/>
            <a:ext cx="533400" cy="628650"/>
            <a:chOff x="2994" y="2058"/>
            <a:chExt cx="336" cy="396"/>
          </a:xfrm>
        </p:grpSpPr>
        <p:grpSp>
          <p:nvGrpSpPr>
            <p:cNvPr id="75800" name="Group 16"/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6107" name="Text Box 17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6108" name="Text Box 18"/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dirty="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46106" name="Text Box 19"/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6096" name="Line 20"/>
          <p:cNvSpPr>
            <a:spLocks noChangeShapeType="1"/>
          </p:cNvSpPr>
          <p:nvPr/>
        </p:nvSpPr>
        <p:spPr bwMode="auto">
          <a:xfrm>
            <a:off x="4489450" y="3584575"/>
            <a:ext cx="1588" cy="469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6097" name="Line 21"/>
          <p:cNvSpPr>
            <a:spLocks noChangeShapeType="1"/>
          </p:cNvSpPr>
          <p:nvPr/>
        </p:nvSpPr>
        <p:spPr bwMode="auto">
          <a:xfrm>
            <a:off x="5594350" y="4524375"/>
            <a:ext cx="6746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6098" name="Text Box 22"/>
          <p:cNvSpPr txBox="1">
            <a:spLocks noChangeArrowheads="1"/>
          </p:cNvSpPr>
          <p:nvPr/>
        </p:nvSpPr>
        <p:spPr bwMode="auto">
          <a:xfrm>
            <a:off x="6438900" y="3895725"/>
            <a:ext cx="2120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da-DK" sz="1800">
                <a:latin typeface="Arial" panose="020B0604020202020204" pitchFamily="34" charset="0"/>
                <a:ea typeface="Arial Unicode MS" panose="020B0604020202020204" pitchFamily="34" charset="-128"/>
              </a:rPr>
              <a:t>Bob</a:t>
            </a:r>
            <a:r>
              <a:rPr lang="ja-JP" altLang="en-US" sz="1800">
                <a:latin typeface="Arial" panose="020B0604020202020204" pitchFamily="34" charset="0"/>
                <a:ea typeface="Arial Unicode MS" panose="020B0604020202020204" pitchFamily="34" charset="-128"/>
              </a:rPr>
              <a:t>’</a:t>
            </a:r>
            <a:r>
              <a:rPr lang="en-US" altLang="ja-JP" sz="18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 message, m, signed (encrypted) with his private key</a:t>
            </a:r>
            <a:endParaRPr lang="en-US" altLang="da-DK" sz="180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6099" name="Text Box 25"/>
          <p:cNvSpPr txBox="1">
            <a:spLocks noChangeArrowheads="1"/>
          </p:cNvSpPr>
          <p:nvPr/>
        </p:nvSpPr>
        <p:spPr bwMode="auto">
          <a:xfrm>
            <a:off x="6859588" y="3375025"/>
            <a:ext cx="711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00000"/>
                </a:solidFill>
                <a:latin typeface="Arial" charset="0"/>
                <a:cs typeface="Arial" charset="0"/>
              </a:rPr>
              <a:t>m,K </a:t>
            </a:r>
          </a:p>
        </p:txBody>
      </p:sp>
      <p:sp>
        <p:nvSpPr>
          <p:cNvPr id="46100" name="Text Box 26"/>
          <p:cNvSpPr txBox="1">
            <a:spLocks noChangeArrowheads="1"/>
          </p:cNvSpPr>
          <p:nvPr/>
        </p:nvSpPr>
        <p:spPr bwMode="auto">
          <a:xfrm>
            <a:off x="7356475" y="3529013"/>
            <a:ext cx="320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46101" name="Text Box 27"/>
          <p:cNvSpPr txBox="1">
            <a:spLocks noChangeArrowheads="1"/>
          </p:cNvSpPr>
          <p:nvPr/>
        </p:nvSpPr>
        <p:spPr bwMode="auto">
          <a:xfrm>
            <a:off x="7362825" y="3228975"/>
            <a:ext cx="254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6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-</a:t>
            </a:r>
          </a:p>
        </p:txBody>
      </p:sp>
      <p:sp>
        <p:nvSpPr>
          <p:cNvPr id="46102" name="Text Box 28"/>
          <p:cNvSpPr txBox="1">
            <a:spLocks noChangeArrowheads="1"/>
          </p:cNvSpPr>
          <p:nvPr/>
        </p:nvSpPr>
        <p:spPr bwMode="auto">
          <a:xfrm>
            <a:off x="7381875" y="3344863"/>
            <a:ext cx="67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(m)</a:t>
            </a:r>
          </a:p>
        </p:txBody>
      </p:sp>
      <p:sp>
        <p:nvSpPr>
          <p:cNvPr id="757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Digital signatures </a:t>
            </a:r>
          </a:p>
        </p:txBody>
      </p:sp>
      <p:pic>
        <p:nvPicPr>
          <p:cNvPr id="75799" name="Picture 2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7034213" y="1116013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3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3648075"/>
            <a:ext cx="7391400" cy="2311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81000" indent="-3810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Alice thus verifies that: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Char char="ü"/>
            </a:pPr>
            <a:r>
              <a:rPr lang="en-US" altLang="da-DK" smtClean="0">
                <a:ea typeface="ＭＳ Ｐゴシック" charset="-128"/>
              </a:rPr>
              <a:t>Bob signed m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Char char="ü"/>
            </a:pPr>
            <a:r>
              <a:rPr lang="en-US" altLang="da-DK" smtClean="0">
                <a:ea typeface="ＭＳ Ｐゴシック" charset="-128"/>
              </a:rPr>
              <a:t>no one else signed m</a:t>
            </a:r>
          </a:p>
          <a:p>
            <a:pPr marL="800100" lvl="1" indent="-342900">
              <a:lnSpc>
                <a:spcPct val="90000"/>
              </a:lnSpc>
              <a:buFont typeface="ZapfDingbats" pitchFamily="82" charset="2"/>
              <a:buChar char="ü"/>
            </a:pPr>
            <a:r>
              <a:rPr lang="en-US" altLang="da-DK" smtClean="0">
                <a:ea typeface="ＭＳ Ｐゴシック" charset="-128"/>
              </a:rPr>
              <a:t>Bob signed m and not m</a:t>
            </a:r>
            <a:r>
              <a:rPr lang="ja-JP" altLang="en-US" smtClean="0">
                <a:ea typeface="ＭＳ Ｐゴシック" charset="-128"/>
              </a:rPr>
              <a:t>‘</a:t>
            </a:r>
            <a:endParaRPr lang="en-US" altLang="ja-JP" smtClean="0">
              <a:ea typeface="ＭＳ Ｐゴシック" charset="-128"/>
            </a:endParaRPr>
          </a:p>
          <a:p>
            <a:pPr marL="381000" indent="-38100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non-repudiation: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da-DK" smtClean="0">
                <a:ea typeface="ＭＳ Ｐゴシック" charset="-128"/>
              </a:rPr>
              <a:t>Alice can take m, and signature K</a:t>
            </a:r>
            <a:r>
              <a:rPr lang="en-US" altLang="da-DK" baseline="-25000" smtClean="0">
                <a:ea typeface="ＭＳ Ｐゴシック" charset="-128"/>
              </a:rPr>
              <a:t>B</a:t>
            </a:r>
            <a:r>
              <a:rPr lang="en-US" altLang="da-DK" smtClean="0">
                <a:ea typeface="ＭＳ Ｐゴシック" charset="-128"/>
              </a:rPr>
              <a:t>(m) to court and prove that Bob signed m</a:t>
            </a:r>
          </a:p>
          <a:p>
            <a:pPr marL="381000" indent="-381000">
              <a:lnSpc>
                <a:spcPct val="90000"/>
              </a:lnSpc>
              <a:buSzTx/>
              <a:buFont typeface="Wingdings" panose="05000000000000000000" pitchFamily="2" charset="2"/>
              <a:buChar char="ü"/>
            </a:pPr>
            <a:endParaRPr lang="en-US" altLang="da-DK" sz="2400" smtClean="0">
              <a:ea typeface="ＭＳ Ｐゴシック" charset="-128"/>
            </a:endParaRPr>
          </a:p>
        </p:txBody>
      </p:sp>
      <p:sp>
        <p:nvSpPr>
          <p:cNvPr id="47115" name="Text Box 12"/>
          <p:cNvSpPr txBox="1">
            <a:spLocks noChangeArrowheads="1"/>
          </p:cNvSpPr>
          <p:nvPr/>
        </p:nvSpPr>
        <p:spPr bwMode="auto">
          <a:xfrm>
            <a:off x="5673725" y="5435600"/>
            <a:ext cx="73660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4583113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Digital signatures </a:t>
            </a:r>
          </a:p>
        </p:txBody>
      </p:sp>
      <p:pic>
        <p:nvPicPr>
          <p:cNvPr id="76806" name="Picture 2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7" name="Rectangle 3"/>
          <p:cNvSpPr txBox="1">
            <a:spLocks noChangeArrowheads="1"/>
          </p:cNvSpPr>
          <p:nvPr/>
        </p:nvSpPr>
        <p:spPr bwMode="auto">
          <a:xfrm>
            <a:off x="757238" y="1239838"/>
            <a:ext cx="81470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da-DK" sz="2400">
                <a:latin typeface="Gill Sans MT" panose="020B0502020104020203" pitchFamily="34" charset="0"/>
              </a:rPr>
              <a:t>suppose Alice receives msg m, with signature: m, K</a:t>
            </a:r>
            <a:r>
              <a:rPr lang="en-US" altLang="da-DK" sz="2400" baseline="-25000">
                <a:latin typeface="Gill Sans MT" panose="020B0502020104020203" pitchFamily="34" charset="0"/>
              </a:rPr>
              <a:t>B</a:t>
            </a:r>
            <a:r>
              <a:rPr lang="en-US" altLang="da-DK" sz="2400">
                <a:latin typeface="Gill Sans MT" panose="020B0502020104020203" pitchFamily="34" charset="0"/>
              </a:rPr>
              <a:t>(m)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da-DK" sz="2400">
                <a:latin typeface="Gill Sans MT" panose="020B0502020104020203" pitchFamily="34" charset="0"/>
              </a:rPr>
              <a:t>Alice verifies m signed by Bob by applying Bob</a:t>
            </a:r>
            <a:r>
              <a:rPr lang="ja-JP" altLang="en-US" sz="2400">
                <a:latin typeface="Gill Sans MT" panose="020B0502020104020203" pitchFamily="34" charset="0"/>
              </a:rPr>
              <a:t>’</a:t>
            </a:r>
            <a:r>
              <a:rPr lang="en-US" altLang="ja-JP" sz="2400">
                <a:latin typeface="Gill Sans MT" panose="020B0502020104020203" pitchFamily="34" charset="0"/>
              </a:rPr>
              <a:t>s public key K</a:t>
            </a:r>
            <a:r>
              <a:rPr lang="en-US" altLang="ja-JP" sz="2400" baseline="-25000">
                <a:latin typeface="Gill Sans MT" panose="020B0502020104020203" pitchFamily="34" charset="0"/>
              </a:rPr>
              <a:t>B</a:t>
            </a:r>
            <a:r>
              <a:rPr lang="en-US" altLang="ja-JP" sz="2400">
                <a:latin typeface="Gill Sans MT" panose="020B0502020104020203" pitchFamily="34" charset="0"/>
              </a:rPr>
              <a:t> to K</a:t>
            </a:r>
            <a:r>
              <a:rPr lang="en-US" altLang="ja-JP" sz="2400" baseline="-25000">
                <a:latin typeface="Gill Sans MT" panose="020B0502020104020203" pitchFamily="34" charset="0"/>
              </a:rPr>
              <a:t>B</a:t>
            </a:r>
            <a:r>
              <a:rPr lang="en-US" altLang="ja-JP" sz="2400">
                <a:latin typeface="Gill Sans MT" panose="020B0502020104020203" pitchFamily="34" charset="0"/>
              </a:rPr>
              <a:t>(m) then checks K</a:t>
            </a:r>
            <a:r>
              <a:rPr lang="en-US" altLang="ja-JP" sz="2400" baseline="-25000">
                <a:latin typeface="Gill Sans MT" panose="020B0502020104020203" pitchFamily="34" charset="0"/>
              </a:rPr>
              <a:t>B</a:t>
            </a:r>
            <a:r>
              <a:rPr lang="en-US" altLang="ja-JP" sz="2400">
                <a:latin typeface="Gill Sans MT" panose="020B0502020104020203" pitchFamily="34" charset="0"/>
              </a:rPr>
              <a:t>(K</a:t>
            </a:r>
            <a:r>
              <a:rPr lang="en-US" altLang="ja-JP" sz="2400" baseline="-25000">
                <a:latin typeface="Gill Sans MT" panose="020B0502020104020203" pitchFamily="34" charset="0"/>
              </a:rPr>
              <a:t>B</a:t>
            </a:r>
            <a:r>
              <a:rPr lang="en-US" altLang="ja-JP" sz="2400">
                <a:latin typeface="Gill Sans MT" panose="020B0502020104020203" pitchFamily="34" charset="0"/>
              </a:rPr>
              <a:t>(m) ) = m.</a:t>
            </a:r>
          </a:p>
          <a:p>
            <a:pPr>
              <a:lnSpc>
                <a:spcPct val="11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anose="05000000000000000000" pitchFamily="2" charset="2"/>
              <a:buChar char="v"/>
            </a:pPr>
            <a:r>
              <a:rPr lang="en-US" altLang="da-DK" sz="2400">
                <a:latin typeface="Gill Sans MT" panose="020B0502020104020203" pitchFamily="34" charset="0"/>
              </a:rPr>
              <a:t>If K</a:t>
            </a:r>
            <a:r>
              <a:rPr lang="en-US" altLang="da-DK" sz="2400" baseline="-25000">
                <a:latin typeface="Gill Sans MT" panose="020B0502020104020203" pitchFamily="34" charset="0"/>
              </a:rPr>
              <a:t>B</a:t>
            </a:r>
            <a:r>
              <a:rPr lang="en-US" altLang="da-DK" sz="2400">
                <a:latin typeface="Gill Sans MT" panose="020B0502020104020203" pitchFamily="34" charset="0"/>
              </a:rPr>
              <a:t>(K</a:t>
            </a:r>
            <a:r>
              <a:rPr lang="en-US" altLang="da-DK" sz="2400" baseline="-25000">
                <a:latin typeface="Gill Sans MT" panose="020B0502020104020203" pitchFamily="34" charset="0"/>
              </a:rPr>
              <a:t>B</a:t>
            </a:r>
            <a:r>
              <a:rPr lang="en-US" altLang="da-DK" sz="2400">
                <a:latin typeface="Gill Sans MT" panose="020B0502020104020203" pitchFamily="34" charset="0"/>
              </a:rPr>
              <a:t>(m) ) = m, whoever signed m must have used Bob</a:t>
            </a:r>
            <a:r>
              <a:rPr lang="ja-JP" altLang="en-US" sz="2400">
                <a:latin typeface="Gill Sans MT" panose="020B0502020104020203" pitchFamily="34" charset="0"/>
              </a:rPr>
              <a:t>’</a:t>
            </a:r>
            <a:r>
              <a:rPr lang="en-US" altLang="ja-JP" sz="2400">
                <a:latin typeface="Gill Sans MT" panose="020B0502020104020203" pitchFamily="34" charset="0"/>
              </a:rPr>
              <a:t>s private key.</a:t>
            </a: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000099"/>
              </a:buClr>
              <a:buSzPct val="70000"/>
              <a:buFont typeface="Wingdings" panose="05000000000000000000" pitchFamily="2" charset="2"/>
              <a:buChar char="v"/>
            </a:pPr>
            <a:endParaRPr lang="en-US" altLang="da-DK" sz="2400">
              <a:latin typeface="Gill Sans MT" panose="020B0502020104020203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703388" y="2433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4619625" y="19891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814513" y="19764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smtClean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295400" y="2466975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1058863" y="1992313"/>
            <a:ext cx="736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4197350" y="2006600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 smtClean="0">
                <a:latin typeface="Arial Unicode MS" charset="0"/>
                <a:cs typeface="Arial Unicode MS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Message digests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39900"/>
            <a:ext cx="3916362" cy="328295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sz="2400" smtClean="0">
                <a:ea typeface="ＭＳ Ｐゴシック" charset="-128"/>
              </a:rPr>
              <a:t>computationally expensive to public-key-encrypt long messages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goal: </a:t>
            </a:r>
            <a:r>
              <a:rPr lang="en-US" altLang="da-DK" sz="2400" smtClean="0">
                <a:ea typeface="ＭＳ Ｐゴシック" charset="-128"/>
              </a:rPr>
              <a:t>fixed-length, easy- to-compute digital </a:t>
            </a:r>
            <a:r>
              <a:rPr lang="ja-JP" altLang="en-US" sz="2400" smtClean="0">
                <a:ea typeface="ＭＳ Ｐゴシック" charset="-128"/>
              </a:rPr>
              <a:t>“</a:t>
            </a:r>
            <a:r>
              <a:rPr lang="en-US" altLang="ja-JP" sz="2400" smtClean="0">
                <a:ea typeface="ＭＳ Ｐゴシック" charset="-128"/>
              </a:rPr>
              <a:t>fingerprint</a:t>
            </a:r>
            <a:r>
              <a:rPr lang="ja-JP" altLang="en-US" sz="2400" smtClean="0">
                <a:ea typeface="ＭＳ Ｐゴシック" charset="-128"/>
              </a:rPr>
              <a:t>”</a:t>
            </a:r>
            <a:endParaRPr lang="en-US" altLang="ja-JP" sz="2400" smtClean="0">
              <a:ea typeface="ＭＳ Ｐゴシック" charset="-128"/>
            </a:endParaRPr>
          </a:p>
          <a:p>
            <a:r>
              <a:rPr lang="en-US" altLang="da-DK" sz="2400" smtClean="0">
                <a:ea typeface="ＭＳ Ｐゴシック" charset="-128"/>
              </a:rPr>
              <a:t>apply hash function H to </a:t>
            </a:r>
            <a:r>
              <a:rPr lang="en-US" altLang="da-DK" sz="2400" i="1" smtClean="0">
                <a:ea typeface="ＭＳ Ｐゴシック" charset="-128"/>
              </a:rPr>
              <a:t>m</a:t>
            </a:r>
            <a:r>
              <a:rPr lang="en-US" altLang="da-DK" sz="2400" smtClean="0">
                <a:ea typeface="ＭＳ Ｐゴシック" charset="-128"/>
              </a:rPr>
              <a:t>, get fixed size message digest, </a:t>
            </a:r>
            <a:r>
              <a:rPr lang="en-US" altLang="da-DK" sz="2400" i="1" smtClean="0">
                <a:ea typeface="ＭＳ Ｐゴシック" charset="-128"/>
              </a:rPr>
              <a:t>H(m).</a:t>
            </a:r>
            <a:endParaRPr lang="en-US" altLang="da-DK" sz="2000" smtClean="0">
              <a:ea typeface="ＭＳ Ｐゴシック" charset="-128"/>
            </a:endParaRPr>
          </a:p>
          <a:p>
            <a:endParaRPr lang="en-US" altLang="da-DK" sz="2000" smtClean="0">
              <a:ea typeface="ＭＳ Ｐゴシック" charset="-128"/>
            </a:endParaRPr>
          </a:p>
          <a:p>
            <a:endParaRPr lang="en-US" altLang="da-DK" sz="2400" smtClean="0">
              <a:ea typeface="ＭＳ Ｐゴシック" charset="-128"/>
            </a:endParaRP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56150" y="2965450"/>
            <a:ext cx="4044950" cy="34655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Hash function properties:</a:t>
            </a:r>
          </a:p>
          <a:p>
            <a:r>
              <a:rPr lang="en-US" altLang="da-DK" sz="2400" smtClean="0">
                <a:ea typeface="ＭＳ Ｐゴシック" charset="-128"/>
              </a:rPr>
              <a:t>many-to-1</a:t>
            </a:r>
          </a:p>
          <a:p>
            <a:r>
              <a:rPr lang="en-US" altLang="da-DK" sz="2400" smtClean="0">
                <a:ea typeface="ＭＳ Ｐゴシック" charset="-128"/>
              </a:rPr>
              <a:t>produces fixed-size msg digest (fingerprint)</a:t>
            </a:r>
          </a:p>
          <a:p>
            <a:r>
              <a:rPr lang="en-US" altLang="da-DK" sz="2400" smtClean="0">
                <a:ea typeface="ＭＳ Ｐゴシック" charset="-128"/>
              </a:rPr>
              <a:t>given message digest x, computationally infeasible to find m such that x = H(m)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da-DK" sz="2400" smtClean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da-DK" sz="2000" smtClean="0">
              <a:ea typeface="ＭＳ Ｐゴシック" charset="-128"/>
            </a:endParaRP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6846888" y="2305050"/>
            <a:ext cx="804862" cy="4222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8135" name="Rectangle 6"/>
          <p:cNvSpPr>
            <a:spLocks noChangeArrowheads="1"/>
          </p:cNvSpPr>
          <p:nvPr/>
        </p:nvSpPr>
        <p:spPr bwMode="auto">
          <a:xfrm>
            <a:off x="4878388" y="850900"/>
            <a:ext cx="1355725" cy="944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4873625" y="839788"/>
            <a:ext cx="13430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00000"/>
                </a:solidFill>
                <a:latin typeface="Arial" charset="0"/>
                <a:cs typeface="Arial" charset="0"/>
              </a:rPr>
              <a:t>large </a:t>
            </a:r>
          </a:p>
          <a:p>
            <a:pPr algn="ctr">
              <a:defRPr/>
            </a:pPr>
            <a:r>
              <a:rPr lang="en-US" smtClean="0">
                <a:solidFill>
                  <a:srgbClr val="C00000"/>
                </a:solidFill>
                <a:latin typeface="Arial" charset="0"/>
                <a:cs typeface="Arial" charset="0"/>
              </a:rPr>
              <a:t>message</a:t>
            </a:r>
          </a:p>
          <a:p>
            <a:pPr algn="ctr">
              <a:defRPr/>
            </a:pPr>
            <a:r>
              <a:rPr lang="en-US" smtClean="0">
                <a:solidFill>
                  <a:srgbClr val="C00000"/>
                </a:solidFill>
                <a:latin typeface="Arial" charset="0"/>
                <a:cs typeface="Arial" charset="0"/>
              </a:rPr>
              <a:t>m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6732588" y="966788"/>
            <a:ext cx="1108075" cy="7588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8" name="Text Box 9"/>
          <p:cNvSpPr txBox="1">
            <a:spLocks noChangeArrowheads="1"/>
          </p:cNvSpPr>
          <p:nvPr/>
        </p:nvSpPr>
        <p:spPr bwMode="auto">
          <a:xfrm>
            <a:off x="6692900" y="962025"/>
            <a:ext cx="1190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48139" name="Line 10"/>
          <p:cNvSpPr>
            <a:spLocks noChangeShapeType="1"/>
          </p:cNvSpPr>
          <p:nvPr/>
        </p:nvSpPr>
        <p:spPr bwMode="auto">
          <a:xfrm>
            <a:off x="6238875" y="132080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8140" name="Text Box 11"/>
          <p:cNvSpPr txBox="1">
            <a:spLocks noChangeArrowheads="1"/>
          </p:cNvSpPr>
          <p:nvPr/>
        </p:nvSpPr>
        <p:spPr bwMode="auto">
          <a:xfrm>
            <a:off x="6797675" y="2328863"/>
            <a:ext cx="893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48141" name="Line 12"/>
          <p:cNvSpPr>
            <a:spLocks noChangeShapeType="1"/>
          </p:cNvSpPr>
          <p:nvPr/>
        </p:nvSpPr>
        <p:spPr bwMode="auto">
          <a:xfrm>
            <a:off x="7164388" y="1739900"/>
            <a:ext cx="0" cy="549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77837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10763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  <a:cs typeface="Arial" charset="0"/>
              </a:rPr>
              <a:t>Network Security</a:t>
            </a: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3652838" y="2405063"/>
            <a:ext cx="762000" cy="4079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C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79875" name="Group 3"/>
          <p:cNvGrpSpPr>
            <a:grpSpLocks/>
          </p:cNvGrpSpPr>
          <p:nvPr/>
        </p:nvGrpSpPr>
        <p:grpSpPr bwMode="auto">
          <a:xfrm>
            <a:off x="598488" y="2076450"/>
            <a:ext cx="1343025" cy="841375"/>
            <a:chOff x="403" y="1308"/>
            <a:chExt cx="846" cy="530"/>
          </a:xfrm>
        </p:grpSpPr>
        <p:sp>
          <p:nvSpPr>
            <p:cNvPr id="50256" name="Rectangle 4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257" name="Text Box 5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50181" name="Group 6"/>
          <p:cNvGrpSpPr>
            <a:grpSpLocks/>
          </p:cNvGrpSpPr>
          <p:nvPr/>
        </p:nvGrpSpPr>
        <p:grpSpPr bwMode="auto">
          <a:xfrm>
            <a:off x="2235200" y="2189069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54" name="Rectangle 7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255" name="Text Box 8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sp>
        <p:nvSpPr>
          <p:cNvPr id="50182" name="Line 9"/>
          <p:cNvSpPr>
            <a:spLocks noChangeShapeType="1"/>
          </p:cNvSpPr>
          <p:nvPr/>
        </p:nvSpPr>
        <p:spPr bwMode="auto">
          <a:xfrm>
            <a:off x="1765300" y="2546350"/>
            <a:ext cx="5064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3603625" y="2428875"/>
            <a:ext cx="84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50184" name="Line 11"/>
          <p:cNvSpPr>
            <a:spLocks noChangeShapeType="1"/>
          </p:cNvSpPr>
          <p:nvPr/>
        </p:nvSpPr>
        <p:spPr bwMode="auto">
          <a:xfrm>
            <a:off x="3789363" y="2840038"/>
            <a:ext cx="1587" cy="328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85" name="Line 12"/>
          <p:cNvSpPr>
            <a:spLocks noChangeShapeType="1"/>
          </p:cNvSpPr>
          <p:nvPr/>
        </p:nvSpPr>
        <p:spPr bwMode="auto">
          <a:xfrm>
            <a:off x="3154363" y="2560638"/>
            <a:ext cx="5064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50186" name="Group 13"/>
          <p:cNvGrpSpPr>
            <a:grpSpLocks/>
          </p:cNvGrpSpPr>
          <p:nvPr/>
        </p:nvGrpSpPr>
        <p:grpSpPr bwMode="auto">
          <a:xfrm>
            <a:off x="3222625" y="3171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52" name="Rectangle 14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253" name="Text Box 15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50187" name="Text Box 16"/>
          <p:cNvSpPr txBox="1">
            <a:spLocks noChangeArrowheads="1"/>
          </p:cNvSpPr>
          <p:nvPr/>
        </p:nvSpPr>
        <p:spPr bwMode="auto">
          <a:xfrm>
            <a:off x="1490663" y="3252788"/>
            <a:ext cx="96043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r>
              <a:rPr lang="ja-JP" altLang="en-US" sz="16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</a:p>
        </p:txBody>
      </p:sp>
      <p:pic>
        <p:nvPicPr>
          <p:cNvPr id="79883" name="Picture 17" descr="BS00768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468563" y="3333750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84" name="Group 18"/>
          <p:cNvGrpSpPr>
            <a:grpSpLocks/>
          </p:cNvGrpSpPr>
          <p:nvPr/>
        </p:nvGrpSpPr>
        <p:grpSpPr bwMode="auto">
          <a:xfrm>
            <a:off x="2406650" y="3659188"/>
            <a:ext cx="490538" cy="604837"/>
            <a:chOff x="2994" y="2073"/>
            <a:chExt cx="309" cy="381"/>
          </a:xfrm>
        </p:grpSpPr>
        <p:grpSp>
          <p:nvGrpSpPr>
            <p:cNvPr id="79939" name="Group 19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50250" name="Text Box 2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50251" name="Text Box 21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50249" name="Text Box 22"/>
            <p:cNvSpPr txBox="1">
              <a:spLocks noChangeArrowheads="1"/>
            </p:cNvSpPr>
            <p:nvPr/>
          </p:nvSpPr>
          <p:spPr bwMode="auto">
            <a:xfrm>
              <a:off x="3122" y="2073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50190" name="Line 23"/>
          <p:cNvSpPr>
            <a:spLocks noChangeShapeType="1"/>
          </p:cNvSpPr>
          <p:nvPr/>
        </p:nvSpPr>
        <p:spPr bwMode="auto">
          <a:xfrm flipV="1">
            <a:off x="2535238" y="3702050"/>
            <a:ext cx="565150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1" name="Line 24"/>
          <p:cNvSpPr>
            <a:spLocks noChangeShapeType="1"/>
          </p:cNvSpPr>
          <p:nvPr/>
        </p:nvSpPr>
        <p:spPr bwMode="auto">
          <a:xfrm>
            <a:off x="3800475" y="4129088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79887" name="Group 25"/>
          <p:cNvGrpSpPr>
            <a:grpSpLocks/>
          </p:cNvGrpSpPr>
          <p:nvPr/>
        </p:nvGrpSpPr>
        <p:grpSpPr bwMode="auto">
          <a:xfrm>
            <a:off x="828675" y="4799013"/>
            <a:ext cx="846138" cy="519112"/>
            <a:chOff x="984" y="2831"/>
            <a:chExt cx="533" cy="327"/>
          </a:xfrm>
        </p:grpSpPr>
        <p:sp>
          <p:nvSpPr>
            <p:cNvPr id="50246" name="Text Box 26"/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smtClean="0"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50247" name="Oval 27"/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0193" name="Line 28"/>
          <p:cNvSpPr>
            <a:spLocks noChangeShapeType="1"/>
          </p:cNvSpPr>
          <p:nvPr/>
        </p:nvSpPr>
        <p:spPr bwMode="auto">
          <a:xfrm>
            <a:off x="1276350" y="2928938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50194" name="Line 29"/>
          <p:cNvSpPr>
            <a:spLocks noChangeShapeType="1"/>
          </p:cNvSpPr>
          <p:nvPr/>
        </p:nvSpPr>
        <p:spPr bwMode="auto">
          <a:xfrm>
            <a:off x="1249363" y="5222875"/>
            <a:ext cx="3175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79890" name="Picture 30" descr="BS00592_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775" y="5551488"/>
            <a:ext cx="627063" cy="7683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96" name="Rectangle 31"/>
          <p:cNvSpPr>
            <a:spLocks noChangeArrowheads="1"/>
          </p:cNvSpPr>
          <p:nvPr/>
        </p:nvSpPr>
        <p:spPr bwMode="auto">
          <a:xfrm>
            <a:off x="520700" y="1096963"/>
            <a:ext cx="381000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Bob sends digitally signed message:</a:t>
            </a:r>
          </a:p>
        </p:txBody>
      </p:sp>
      <p:sp>
        <p:nvSpPr>
          <p:cNvPr id="217120" name="Rectangle 32"/>
          <p:cNvSpPr>
            <a:spLocks noGrp="1" noChangeArrowheads="1"/>
          </p:cNvSpPr>
          <p:nvPr>
            <p:ph type="body" sz="half" idx="2"/>
          </p:nvPr>
        </p:nvSpPr>
        <p:spPr>
          <a:xfrm>
            <a:off x="4883150" y="1211263"/>
            <a:ext cx="4238625" cy="10572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sz="2400" smtClean="0">
                <a:ea typeface="ＭＳ Ｐゴシック" charset="-128"/>
              </a:rPr>
              <a:t>Alice verifies signature, integrity of digitally signed message:</a:t>
            </a:r>
          </a:p>
        </p:txBody>
      </p:sp>
      <p:grpSp>
        <p:nvGrpSpPr>
          <p:cNvPr id="79893" name="Group 33"/>
          <p:cNvGrpSpPr>
            <a:grpSpLocks/>
          </p:cNvGrpSpPr>
          <p:nvPr/>
        </p:nvGrpSpPr>
        <p:grpSpPr bwMode="auto">
          <a:xfrm>
            <a:off x="2959100" y="4325938"/>
            <a:ext cx="1722438" cy="995362"/>
            <a:chOff x="3157" y="2362"/>
            <a:chExt cx="1085" cy="627"/>
          </a:xfrm>
        </p:grpSpPr>
        <p:grpSp>
          <p:nvGrpSpPr>
            <p:cNvPr id="79932" name="Group 34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50244" name="Text Box 35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50245" name="Text Box 36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50242" name="Rectangle 37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243" name="Text Box 38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msg digest</a:t>
              </a:r>
            </a:p>
          </p:txBody>
        </p:sp>
      </p:grpSp>
      <p:sp>
        <p:nvSpPr>
          <p:cNvPr id="50199" name="Line 39"/>
          <p:cNvSpPr>
            <a:spLocks noChangeShapeType="1"/>
          </p:cNvSpPr>
          <p:nvPr/>
        </p:nvSpPr>
        <p:spPr bwMode="auto">
          <a:xfrm flipH="1">
            <a:off x="1377950" y="5078413"/>
            <a:ext cx="1801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pic>
        <p:nvPicPr>
          <p:cNvPr id="217128" name="Picture 40" descr="BS00592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2201863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129" name="Line 41"/>
          <p:cNvSpPr>
            <a:spLocks noChangeShapeType="1"/>
          </p:cNvSpPr>
          <p:nvPr/>
        </p:nvSpPr>
        <p:spPr bwMode="auto">
          <a:xfrm>
            <a:off x="8116888" y="335280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17130" name="Group 42"/>
          <p:cNvGrpSpPr>
            <a:grpSpLocks/>
          </p:cNvGrpSpPr>
          <p:nvPr/>
        </p:nvGrpSpPr>
        <p:grpSpPr bwMode="auto">
          <a:xfrm>
            <a:off x="7248525" y="2339975"/>
            <a:ext cx="1722438" cy="995363"/>
            <a:chOff x="3157" y="2362"/>
            <a:chExt cx="1085" cy="627"/>
          </a:xfrm>
        </p:grpSpPr>
        <p:grpSp>
          <p:nvGrpSpPr>
            <p:cNvPr id="79927" name="Group 43"/>
            <p:cNvGrpSpPr>
              <a:grpSpLocks/>
            </p:cNvGrpSpPr>
            <p:nvPr/>
          </p:nvGrpSpPr>
          <p:grpSpPr bwMode="auto">
            <a:xfrm>
              <a:off x="3220" y="2639"/>
              <a:ext cx="923" cy="339"/>
              <a:chOff x="2546" y="3029"/>
              <a:chExt cx="923" cy="339"/>
            </a:xfrm>
          </p:grpSpPr>
          <p:sp>
            <p:nvSpPr>
              <p:cNvPr id="50239" name="Text Box 44"/>
              <p:cNvSpPr txBox="1">
                <a:spLocks noChangeArrowheads="1"/>
              </p:cNvSpPr>
              <p:nvPr/>
            </p:nvSpPr>
            <p:spPr bwMode="auto">
              <a:xfrm>
                <a:off x="2546" y="3118"/>
                <a:ext cx="9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</a:t>
                </a:r>
                <a:r>
                  <a:rPr lang="en-US" sz="2400" baseline="-2500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  <a:r>
                  <a:rPr lang="en-US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(H(m))</a:t>
                </a:r>
              </a:p>
            </p:txBody>
          </p:sp>
          <p:sp>
            <p:nvSpPr>
              <p:cNvPr id="50240" name="Text Box 45"/>
              <p:cNvSpPr txBox="1">
                <a:spLocks noChangeArrowheads="1"/>
              </p:cNvSpPr>
              <p:nvPr/>
            </p:nvSpPr>
            <p:spPr bwMode="auto">
              <a:xfrm>
                <a:off x="2554" y="3029"/>
                <a:ext cx="5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50237" name="Rectangle 46"/>
            <p:cNvSpPr>
              <a:spLocks noChangeArrowheads="1"/>
            </p:cNvSpPr>
            <p:nvPr/>
          </p:nvSpPr>
          <p:spPr bwMode="auto">
            <a:xfrm>
              <a:off x="3291" y="2378"/>
              <a:ext cx="780" cy="6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238" name="Text Box 47"/>
            <p:cNvSpPr txBox="1">
              <a:spLocks noChangeArrowheads="1"/>
            </p:cNvSpPr>
            <p:nvPr/>
          </p:nvSpPr>
          <p:spPr bwMode="auto">
            <a:xfrm>
              <a:off x="3157" y="2362"/>
              <a:ext cx="1085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encrypted 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msg digest</a:t>
              </a:r>
            </a:p>
          </p:txBody>
        </p:sp>
      </p:grpSp>
      <p:grpSp>
        <p:nvGrpSpPr>
          <p:cNvPr id="217136" name="Group 48"/>
          <p:cNvGrpSpPr>
            <a:grpSpLocks/>
          </p:cNvGrpSpPr>
          <p:nvPr/>
        </p:nvGrpSpPr>
        <p:grpSpPr bwMode="auto">
          <a:xfrm>
            <a:off x="5054600" y="3254375"/>
            <a:ext cx="1343025" cy="841375"/>
            <a:chOff x="403" y="1308"/>
            <a:chExt cx="846" cy="530"/>
          </a:xfrm>
        </p:grpSpPr>
        <p:sp>
          <p:nvSpPr>
            <p:cNvPr id="50234" name="Rectangle 49"/>
            <p:cNvSpPr>
              <a:spLocks noChangeArrowheads="1"/>
            </p:cNvSpPr>
            <p:nvPr/>
          </p:nvSpPr>
          <p:spPr bwMode="auto">
            <a:xfrm>
              <a:off x="477" y="1308"/>
              <a:ext cx="685" cy="4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235" name="Text Box 50"/>
            <p:cNvSpPr txBox="1">
              <a:spLocks noChangeArrowheads="1"/>
            </p:cNvSpPr>
            <p:nvPr/>
          </p:nvSpPr>
          <p:spPr bwMode="auto">
            <a:xfrm>
              <a:off x="403" y="1318"/>
              <a:ext cx="84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m</a:t>
              </a:r>
            </a:p>
          </p:txBody>
        </p:sp>
      </p:grpSp>
      <p:grpSp>
        <p:nvGrpSpPr>
          <p:cNvPr id="217139" name="Group 51"/>
          <p:cNvGrpSpPr>
            <a:grpSpLocks/>
          </p:cNvGrpSpPr>
          <p:nvPr/>
        </p:nvGrpSpPr>
        <p:grpSpPr bwMode="auto">
          <a:xfrm>
            <a:off x="5187950" y="4287838"/>
            <a:ext cx="1017588" cy="650875"/>
            <a:chOff x="1391" y="982"/>
            <a:chExt cx="641" cy="410"/>
          </a:xfrm>
          <a:solidFill>
            <a:srgbClr val="008000"/>
          </a:solidFill>
        </p:grpSpPr>
        <p:sp>
          <p:nvSpPr>
            <p:cNvPr id="50232" name="Rectangle 52"/>
            <p:cNvSpPr>
              <a:spLocks noChangeArrowheads="1"/>
            </p:cNvSpPr>
            <p:nvPr/>
          </p:nvSpPr>
          <p:spPr bwMode="auto">
            <a:xfrm>
              <a:off x="1397" y="982"/>
              <a:ext cx="619" cy="39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233" name="Text Box 53"/>
            <p:cNvSpPr txBox="1">
              <a:spLocks noChangeArrowheads="1"/>
            </p:cNvSpPr>
            <p:nvPr/>
          </p:nvSpPr>
          <p:spPr bwMode="auto">
            <a:xfrm>
              <a:off x="1391" y="985"/>
              <a:ext cx="641" cy="40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</p:grpSp>
      <p:grpSp>
        <p:nvGrpSpPr>
          <p:cNvPr id="217142" name="Group 54"/>
          <p:cNvGrpSpPr>
            <a:grpSpLocks/>
          </p:cNvGrpSpPr>
          <p:nvPr/>
        </p:nvGrpSpPr>
        <p:grpSpPr bwMode="auto">
          <a:xfrm>
            <a:off x="5289550" y="5132388"/>
            <a:ext cx="873125" cy="420687"/>
            <a:chOff x="3305" y="3136"/>
            <a:chExt cx="550" cy="265"/>
          </a:xfrm>
        </p:grpSpPr>
        <p:sp>
          <p:nvSpPr>
            <p:cNvPr id="50230" name="Rectangle 55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231" name="Text Box 56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grpSp>
        <p:nvGrpSpPr>
          <p:cNvPr id="217145" name="Group 57"/>
          <p:cNvGrpSpPr>
            <a:grpSpLocks/>
          </p:cNvGrpSpPr>
          <p:nvPr/>
        </p:nvGrpSpPr>
        <p:grpSpPr bwMode="auto">
          <a:xfrm>
            <a:off x="7596188" y="3705225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0228" name="Rectangle 58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229" name="Text Box 59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217148" name="Line 60"/>
          <p:cNvSpPr>
            <a:spLocks noChangeShapeType="1"/>
          </p:cNvSpPr>
          <p:nvPr/>
        </p:nvSpPr>
        <p:spPr bwMode="auto">
          <a:xfrm>
            <a:off x="8132763" y="47482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217149" name="Group 61"/>
          <p:cNvGrpSpPr>
            <a:grpSpLocks/>
          </p:cNvGrpSpPr>
          <p:nvPr/>
        </p:nvGrpSpPr>
        <p:grpSpPr bwMode="auto">
          <a:xfrm>
            <a:off x="7762875" y="5129213"/>
            <a:ext cx="873125" cy="420687"/>
            <a:chOff x="3305" y="3136"/>
            <a:chExt cx="550" cy="265"/>
          </a:xfrm>
        </p:grpSpPr>
        <p:sp>
          <p:nvSpPr>
            <p:cNvPr id="50226" name="Rectangle 62"/>
            <p:cNvSpPr>
              <a:spLocks noChangeArrowheads="1"/>
            </p:cNvSpPr>
            <p:nvPr/>
          </p:nvSpPr>
          <p:spPr bwMode="auto">
            <a:xfrm>
              <a:off x="3336" y="3136"/>
              <a:ext cx="480" cy="2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C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227" name="Text Box 63"/>
            <p:cNvSpPr txBox="1">
              <a:spLocks noChangeArrowheads="1"/>
            </p:cNvSpPr>
            <p:nvPr/>
          </p:nvSpPr>
          <p:spPr bwMode="auto">
            <a:xfrm>
              <a:off x="3305" y="3151"/>
              <a:ext cx="5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H(m)</a:t>
              </a:r>
            </a:p>
          </p:txBody>
        </p:sp>
      </p:grpSp>
      <p:sp>
        <p:nvSpPr>
          <p:cNvPr id="217152" name="Line 64"/>
          <p:cNvSpPr>
            <a:spLocks noChangeShapeType="1"/>
          </p:cNvSpPr>
          <p:nvPr/>
        </p:nvSpPr>
        <p:spPr bwMode="auto">
          <a:xfrm flipH="1">
            <a:off x="6003925" y="257175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7153" name="Line 65"/>
          <p:cNvSpPr>
            <a:spLocks noChangeShapeType="1"/>
          </p:cNvSpPr>
          <p:nvPr/>
        </p:nvSpPr>
        <p:spPr bwMode="auto">
          <a:xfrm>
            <a:off x="5638800" y="2914650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7154" name="Line 66"/>
          <p:cNvSpPr>
            <a:spLocks noChangeShapeType="1"/>
          </p:cNvSpPr>
          <p:nvPr/>
        </p:nvSpPr>
        <p:spPr bwMode="auto">
          <a:xfrm>
            <a:off x="5678488" y="4037013"/>
            <a:ext cx="15875" cy="312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7155" name="Line 67"/>
          <p:cNvSpPr>
            <a:spLocks noChangeShapeType="1"/>
          </p:cNvSpPr>
          <p:nvPr/>
        </p:nvSpPr>
        <p:spPr bwMode="auto">
          <a:xfrm>
            <a:off x="5689600" y="4892675"/>
            <a:ext cx="15875" cy="3127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7156" name="Text Box 68"/>
          <p:cNvSpPr txBox="1">
            <a:spLocks noChangeArrowheads="1"/>
          </p:cNvSpPr>
          <p:nvPr/>
        </p:nvSpPr>
        <p:spPr bwMode="auto">
          <a:xfrm>
            <a:off x="6061075" y="3643313"/>
            <a:ext cx="9604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r>
              <a:rPr lang="ja-JP" altLang="en-US" sz="16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</a:p>
        </p:txBody>
      </p:sp>
      <p:pic>
        <p:nvPicPr>
          <p:cNvPr id="217157" name="Picture 69" descr="BS00768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038975" y="372427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7158" name="Group 70"/>
          <p:cNvGrpSpPr>
            <a:grpSpLocks/>
          </p:cNvGrpSpPr>
          <p:nvPr/>
        </p:nvGrpSpPr>
        <p:grpSpPr bwMode="auto">
          <a:xfrm>
            <a:off x="6977063" y="4049713"/>
            <a:ext cx="490537" cy="604837"/>
            <a:chOff x="2994" y="2073"/>
            <a:chExt cx="309" cy="381"/>
          </a:xfrm>
        </p:grpSpPr>
        <p:grpSp>
          <p:nvGrpSpPr>
            <p:cNvPr id="79917" name="Group 71"/>
            <p:cNvGrpSpPr>
              <a:grpSpLocks/>
            </p:cNvGrpSpPr>
            <p:nvPr/>
          </p:nvGrpSpPr>
          <p:grpSpPr bwMode="auto">
            <a:xfrm>
              <a:off x="2994" y="2144"/>
              <a:ext cx="309" cy="310"/>
              <a:chOff x="2994" y="2144"/>
              <a:chExt cx="309" cy="310"/>
            </a:xfrm>
          </p:grpSpPr>
          <p:sp>
            <p:nvSpPr>
              <p:cNvPr id="50224" name="Text Box 72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50225" name="Text Box 73"/>
              <p:cNvSpPr txBox="1">
                <a:spLocks noChangeArrowheads="1"/>
              </p:cNvSpPr>
              <p:nvPr/>
            </p:nvSpPr>
            <p:spPr bwMode="auto">
              <a:xfrm>
                <a:off x="310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50223" name="Text Box 74"/>
            <p:cNvSpPr txBox="1">
              <a:spLocks noChangeArrowheads="1"/>
            </p:cNvSpPr>
            <p:nvPr/>
          </p:nvSpPr>
          <p:spPr bwMode="auto">
            <a:xfrm>
              <a:off x="3106" y="2073"/>
              <a:ext cx="19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smtClean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sp>
        <p:nvSpPr>
          <p:cNvPr id="217163" name="Line 75"/>
          <p:cNvSpPr>
            <a:spLocks noChangeShapeType="1"/>
          </p:cNvSpPr>
          <p:nvPr/>
        </p:nvSpPr>
        <p:spPr bwMode="auto">
          <a:xfrm flipV="1">
            <a:off x="7105650" y="4092575"/>
            <a:ext cx="423863" cy="793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7164" name="Line 76"/>
          <p:cNvSpPr>
            <a:spLocks noChangeShapeType="1"/>
          </p:cNvSpPr>
          <p:nvPr/>
        </p:nvSpPr>
        <p:spPr bwMode="auto">
          <a:xfrm>
            <a:off x="5681663" y="558165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7165" name="Line 77"/>
          <p:cNvSpPr>
            <a:spLocks noChangeShapeType="1"/>
          </p:cNvSpPr>
          <p:nvPr/>
        </p:nvSpPr>
        <p:spPr bwMode="auto">
          <a:xfrm flipH="1">
            <a:off x="7299325" y="557530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217166" name="Text Box 78"/>
          <p:cNvSpPr txBox="1">
            <a:spLocks noChangeArrowheads="1"/>
          </p:cNvSpPr>
          <p:nvPr/>
        </p:nvSpPr>
        <p:spPr bwMode="auto">
          <a:xfrm>
            <a:off x="6170613" y="5640388"/>
            <a:ext cx="1439862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smtClean="0">
                <a:latin typeface="Arial" charset="0"/>
                <a:cs typeface="Arial" charset="0"/>
              </a:rPr>
              <a:t>equal</a:t>
            </a:r>
          </a:p>
          <a:p>
            <a:pPr algn="ctr">
              <a:defRPr/>
            </a:pPr>
            <a:r>
              <a:rPr lang="en-US" sz="2400" smtClean="0">
                <a:latin typeface="Arial" charset="0"/>
                <a:cs typeface="Arial" charset="0"/>
              </a:rPr>
              <a:t> ?</a:t>
            </a:r>
          </a:p>
        </p:txBody>
      </p:sp>
      <p:sp>
        <p:nvSpPr>
          <p:cNvPr id="50220" name="Rectangle 79"/>
          <p:cNvSpPr>
            <a:spLocks noChangeArrowheads="1"/>
          </p:cNvSpPr>
          <p:nvPr/>
        </p:nvSpPr>
        <p:spPr bwMode="auto">
          <a:xfrm>
            <a:off x="244475" y="0"/>
            <a:ext cx="81835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360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Digital signature = signed message digest</a:t>
            </a:r>
          </a:p>
        </p:txBody>
      </p:sp>
      <p:pic>
        <p:nvPicPr>
          <p:cNvPr id="79916" name="Picture 6" descr="underline_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8064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7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7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7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7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7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7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120" grpId="0" build="p"/>
      <p:bldP spid="217156" grpId="0"/>
      <p:bldP spid="2171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Hash function algorithms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6113" y="1489075"/>
            <a:ext cx="8131175" cy="4648200"/>
          </a:xfrm>
        </p:spPr>
        <p:txBody>
          <a:bodyPr/>
          <a:lstStyle/>
          <a:p>
            <a:r>
              <a:rPr lang="en-US" altLang="da-DK" smtClean="0">
                <a:solidFill>
                  <a:srgbClr val="C00000"/>
                </a:solidFill>
                <a:ea typeface="ＭＳ Ｐゴシック" charset="-128"/>
              </a:rPr>
              <a:t>MD5 hash function widely used (RFC 1321) 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computes 128-bit message digest in 4-step process. 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arbitrary 128-bit string x, appears difficult to construct msg m whose MD5 hash is equal to x</a:t>
            </a:r>
          </a:p>
          <a:p>
            <a:r>
              <a:rPr lang="en-US" altLang="da-DK" smtClean="0">
                <a:solidFill>
                  <a:srgbClr val="C00000"/>
                </a:solidFill>
                <a:ea typeface="ＭＳ Ｐゴシック" charset="-128"/>
              </a:rPr>
              <a:t>SHA-1 is also used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US standard [</a:t>
            </a:r>
            <a:r>
              <a:rPr lang="en-US" altLang="da-DK" sz="2000" smtClean="0">
                <a:ea typeface="ＭＳ Ｐゴシック" charset="-128"/>
              </a:rPr>
              <a:t>NIST, FIPS PUB 180-1]</a:t>
            </a:r>
            <a:endParaRPr lang="en-US" altLang="da-DK" smtClean="0">
              <a:ea typeface="ＭＳ Ｐゴシック" charset="-128"/>
            </a:endParaRPr>
          </a:p>
          <a:p>
            <a:pPr lvl="1"/>
            <a:r>
              <a:rPr lang="en-US" altLang="da-DK" smtClean="0">
                <a:ea typeface="ＭＳ Ｐゴシック" charset="-128"/>
              </a:rPr>
              <a:t>160-bit message digest</a:t>
            </a:r>
          </a:p>
        </p:txBody>
      </p:sp>
      <p:pic>
        <p:nvPicPr>
          <p:cNvPr id="80900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04457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dirty="0" smtClean="0">
                <a:ea typeface="ＭＳ Ｐゴシック" charset="-128"/>
              </a:rPr>
              <a:t>Public-key certification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90663"/>
            <a:ext cx="7772400" cy="46482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motivation: Trudy plays pizza prank on Bob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Trudy creates e-mail order: </a:t>
            </a:r>
            <a:br>
              <a:rPr lang="en-US" altLang="da-DK" smtClean="0">
                <a:ea typeface="ＭＳ Ｐゴシック" charset="-128"/>
              </a:rPr>
            </a:br>
            <a:r>
              <a:rPr lang="en-US" altLang="da-DK" i="1" smtClean="0">
                <a:ea typeface="ＭＳ Ｐゴシック" charset="-128"/>
              </a:rPr>
              <a:t>Dear Pizza Store, Please deliver to me four pepperoni pizzas. Thank you, Bob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Trudy signs order with her private key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Trudy sends order to Pizza Store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Trudy sends to Pizza Store her public key, but says it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</a:rPr>
              <a:t>s Bob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</a:rPr>
              <a:t>s public key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Pizza Store verifies signature; then delivers four pepperoni pizzas to Bob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Bob doesn</a:t>
            </a:r>
            <a:r>
              <a:rPr lang="ja-JP" altLang="en-US" smtClean="0">
                <a:ea typeface="ＭＳ Ｐゴシック" charset="-128"/>
              </a:rPr>
              <a:t>’</a:t>
            </a:r>
            <a:r>
              <a:rPr lang="en-US" altLang="ja-JP" smtClean="0">
                <a:ea typeface="ＭＳ Ｐゴシック" charset="-128"/>
              </a:rPr>
              <a:t>t even like pepperoni</a:t>
            </a:r>
          </a:p>
          <a:p>
            <a:pPr lvl="1"/>
            <a:endParaRPr lang="en-US" altLang="da-DK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 altLang="da-DK" dirty="0" smtClean="0">
                <a:ea typeface="ＭＳ Ｐゴシック" charset="-128"/>
              </a:rPr>
              <a:t>Certification authorities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82713"/>
            <a:ext cx="7902575" cy="4648200"/>
          </a:xfrm>
        </p:spPr>
        <p:txBody>
          <a:bodyPr/>
          <a:lstStyle/>
          <a:p>
            <a:r>
              <a:rPr lang="en-US" altLang="da-DK" i="1" dirty="0" smtClean="0">
                <a:solidFill>
                  <a:srgbClr val="C00000"/>
                </a:solidFill>
                <a:ea typeface="ＭＳ Ｐゴシック" charset="-128"/>
              </a:rPr>
              <a:t>certification authority (CA): </a:t>
            </a:r>
            <a:r>
              <a:rPr lang="en-US" altLang="da-DK" sz="2400" dirty="0" smtClean="0">
                <a:ea typeface="ＭＳ Ｐゴシック" charset="-128"/>
              </a:rPr>
              <a:t>binds public key to particular entity, E.</a:t>
            </a:r>
          </a:p>
          <a:p>
            <a:r>
              <a:rPr lang="en-US" altLang="da-DK" sz="2400" dirty="0" smtClean="0">
                <a:ea typeface="ＭＳ Ｐゴシック" charset="-128"/>
              </a:rPr>
              <a:t>E (person, router) registers its public key with CA.</a:t>
            </a:r>
          </a:p>
          <a:p>
            <a:pPr lvl="1"/>
            <a:r>
              <a:rPr lang="en-US" altLang="da-DK" sz="2000" dirty="0" smtClean="0">
                <a:ea typeface="ＭＳ Ｐゴシック" charset="-128"/>
              </a:rPr>
              <a:t>E provides </a:t>
            </a:r>
            <a:r>
              <a:rPr lang="ja-JP" altLang="en-US" sz="2000" dirty="0" smtClean="0">
                <a:ea typeface="ＭＳ Ｐゴシック" charset="-128"/>
              </a:rPr>
              <a:t>“</a:t>
            </a:r>
            <a:r>
              <a:rPr lang="en-US" altLang="ja-JP" sz="2000" dirty="0" smtClean="0">
                <a:ea typeface="ＭＳ Ｐゴシック" charset="-128"/>
              </a:rPr>
              <a:t>proof of identity</a:t>
            </a:r>
            <a:r>
              <a:rPr lang="ja-JP" altLang="en-US" sz="2000" dirty="0" smtClean="0">
                <a:ea typeface="ＭＳ Ｐゴシック" charset="-128"/>
              </a:rPr>
              <a:t>”</a:t>
            </a:r>
            <a:r>
              <a:rPr lang="en-US" altLang="ja-JP" sz="2000" dirty="0" smtClean="0">
                <a:ea typeface="ＭＳ Ｐゴシック" charset="-128"/>
              </a:rPr>
              <a:t> to CA. </a:t>
            </a:r>
          </a:p>
          <a:p>
            <a:pPr lvl="1"/>
            <a:r>
              <a:rPr lang="en-US" altLang="da-DK" sz="2000" dirty="0" smtClean="0">
                <a:ea typeface="ＭＳ Ｐゴシック" charset="-128"/>
              </a:rPr>
              <a:t>CA creates certificate binding E to its public key.</a:t>
            </a:r>
          </a:p>
          <a:p>
            <a:pPr lvl="1"/>
            <a:r>
              <a:rPr lang="en-US" altLang="da-DK" sz="2000" dirty="0" smtClean="0">
                <a:ea typeface="ＭＳ Ｐゴシック" charset="-128"/>
              </a:rPr>
              <a:t>certificate containing E</a:t>
            </a:r>
            <a:r>
              <a:rPr lang="ja-JP" altLang="en-US" sz="2000" dirty="0" smtClean="0">
                <a:ea typeface="ＭＳ Ｐゴシック" charset="-128"/>
              </a:rPr>
              <a:t>’</a:t>
            </a:r>
            <a:r>
              <a:rPr lang="en-US" altLang="ja-JP" sz="2000" dirty="0" smtClean="0">
                <a:ea typeface="ＭＳ Ｐゴシック" charset="-128"/>
              </a:rPr>
              <a:t>s public key digitally signed by CA – CA says </a:t>
            </a:r>
            <a:r>
              <a:rPr lang="ja-JP" altLang="en-US" sz="2000" dirty="0" smtClean="0">
                <a:ea typeface="ＭＳ Ｐゴシック" charset="-128"/>
              </a:rPr>
              <a:t>“</a:t>
            </a:r>
            <a:r>
              <a:rPr lang="en-US" altLang="ja-JP" sz="2000" dirty="0" smtClean="0">
                <a:ea typeface="ＭＳ Ｐゴシック" charset="-128"/>
              </a:rPr>
              <a:t>this is E</a:t>
            </a:r>
            <a:r>
              <a:rPr lang="ja-JP" altLang="en-US" sz="2000" dirty="0" smtClean="0">
                <a:ea typeface="ＭＳ Ｐゴシック" charset="-128"/>
              </a:rPr>
              <a:t>’</a:t>
            </a:r>
            <a:r>
              <a:rPr lang="en-US" altLang="ja-JP" sz="2000" dirty="0" smtClean="0">
                <a:ea typeface="ＭＳ Ｐゴシック" charset="-128"/>
              </a:rPr>
              <a:t>s public key</a:t>
            </a:r>
            <a:r>
              <a:rPr lang="ja-JP" altLang="en-US" sz="2000" dirty="0" smtClean="0">
                <a:ea typeface="ＭＳ Ｐゴシック" charset="-128"/>
              </a:rPr>
              <a:t>”</a:t>
            </a:r>
            <a:endParaRPr lang="en-US" altLang="da-DK" sz="2000" dirty="0" smtClean="0">
              <a:ea typeface="ＭＳ Ｐゴシック" charset="-128"/>
            </a:endParaRPr>
          </a:p>
        </p:txBody>
      </p:sp>
      <p:pic>
        <p:nvPicPr>
          <p:cNvPr id="83972" name="Picture 4" descr="j017566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4225" y="4979988"/>
            <a:ext cx="1155700" cy="917575"/>
          </a:xfrm>
          <a:noFill/>
        </p:spPr>
      </p:pic>
      <p:pic>
        <p:nvPicPr>
          <p:cNvPr id="83973" name="Picture 5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570230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1155700" y="432435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r>
              <a:rPr lang="ja-JP" altLang="en-US" sz="16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</a:p>
        </p:txBody>
      </p:sp>
      <p:pic>
        <p:nvPicPr>
          <p:cNvPr id="83975" name="Picture 7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2133600" y="44053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2043113" y="4643438"/>
            <a:ext cx="538162" cy="604837"/>
            <a:chOff x="2994" y="2073"/>
            <a:chExt cx="339" cy="381"/>
          </a:xfrm>
        </p:grpSpPr>
        <p:grpSp>
          <p:nvGrpSpPr>
            <p:cNvPr id="84000" name="Group 9"/>
            <p:cNvGrpSpPr>
              <a:grpSpLocks/>
            </p:cNvGrpSpPr>
            <p:nvPr/>
          </p:nvGrpSpPr>
          <p:grpSpPr bwMode="auto">
            <a:xfrm>
              <a:off x="2994" y="2144"/>
              <a:ext cx="339" cy="310"/>
              <a:chOff x="2994" y="2144"/>
              <a:chExt cx="339" cy="310"/>
            </a:xfrm>
          </p:grpSpPr>
          <p:sp>
            <p:nvSpPr>
              <p:cNvPr id="84002" name="Text Box 10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</a:p>
            </p:txBody>
          </p:sp>
          <p:sp>
            <p:nvSpPr>
              <p:cNvPr id="84003" name="Text Box 11"/>
              <p:cNvSpPr txBox="1">
                <a:spLocks noChangeArrowheads="1"/>
              </p:cNvSpPr>
              <p:nvPr/>
            </p:nvSpPr>
            <p:spPr bwMode="auto">
              <a:xfrm>
                <a:off x="3131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 sz="16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84001" name="Text Box 12"/>
            <p:cNvSpPr txBox="1">
              <a:spLocks noChangeArrowheads="1"/>
            </p:cNvSpPr>
            <p:nvPr/>
          </p:nvSpPr>
          <p:spPr bwMode="auto">
            <a:xfrm>
              <a:off x="3133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16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83977" name="Line 13"/>
          <p:cNvSpPr>
            <a:spLocks noChangeShapeType="1"/>
          </p:cNvSpPr>
          <p:nvPr/>
        </p:nvSpPr>
        <p:spPr bwMode="auto">
          <a:xfrm>
            <a:off x="2562225" y="465137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3978" name="Text Box 14"/>
          <p:cNvSpPr txBox="1">
            <a:spLocks noChangeArrowheads="1"/>
          </p:cNvSpPr>
          <p:nvPr/>
        </p:nvSpPr>
        <p:spPr bwMode="auto">
          <a:xfrm>
            <a:off x="565150" y="550703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r>
              <a:rPr lang="ja-JP" altLang="en-US" sz="16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identifying information </a:t>
            </a:r>
          </a:p>
        </p:txBody>
      </p:sp>
      <p:sp>
        <p:nvSpPr>
          <p:cNvPr id="83979" name="Line 15"/>
          <p:cNvSpPr>
            <a:spLocks noChangeShapeType="1"/>
          </p:cNvSpPr>
          <p:nvPr/>
        </p:nvSpPr>
        <p:spPr bwMode="auto">
          <a:xfrm flipV="1">
            <a:off x="2525713" y="543401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54285" name="Group 16"/>
          <p:cNvGrpSpPr>
            <a:grpSpLocks/>
          </p:cNvGrpSpPr>
          <p:nvPr/>
        </p:nvGrpSpPr>
        <p:grpSpPr bwMode="auto">
          <a:xfrm>
            <a:off x="4856163" y="4224338"/>
            <a:ext cx="1192212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4305" name="Rectangle 17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06" name="Text Box 18"/>
            <p:cNvSpPr txBox="1">
              <a:spLocks noChangeArrowheads="1"/>
            </p:cNvSpPr>
            <p:nvPr/>
          </p:nvSpPr>
          <p:spPr bwMode="auto">
            <a:xfrm>
              <a:off x="1134" y="2127"/>
              <a:ext cx="742" cy="577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(encrypt)</a:t>
              </a:r>
            </a:p>
          </p:txBody>
        </p:sp>
      </p:grpSp>
      <p:sp>
        <p:nvSpPr>
          <p:cNvPr id="83981" name="Text Box 19"/>
          <p:cNvSpPr txBox="1">
            <a:spLocks noChangeArrowheads="1"/>
          </p:cNvSpPr>
          <p:nvPr/>
        </p:nvSpPr>
        <p:spPr bwMode="auto">
          <a:xfrm>
            <a:off x="4546600" y="52197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</a:p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private</a:t>
            </a:r>
          </a:p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</a:p>
        </p:txBody>
      </p:sp>
      <p:pic>
        <p:nvPicPr>
          <p:cNvPr id="83982" name="Picture 20" descr="BS00768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715000" y="531336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83" name="Group 21"/>
          <p:cNvGrpSpPr>
            <a:grpSpLocks/>
          </p:cNvGrpSpPr>
          <p:nvPr/>
        </p:nvGrpSpPr>
        <p:grpSpPr bwMode="auto">
          <a:xfrm>
            <a:off x="5403850" y="5551488"/>
            <a:ext cx="690563" cy="479425"/>
            <a:chOff x="3770" y="3688"/>
            <a:chExt cx="435" cy="302"/>
          </a:xfrm>
        </p:grpSpPr>
        <p:sp>
          <p:nvSpPr>
            <p:cNvPr id="83998" name="Text Box 22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 </a:t>
              </a:r>
            </a:p>
          </p:txBody>
        </p:sp>
        <p:sp>
          <p:nvSpPr>
            <p:cNvPr id="83999" name="Text Box 23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16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</a:p>
          </p:txBody>
        </p:sp>
      </p:grpSp>
      <p:sp>
        <p:nvSpPr>
          <p:cNvPr id="83984" name="Text Box 24"/>
          <p:cNvSpPr txBox="1">
            <a:spLocks noChangeArrowheads="1"/>
          </p:cNvSpPr>
          <p:nvPr/>
        </p:nvSpPr>
        <p:spPr bwMode="auto">
          <a:xfrm>
            <a:off x="5643563" y="5368925"/>
            <a:ext cx="28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83985" name="Line 25"/>
          <p:cNvSpPr>
            <a:spLocks noChangeShapeType="1"/>
          </p:cNvSpPr>
          <p:nvPr/>
        </p:nvSpPr>
        <p:spPr bwMode="auto">
          <a:xfrm flipV="1">
            <a:off x="5634038" y="5132388"/>
            <a:ext cx="0" cy="4286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3986" name="Line 26"/>
          <p:cNvSpPr>
            <a:spLocks noChangeShapeType="1"/>
          </p:cNvSpPr>
          <p:nvPr/>
        </p:nvSpPr>
        <p:spPr bwMode="auto">
          <a:xfrm>
            <a:off x="2613025" y="446881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3987" name="Line 27"/>
          <p:cNvSpPr>
            <a:spLocks noChangeShapeType="1"/>
          </p:cNvSpPr>
          <p:nvPr/>
        </p:nvSpPr>
        <p:spPr bwMode="auto">
          <a:xfrm flipV="1">
            <a:off x="6089650" y="44958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83988" name="Group 28"/>
          <p:cNvGrpSpPr>
            <a:grpSpLocks/>
          </p:cNvGrpSpPr>
          <p:nvPr/>
        </p:nvGrpSpPr>
        <p:grpSpPr bwMode="auto">
          <a:xfrm>
            <a:off x="7058025" y="4203700"/>
            <a:ext cx="858838" cy="1158875"/>
            <a:chOff x="4446" y="2648"/>
            <a:chExt cx="541" cy="730"/>
          </a:xfrm>
        </p:grpSpPr>
        <p:pic>
          <p:nvPicPr>
            <p:cNvPr id="83991" name="Picture 29" descr="SO00109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3992" name="Group 30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3994" name="Group 31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399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da-DK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 </a:t>
                  </a:r>
                </a:p>
              </p:txBody>
            </p:sp>
            <p:sp>
              <p:nvSpPr>
                <p:cNvPr id="83997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da-DK" sz="16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83995" name="Text Box 34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 sz="16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pic>
          <p:nvPicPr>
            <p:cNvPr id="83993" name="Picture 35" descr="BS00768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89" name="Text Box 36"/>
          <p:cNvSpPr txBox="1">
            <a:spLocks noChangeArrowheads="1"/>
          </p:cNvSpPr>
          <p:nvPr/>
        </p:nvSpPr>
        <p:spPr bwMode="auto">
          <a:xfrm>
            <a:off x="6319838" y="5297488"/>
            <a:ext cx="23129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r"/>
            <a:r>
              <a:rPr lang="en-US" altLang="da-DK">
                <a:latin typeface="Arial" panose="020B0604020202020204" pitchFamily="34" charset="0"/>
                <a:cs typeface="Arial" panose="020B0604020202020204" pitchFamily="34" charset="0"/>
              </a:rPr>
              <a:t>certificate for Bob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s public key, signed by CA</a:t>
            </a:r>
            <a:endParaRPr lang="en-US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3990" name="Picture 20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50875" y="1325563"/>
            <a:ext cx="7727950" cy="4648200"/>
          </a:xfrm>
        </p:spPr>
        <p:txBody>
          <a:bodyPr/>
          <a:lstStyle/>
          <a:p>
            <a:r>
              <a:rPr lang="en-US" altLang="da-DK" sz="2400" dirty="0" smtClean="0">
                <a:solidFill>
                  <a:schemeClr val="tx2"/>
                </a:solidFill>
                <a:ea typeface="ＭＳ Ｐゴシック" charset="-128"/>
              </a:rPr>
              <a:t>when Alice wants Bob</a:t>
            </a:r>
            <a:r>
              <a:rPr lang="ja-JP" altLang="en-US" sz="2400" dirty="0" smtClean="0">
                <a:solidFill>
                  <a:schemeClr val="tx2"/>
                </a:solidFill>
                <a:ea typeface="ＭＳ Ｐゴシック" charset="-128"/>
              </a:rPr>
              <a:t>’</a:t>
            </a:r>
            <a:r>
              <a:rPr lang="en-US" altLang="ja-JP" sz="2400" dirty="0" smtClean="0">
                <a:solidFill>
                  <a:schemeClr val="tx2"/>
                </a:solidFill>
                <a:ea typeface="ＭＳ Ｐゴシック" charset="-128"/>
              </a:rPr>
              <a:t>s public key:</a:t>
            </a:r>
          </a:p>
          <a:p>
            <a:pPr lvl="1"/>
            <a:r>
              <a:rPr lang="en-US" altLang="da-DK" dirty="0" smtClean="0">
                <a:solidFill>
                  <a:schemeClr val="tx2"/>
                </a:solidFill>
                <a:ea typeface="ＭＳ Ｐゴシック" charset="-128"/>
              </a:rPr>
              <a:t>gets Bob</a:t>
            </a:r>
            <a:r>
              <a:rPr lang="ja-JP" altLang="en-US" dirty="0" smtClean="0">
                <a:solidFill>
                  <a:schemeClr val="tx2"/>
                </a:solidFill>
                <a:ea typeface="ＭＳ Ｐゴシック" charset="-128"/>
              </a:rPr>
              <a:t>’</a:t>
            </a:r>
            <a:r>
              <a:rPr lang="en-US" altLang="ja-JP" dirty="0" smtClean="0">
                <a:solidFill>
                  <a:schemeClr val="tx2"/>
                </a:solidFill>
                <a:ea typeface="ＭＳ Ｐゴシック" charset="-128"/>
              </a:rPr>
              <a:t>s certificate (Bob or elsewhere).</a:t>
            </a:r>
          </a:p>
          <a:p>
            <a:pPr lvl="1"/>
            <a:r>
              <a:rPr lang="en-US" altLang="da-DK" dirty="0" smtClean="0">
                <a:solidFill>
                  <a:schemeClr val="tx2"/>
                </a:solidFill>
                <a:ea typeface="ＭＳ Ｐゴシック" charset="-128"/>
              </a:rPr>
              <a:t>apply CA</a:t>
            </a:r>
            <a:r>
              <a:rPr lang="ja-JP" altLang="en-US" dirty="0" smtClean="0">
                <a:solidFill>
                  <a:schemeClr val="tx2"/>
                </a:solidFill>
                <a:ea typeface="ＭＳ Ｐゴシック" charset="-128"/>
              </a:rPr>
              <a:t>’</a:t>
            </a:r>
            <a:r>
              <a:rPr lang="en-US" altLang="ja-JP" dirty="0" smtClean="0">
                <a:solidFill>
                  <a:schemeClr val="tx2"/>
                </a:solidFill>
                <a:ea typeface="ＭＳ Ｐゴシック" charset="-128"/>
              </a:rPr>
              <a:t>s public key to Bob</a:t>
            </a:r>
            <a:r>
              <a:rPr lang="ja-JP" altLang="en-US" dirty="0" smtClean="0">
                <a:solidFill>
                  <a:schemeClr val="tx2"/>
                </a:solidFill>
                <a:ea typeface="ＭＳ Ｐゴシック" charset="-128"/>
              </a:rPr>
              <a:t>’</a:t>
            </a:r>
            <a:r>
              <a:rPr lang="en-US" altLang="ja-JP" dirty="0" smtClean="0">
                <a:solidFill>
                  <a:schemeClr val="tx2"/>
                </a:solidFill>
                <a:ea typeface="ＭＳ Ｐゴシック" charset="-128"/>
              </a:rPr>
              <a:t>s certificate, get Bob</a:t>
            </a:r>
            <a:r>
              <a:rPr lang="ja-JP" altLang="en-US" dirty="0" smtClean="0">
                <a:solidFill>
                  <a:schemeClr val="tx2"/>
                </a:solidFill>
                <a:ea typeface="ＭＳ Ｐゴシック" charset="-128"/>
              </a:rPr>
              <a:t>’</a:t>
            </a:r>
            <a:r>
              <a:rPr lang="en-US" altLang="ja-JP" dirty="0" smtClean="0">
                <a:solidFill>
                  <a:schemeClr val="tx2"/>
                </a:solidFill>
                <a:ea typeface="ＭＳ Ｐゴシック" charset="-128"/>
              </a:rPr>
              <a:t>s public key</a:t>
            </a:r>
            <a:endParaRPr lang="en-US" altLang="da-DK" dirty="0" smtClean="0">
              <a:solidFill>
                <a:schemeClr val="tx2"/>
              </a:solidFill>
              <a:ea typeface="ＭＳ Ｐゴシック" charset="-128"/>
            </a:endParaRPr>
          </a:p>
        </p:txBody>
      </p:sp>
      <p:pic>
        <p:nvPicPr>
          <p:cNvPr id="84995" name="Picture 4" descr="j0175664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79888" y="5241925"/>
            <a:ext cx="938212" cy="744538"/>
          </a:xfrm>
          <a:noFill/>
        </p:spPr>
      </p:pic>
      <p:sp>
        <p:nvSpPr>
          <p:cNvPr id="84996" name="Text Box 5"/>
          <p:cNvSpPr txBox="1">
            <a:spLocks noChangeArrowheads="1"/>
          </p:cNvSpPr>
          <p:nvPr/>
        </p:nvSpPr>
        <p:spPr bwMode="auto">
          <a:xfrm>
            <a:off x="6642100" y="3467100"/>
            <a:ext cx="960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  <a:r>
              <a:rPr lang="ja-JP" altLang="en-US" sz="160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ja-JP" sz="160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</a:p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</a:p>
        </p:txBody>
      </p:sp>
      <p:pic>
        <p:nvPicPr>
          <p:cNvPr id="84997" name="Picture 6" descr="BS00768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473825" y="3592513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4998" name="Group 7"/>
          <p:cNvGrpSpPr>
            <a:grpSpLocks/>
          </p:cNvGrpSpPr>
          <p:nvPr/>
        </p:nvGrpSpPr>
        <p:grpSpPr bwMode="auto">
          <a:xfrm>
            <a:off x="6383338" y="3830638"/>
            <a:ext cx="528637" cy="604837"/>
            <a:chOff x="2994" y="2073"/>
            <a:chExt cx="333" cy="381"/>
          </a:xfrm>
        </p:grpSpPr>
        <p:grpSp>
          <p:nvGrpSpPr>
            <p:cNvPr id="85019" name="Group 8"/>
            <p:cNvGrpSpPr>
              <a:grpSpLocks/>
            </p:cNvGrpSpPr>
            <p:nvPr/>
          </p:nvGrpSpPr>
          <p:grpSpPr bwMode="auto">
            <a:xfrm>
              <a:off x="2994" y="2144"/>
              <a:ext cx="333" cy="310"/>
              <a:chOff x="2994" y="2144"/>
              <a:chExt cx="333" cy="310"/>
            </a:xfrm>
          </p:grpSpPr>
          <p:sp>
            <p:nvSpPr>
              <p:cNvPr id="85021" name="Text Box 9"/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</a:t>
                </a:r>
              </a:p>
            </p:txBody>
          </p:sp>
          <p:sp>
            <p:nvSpPr>
              <p:cNvPr id="85022" name="Text Box 10"/>
              <p:cNvSpPr txBox="1">
                <a:spLocks noChangeArrowheads="1"/>
              </p:cNvSpPr>
              <p:nvPr/>
            </p:nvSpPr>
            <p:spPr bwMode="auto">
              <a:xfrm>
                <a:off x="3125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 sz="16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85020" name="Text Box 11"/>
            <p:cNvSpPr txBox="1">
              <a:spLocks noChangeArrowheads="1"/>
            </p:cNvSpPr>
            <p:nvPr/>
          </p:nvSpPr>
          <p:spPr bwMode="auto">
            <a:xfrm>
              <a:off x="3124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16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55304" name="Group 12"/>
          <p:cNvGrpSpPr>
            <a:grpSpLocks/>
          </p:cNvGrpSpPr>
          <p:nvPr/>
        </p:nvGrpSpPr>
        <p:grpSpPr bwMode="auto">
          <a:xfrm>
            <a:off x="4029075" y="3425825"/>
            <a:ext cx="1192213" cy="955675"/>
            <a:chOff x="1126" y="2124"/>
            <a:chExt cx="751" cy="602"/>
          </a:xfrm>
          <a:solidFill>
            <a:srgbClr val="008000"/>
          </a:solidFill>
        </p:grpSpPr>
        <p:sp>
          <p:nvSpPr>
            <p:cNvPr id="55324" name="Rectangle 13"/>
            <p:cNvSpPr>
              <a:spLocks noChangeArrowheads="1"/>
            </p:cNvSpPr>
            <p:nvPr/>
          </p:nvSpPr>
          <p:spPr bwMode="auto">
            <a:xfrm>
              <a:off x="1126" y="2124"/>
              <a:ext cx="751" cy="602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5325" name="Text Box 14"/>
            <p:cNvSpPr txBox="1">
              <a:spLocks noChangeArrowheads="1"/>
            </p:cNvSpPr>
            <p:nvPr/>
          </p:nvSpPr>
          <p:spPr bwMode="auto">
            <a:xfrm>
              <a:off x="1148" y="2127"/>
              <a:ext cx="714" cy="58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digital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signature</a:t>
              </a:r>
            </a:p>
            <a:p>
              <a:pPr algn="ctr">
                <a:defRPr/>
              </a:pPr>
              <a:r>
                <a:rPr lang="en-US" sz="180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(decrypt)</a:t>
              </a:r>
            </a:p>
          </p:txBody>
        </p:sp>
      </p:grpSp>
      <p:sp>
        <p:nvSpPr>
          <p:cNvPr id="85000" name="Text Box 15"/>
          <p:cNvSpPr txBox="1">
            <a:spLocks noChangeArrowheads="1"/>
          </p:cNvSpPr>
          <p:nvPr/>
        </p:nvSpPr>
        <p:spPr bwMode="auto">
          <a:xfrm>
            <a:off x="3560763" y="4522788"/>
            <a:ext cx="9604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</a:p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pPr algn="r"/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</a:p>
        </p:txBody>
      </p:sp>
      <p:pic>
        <p:nvPicPr>
          <p:cNvPr id="85001" name="Picture 16" descr="BS00768_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00600" y="4530725"/>
            <a:ext cx="458788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002" name="Group 17"/>
          <p:cNvGrpSpPr>
            <a:grpSpLocks/>
          </p:cNvGrpSpPr>
          <p:nvPr/>
        </p:nvGrpSpPr>
        <p:grpSpPr bwMode="auto">
          <a:xfrm>
            <a:off x="4779963" y="4810125"/>
            <a:ext cx="690562" cy="479425"/>
            <a:chOff x="3770" y="3688"/>
            <a:chExt cx="435" cy="302"/>
          </a:xfrm>
        </p:grpSpPr>
        <p:sp>
          <p:nvSpPr>
            <p:cNvPr id="85017" name="Text Box 18"/>
            <p:cNvSpPr txBox="1">
              <a:spLocks noChangeArrowheads="1"/>
            </p:cNvSpPr>
            <p:nvPr/>
          </p:nvSpPr>
          <p:spPr bwMode="auto">
            <a:xfrm>
              <a:off x="3770" y="3688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 </a:t>
              </a:r>
            </a:p>
          </p:txBody>
        </p:sp>
        <p:sp>
          <p:nvSpPr>
            <p:cNvPr id="85018" name="Text Box 19"/>
            <p:cNvSpPr txBox="1">
              <a:spLocks noChangeArrowheads="1"/>
            </p:cNvSpPr>
            <p:nvPr/>
          </p:nvSpPr>
          <p:spPr bwMode="auto">
            <a:xfrm>
              <a:off x="3910" y="3777"/>
              <a:ext cx="29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160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</a:p>
          </p:txBody>
        </p:sp>
      </p:grpSp>
      <p:sp>
        <p:nvSpPr>
          <p:cNvPr id="85003" name="Text Box 20"/>
          <p:cNvSpPr txBox="1">
            <a:spLocks noChangeArrowheads="1"/>
          </p:cNvSpPr>
          <p:nvPr/>
        </p:nvSpPr>
        <p:spPr bwMode="auto">
          <a:xfrm>
            <a:off x="4995863" y="4645025"/>
            <a:ext cx="36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85004" name="Line 21"/>
          <p:cNvSpPr>
            <a:spLocks noChangeShapeType="1"/>
          </p:cNvSpPr>
          <p:nvPr/>
        </p:nvSpPr>
        <p:spPr bwMode="auto">
          <a:xfrm flipV="1">
            <a:off x="4603750" y="4449763"/>
            <a:ext cx="0" cy="89376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5005" name="Line 22"/>
          <p:cNvSpPr>
            <a:spLocks noChangeShapeType="1"/>
          </p:cNvSpPr>
          <p:nvPr/>
        </p:nvSpPr>
        <p:spPr bwMode="auto">
          <a:xfrm>
            <a:off x="2379663" y="3873500"/>
            <a:ext cx="1627187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5006" name="Line 23"/>
          <p:cNvSpPr>
            <a:spLocks noChangeShapeType="1"/>
          </p:cNvSpPr>
          <p:nvPr/>
        </p:nvSpPr>
        <p:spPr bwMode="auto">
          <a:xfrm flipV="1">
            <a:off x="5248275" y="388620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85007" name="Group 24"/>
          <p:cNvGrpSpPr>
            <a:grpSpLocks/>
          </p:cNvGrpSpPr>
          <p:nvPr/>
        </p:nvGrpSpPr>
        <p:grpSpPr bwMode="auto">
          <a:xfrm>
            <a:off x="1558925" y="3305175"/>
            <a:ext cx="858838" cy="1158875"/>
            <a:chOff x="4446" y="2648"/>
            <a:chExt cx="541" cy="730"/>
          </a:xfrm>
        </p:grpSpPr>
        <p:pic>
          <p:nvPicPr>
            <p:cNvPr id="85010" name="Picture 25" descr="SO00109_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5011" name="Group 26"/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5013" name="Group 27"/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501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da-DK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 </a:t>
                  </a:r>
                </a:p>
              </p:txBody>
            </p:sp>
            <p:sp>
              <p:nvSpPr>
                <p:cNvPr id="85016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charset="-128"/>
                    </a:defRPr>
                  </a:lvl9pPr>
                </a:lstStyle>
                <a:p>
                  <a:pPr algn="ctr"/>
                  <a:r>
                    <a:rPr lang="en-US" altLang="da-DK" sz="160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</p:grpSp>
          <p:sp>
            <p:nvSpPr>
              <p:cNvPr id="85014" name="Text Box 30"/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 sz="16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</a:p>
            </p:txBody>
          </p:sp>
        </p:grpSp>
        <p:pic>
          <p:nvPicPr>
            <p:cNvPr id="85012" name="Picture 31" descr="BS00768_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500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130175"/>
            <a:ext cx="6302375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Certification authorities</a:t>
            </a:r>
          </a:p>
        </p:txBody>
      </p:sp>
      <p:pic>
        <p:nvPicPr>
          <p:cNvPr id="85009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858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Chapter 8 roadmap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i="1" dirty="0" smtClean="0">
                <a:solidFill>
                  <a:srgbClr val="C00000"/>
                </a:solidFill>
                <a:ea typeface="ＭＳ Ｐゴシック" charset="-128"/>
              </a:rPr>
              <a:t>8.1 What is network security?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8.2</a:t>
            </a:r>
            <a:r>
              <a:rPr lang="en-US" altLang="da-DK" dirty="0" smtClean="0">
                <a:ea typeface="ＭＳ Ｐゴシック" charset="-128"/>
              </a:rPr>
              <a:t> Principles of cryptography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8.3</a:t>
            </a:r>
            <a:r>
              <a:rPr lang="en-US" altLang="da-DK" dirty="0" smtClean="0">
                <a:ea typeface="ＭＳ Ｐゴシック" charset="-128"/>
              </a:rPr>
              <a:t> Message integrity, authentication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8.4 </a:t>
            </a:r>
            <a:r>
              <a:rPr lang="en-US" altLang="da-DK" strike="sngStrike" dirty="0" smtClean="0">
                <a:ea typeface="ＭＳ Ｐゴシック" charset="-128"/>
              </a:rPr>
              <a:t>Securing e-mail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8.5</a:t>
            </a:r>
            <a:r>
              <a:rPr lang="en-US" altLang="da-DK" dirty="0" smtClean="0">
                <a:ea typeface="ＭＳ Ｐゴシック" charset="-128"/>
              </a:rPr>
              <a:t> Securing TCP connections: SSL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8.6</a:t>
            </a:r>
            <a:r>
              <a:rPr lang="en-US" altLang="da-DK" dirty="0" smtClean="0">
                <a:ea typeface="ＭＳ Ｐゴシック" charset="-128"/>
              </a:rPr>
              <a:t> Network layer security: IPsec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8.7</a:t>
            </a:r>
            <a:r>
              <a:rPr lang="en-US" altLang="da-DK" dirty="0" smtClean="0">
                <a:ea typeface="ＭＳ Ｐゴシック" charset="-128"/>
              </a:rPr>
              <a:t> </a:t>
            </a:r>
            <a:r>
              <a:rPr lang="en-US" altLang="da-DK" strike="sngStrike" dirty="0" smtClean="0">
                <a:ea typeface="ＭＳ Ｐゴシック" charset="-128"/>
              </a:rPr>
              <a:t>Securing wireless LANs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8.8</a:t>
            </a:r>
            <a:r>
              <a:rPr lang="en-US" altLang="da-DK" dirty="0" smtClean="0">
                <a:ea typeface="ＭＳ Ｐゴシック" charset="-128"/>
              </a:rPr>
              <a:t> Operational security: firewalls and IDS</a:t>
            </a:r>
          </a:p>
        </p:txBody>
      </p:sp>
      <p:pic>
        <p:nvPicPr>
          <p:cNvPr id="23556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Certificate </a:t>
            </a:r>
            <a:r>
              <a:rPr lang="da-DK" dirty="0" err="1" smtClean="0"/>
              <a:t>chains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Security</a:t>
            </a:r>
            <a:endParaRPr lang="en-US"/>
          </a:p>
        </p:txBody>
      </p:sp>
      <p:sp>
        <p:nvSpPr>
          <p:cNvPr id="13" name="AutoShape 12" descr="This diagram shows the signature on a user certificate verified with a CA certificate that is itself verified with the root CA certificate. The certificates are on a certification path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7" y="1566862"/>
            <a:ext cx="5000625" cy="3724275"/>
          </a:xfrm>
          <a:prstGeom prst="rect">
            <a:avLst/>
          </a:prstGeom>
        </p:spPr>
      </p:pic>
      <p:sp>
        <p:nvSpPr>
          <p:cNvPr id="17" name="Tekstfelt 16"/>
          <p:cNvSpPr txBox="1"/>
          <p:nvPr/>
        </p:nvSpPr>
        <p:spPr>
          <a:xfrm>
            <a:off x="1090246" y="5615354"/>
            <a:ext cx="7215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This server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depcreates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hash </a:t>
            </a:r>
            <a:r>
              <a:rPr lang="da-DK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da-DK" dirty="0" smtClean="0">
                <a:latin typeface="Arial" panose="020B0604020202020204" pitchFamily="34" charset="0"/>
                <a:cs typeface="Arial" panose="020B0604020202020204" pitchFamily="34" charset="0"/>
              </a:rPr>
              <a:t> SHA-1 </a:t>
            </a:r>
          </a:p>
          <a:p>
            <a:r>
              <a:rPr lang="da-DK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da-DK" sz="1200" dirty="0">
                <a:latin typeface="Arial" panose="020B0604020202020204" pitchFamily="34" charset="0"/>
                <a:cs typeface="Arial" panose="020B0604020202020204" pitchFamily="34" charset="0"/>
              </a:rPr>
              <a:t>www-01.ibm.com/support/knowledgecenter/SSFKSJ_7.1.0/com.ibm.mq.doc/sy10600</a:t>
            </a:r>
            <a:r>
              <a:rPr lang="da-DK" sz="1000" dirty="0">
                <a:latin typeface="Arial" panose="020B0604020202020204" pitchFamily="34" charset="0"/>
                <a:cs typeface="Arial" panose="020B0604020202020204" pitchFamily="34" charset="0"/>
              </a:rPr>
              <a:t>_.htm</a:t>
            </a:r>
          </a:p>
        </p:txBody>
      </p:sp>
    </p:spTree>
    <p:extLst>
      <p:ext uri="{BB962C8B-B14F-4D97-AF65-F5344CB8AC3E}">
        <p14:creationId xmlns:p14="http://schemas.microsoft.com/office/powerpoint/2010/main" val="4029821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Root</a:t>
            </a:r>
            <a:r>
              <a:rPr lang="da-DK" dirty="0" smtClean="0"/>
              <a:t> </a:t>
            </a:r>
            <a:r>
              <a:rPr lang="da-DK" dirty="0" err="1" smtClean="0"/>
              <a:t>certificates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3810000" cy="4876800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Certificates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verified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a </a:t>
            </a:r>
            <a:r>
              <a:rPr lang="da-DK" dirty="0" err="1" smtClean="0"/>
              <a:t>chain</a:t>
            </a:r>
            <a:r>
              <a:rPr lang="da-DK" dirty="0" smtClean="0"/>
              <a:t> of trust.</a:t>
            </a:r>
          </a:p>
          <a:p>
            <a:r>
              <a:rPr lang="da-DK" dirty="0" smtClean="0"/>
              <a:t>The trust </a:t>
            </a:r>
            <a:r>
              <a:rPr lang="da-DK" dirty="0" err="1" smtClean="0"/>
              <a:t>anchor</a:t>
            </a:r>
            <a:r>
              <a:rPr lang="da-DK" dirty="0" smtClean="0"/>
              <a:t> is </a:t>
            </a:r>
            <a:r>
              <a:rPr lang="da-DK" dirty="0" err="1" smtClean="0"/>
              <a:t>called</a:t>
            </a:r>
            <a:r>
              <a:rPr lang="da-DK" dirty="0" smtClean="0"/>
              <a:t> a </a:t>
            </a:r>
            <a:r>
              <a:rPr lang="da-DK" dirty="0" err="1" smtClean="0"/>
              <a:t>root</a:t>
            </a:r>
            <a:r>
              <a:rPr lang="da-DK" dirty="0" smtClean="0"/>
              <a:t> </a:t>
            </a:r>
            <a:r>
              <a:rPr lang="da-DK" dirty="0" err="1" smtClean="0"/>
              <a:t>certificate</a:t>
            </a:r>
            <a:r>
              <a:rPr lang="da-DK" dirty="0"/>
              <a:t> </a:t>
            </a:r>
            <a:r>
              <a:rPr lang="da-DK" dirty="0" err="1" smtClean="0"/>
              <a:t>authority</a:t>
            </a:r>
            <a:r>
              <a:rPr lang="da-DK" dirty="0" smtClean="0"/>
              <a:t> (CA)</a:t>
            </a:r>
          </a:p>
          <a:p>
            <a:r>
              <a:rPr lang="da-DK" dirty="0" err="1" smtClean="0"/>
              <a:t>Root</a:t>
            </a:r>
            <a:r>
              <a:rPr lang="da-DK" dirty="0" smtClean="0"/>
              <a:t> </a:t>
            </a:r>
            <a:r>
              <a:rPr lang="da-DK" dirty="0" err="1" smtClean="0"/>
              <a:t>certificates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usually</a:t>
            </a:r>
            <a:r>
              <a:rPr lang="da-DK" dirty="0" smtClean="0"/>
              <a:t> </a:t>
            </a:r>
            <a:r>
              <a:rPr lang="da-DK" dirty="0" err="1" smtClean="0"/>
              <a:t>self</a:t>
            </a:r>
            <a:r>
              <a:rPr lang="da-DK" dirty="0" smtClean="0"/>
              <a:t> </a:t>
            </a:r>
            <a:r>
              <a:rPr lang="da-DK" dirty="0" err="1" smtClean="0"/>
              <a:t>signed</a:t>
            </a:r>
            <a:endParaRPr lang="da-DK" dirty="0" smtClean="0"/>
          </a:p>
          <a:p>
            <a:r>
              <a:rPr lang="da-DK" dirty="0" smtClean="0"/>
              <a:t>Standard X.509</a:t>
            </a:r>
          </a:p>
          <a:p>
            <a:r>
              <a:rPr lang="da-DK" dirty="0" smtClean="0"/>
              <a:t>Windows (and </a:t>
            </a:r>
            <a:r>
              <a:rPr lang="da-DK" dirty="0" err="1" smtClean="0"/>
              <a:t>other</a:t>
            </a:r>
            <a:r>
              <a:rPr lang="da-DK" dirty="0" smtClean="0"/>
              <a:t> operation systems) </a:t>
            </a:r>
            <a:r>
              <a:rPr lang="da-DK" dirty="0" err="1" smtClean="0"/>
              <a:t>comes</a:t>
            </a:r>
            <a:r>
              <a:rPr lang="da-DK" dirty="0" smtClean="0"/>
              <a:t> with a </a:t>
            </a:r>
            <a:r>
              <a:rPr lang="da-DK" dirty="0" err="1" smtClean="0"/>
              <a:t>lot</a:t>
            </a:r>
            <a:r>
              <a:rPr lang="da-DK" dirty="0" smtClean="0"/>
              <a:t> of </a:t>
            </a:r>
            <a:r>
              <a:rPr lang="da-DK" dirty="0" err="1" smtClean="0"/>
              <a:t>root</a:t>
            </a:r>
            <a:r>
              <a:rPr lang="da-DK" dirty="0" smtClean="0"/>
              <a:t> </a:t>
            </a:r>
            <a:r>
              <a:rPr lang="da-DK" dirty="0" err="1" smtClean="0"/>
              <a:t>cerficicates</a:t>
            </a:r>
            <a:r>
              <a:rPr lang="da-DK" dirty="0" smtClean="0"/>
              <a:t> </a:t>
            </a:r>
            <a:r>
              <a:rPr lang="da-DK" dirty="0" err="1" smtClean="0"/>
              <a:t>insalled</a:t>
            </a:r>
            <a:r>
              <a:rPr lang="da-DK" dirty="0" smtClean="0"/>
              <a:t>.</a:t>
            </a:r>
          </a:p>
          <a:p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2"/>
          </p:nvPr>
        </p:nvSpPr>
        <p:spPr>
          <a:xfrm>
            <a:off x="4495800" y="1371601"/>
            <a:ext cx="3810000" cy="2555632"/>
          </a:xfrm>
        </p:spPr>
        <p:txBody>
          <a:bodyPr>
            <a:normAutofit fontScale="55000" lnSpcReduction="20000"/>
          </a:bodyPr>
          <a:lstStyle/>
          <a:p>
            <a:r>
              <a:rPr lang="da-DK" dirty="0" smtClean="0"/>
              <a:t>How to </a:t>
            </a:r>
            <a:r>
              <a:rPr lang="da-DK" dirty="0" err="1" smtClean="0"/>
              <a:t>see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installed</a:t>
            </a:r>
            <a:r>
              <a:rPr lang="da-DK" dirty="0" smtClean="0"/>
              <a:t> </a:t>
            </a:r>
            <a:r>
              <a:rPr lang="da-DK" dirty="0" err="1" smtClean="0"/>
              <a:t>root</a:t>
            </a:r>
            <a:r>
              <a:rPr lang="da-DK" dirty="0" smtClean="0"/>
              <a:t> </a:t>
            </a:r>
            <a:r>
              <a:rPr lang="da-DK" dirty="0" err="1" smtClean="0"/>
              <a:t>cerfificates</a:t>
            </a:r>
            <a:r>
              <a:rPr lang="da-DK" dirty="0" smtClean="0"/>
              <a:t>:</a:t>
            </a:r>
          </a:p>
          <a:p>
            <a:r>
              <a:rPr lang="da-DK" dirty="0" smtClean="0"/>
              <a:t>Microsoft Management Console</a:t>
            </a:r>
          </a:p>
          <a:p>
            <a:pPr lvl="1"/>
            <a:r>
              <a:rPr lang="da-DK" dirty="0" err="1" smtClean="0"/>
              <a:t>Mmc</a:t>
            </a:r>
            <a:r>
              <a:rPr lang="da-DK" dirty="0" smtClean="0"/>
              <a:t> from the </a:t>
            </a:r>
            <a:r>
              <a:rPr lang="da-DK" dirty="0" err="1" smtClean="0"/>
              <a:t>command</a:t>
            </a:r>
            <a:r>
              <a:rPr lang="da-DK" dirty="0" smtClean="0"/>
              <a:t> line</a:t>
            </a:r>
          </a:p>
          <a:p>
            <a:r>
              <a:rPr lang="da-DK" dirty="0" err="1" smtClean="0"/>
              <a:t>Add</a:t>
            </a:r>
            <a:r>
              <a:rPr lang="da-DK" dirty="0" smtClean="0"/>
              <a:t>/</a:t>
            </a:r>
            <a:r>
              <a:rPr lang="da-DK" dirty="0" err="1" smtClean="0"/>
              <a:t>Remove</a:t>
            </a:r>
            <a:r>
              <a:rPr lang="da-DK" dirty="0" smtClean="0"/>
              <a:t> Snap-in</a:t>
            </a:r>
          </a:p>
          <a:p>
            <a:pPr lvl="1"/>
            <a:r>
              <a:rPr lang="da-DK" dirty="0" smtClean="0"/>
              <a:t>Computer </a:t>
            </a:r>
            <a:r>
              <a:rPr lang="da-DK" dirty="0" err="1" smtClean="0"/>
              <a:t>Account</a:t>
            </a:r>
            <a:r>
              <a:rPr lang="da-DK" dirty="0" smtClean="0"/>
              <a:t>: finish + OK</a:t>
            </a:r>
          </a:p>
          <a:p>
            <a:r>
              <a:rPr lang="da-DK" dirty="0" smtClean="0"/>
              <a:t>Open </a:t>
            </a:r>
            <a:r>
              <a:rPr lang="da-DK" dirty="0" err="1" smtClean="0"/>
              <a:t>Trusted</a:t>
            </a:r>
            <a:r>
              <a:rPr lang="da-DK" dirty="0" smtClean="0"/>
              <a:t> </a:t>
            </a:r>
            <a:r>
              <a:rPr lang="da-DK" dirty="0" err="1" smtClean="0"/>
              <a:t>Root</a:t>
            </a:r>
            <a:r>
              <a:rPr lang="da-DK" dirty="0" smtClean="0"/>
              <a:t> </a:t>
            </a:r>
            <a:r>
              <a:rPr lang="da-DK" dirty="0" err="1" smtClean="0"/>
              <a:t>Certificatin</a:t>
            </a:r>
            <a:r>
              <a:rPr lang="da-DK" dirty="0" smtClean="0"/>
              <a:t> </a:t>
            </a:r>
            <a:r>
              <a:rPr lang="da-DK" dirty="0" err="1" smtClean="0"/>
              <a:t>Authorities</a:t>
            </a:r>
            <a:endParaRPr lang="da-DK" dirty="0" smtClean="0"/>
          </a:p>
          <a:p>
            <a:r>
              <a:rPr lang="da-DK" dirty="0" smtClean="0"/>
              <a:t>Source</a:t>
            </a:r>
          </a:p>
          <a:p>
            <a:pPr lvl="1"/>
            <a:r>
              <a:rPr lang="en-US" dirty="0"/>
              <a:t>http://www.jayway.com/2014/09/03/creating-self-signed-certificates-with-makecert-exe-for-development</a:t>
            </a:r>
            <a:r>
              <a:rPr lang="en-US" dirty="0" smtClean="0"/>
              <a:t>/</a:t>
            </a:r>
            <a:endParaRPr lang="da-DK" dirty="0" smtClean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4495800" y="4017048"/>
            <a:ext cx="3810000" cy="2141779"/>
          </a:xfrm>
          <a:prstGeom prst="rect">
            <a:avLst/>
          </a:prstGeom>
        </p:spPr>
      </p:pic>
      <p:sp>
        <p:nvSpPr>
          <p:cNvPr id="6" name="Pladsholder til sidefod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Security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805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Chapter 8 roadmap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8.1</a:t>
            </a:r>
            <a:r>
              <a:rPr lang="en-US" altLang="da-DK" dirty="0" smtClean="0">
                <a:solidFill>
                  <a:srgbClr val="2D2DB9"/>
                </a:solidFill>
                <a:ea typeface="ＭＳ Ｐゴシック" charset="-128"/>
              </a:rPr>
              <a:t> </a:t>
            </a:r>
            <a:r>
              <a:rPr lang="en-US" altLang="da-DK" dirty="0" smtClean="0">
                <a:ea typeface="ＭＳ Ｐゴシック" charset="-128"/>
              </a:rPr>
              <a:t>What is network security?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8.2</a:t>
            </a:r>
            <a:r>
              <a:rPr lang="en-US" altLang="da-DK" dirty="0" smtClean="0">
                <a:ea typeface="ＭＳ Ｐゴシック" charset="-128"/>
              </a:rPr>
              <a:t> Principles of cryptography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8.3</a:t>
            </a:r>
            <a:r>
              <a:rPr lang="en-US" altLang="da-DK" dirty="0" smtClean="0">
                <a:ea typeface="ＭＳ Ｐゴシック" charset="-128"/>
              </a:rPr>
              <a:t> Message integrity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8.4 </a:t>
            </a:r>
            <a:r>
              <a:rPr lang="en-US" altLang="da-DK" dirty="0" smtClean="0">
                <a:ea typeface="ＭＳ Ｐゴシック" charset="-128"/>
              </a:rPr>
              <a:t>Securing e-mail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i="1" dirty="0" smtClean="0">
                <a:solidFill>
                  <a:srgbClr val="C00000"/>
                </a:solidFill>
                <a:ea typeface="ＭＳ Ｐゴシック" charset="-128"/>
              </a:rPr>
              <a:t>8.5 Securing TCP connections: SSL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8.6</a:t>
            </a:r>
            <a:r>
              <a:rPr lang="en-US" altLang="da-DK" dirty="0" smtClean="0">
                <a:ea typeface="ＭＳ Ｐゴシック" charset="-128"/>
              </a:rPr>
              <a:t> Network layer security: IPsec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8.7</a:t>
            </a:r>
            <a:r>
              <a:rPr lang="en-US" altLang="da-DK" dirty="0" smtClean="0">
                <a:ea typeface="ＭＳ Ｐゴシック" charset="-128"/>
              </a:rPr>
              <a:t> Securing wireless LANs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8.8</a:t>
            </a:r>
            <a:r>
              <a:rPr lang="en-US" altLang="da-DK" dirty="0" smtClean="0">
                <a:ea typeface="ＭＳ Ｐゴシック" charset="-128"/>
              </a:rPr>
              <a:t> Operational security: firewalls and IDS</a:t>
            </a:r>
          </a:p>
        </p:txBody>
      </p:sp>
      <p:pic>
        <p:nvPicPr>
          <p:cNvPr id="96260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413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28588"/>
            <a:ext cx="7772400" cy="1143000"/>
          </a:xfrm>
        </p:spPr>
        <p:txBody>
          <a:bodyPr/>
          <a:lstStyle/>
          <a:p>
            <a:r>
              <a:rPr lang="en-US" altLang="da-DK" dirty="0" smtClean="0">
                <a:ea typeface="ＭＳ Ｐゴシック" charset="-128"/>
              </a:rPr>
              <a:t>SSL: Secure Sockets Layer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2374"/>
            <a:ext cx="4132263" cy="5108087"/>
          </a:xfrm>
        </p:spPr>
        <p:txBody>
          <a:bodyPr>
            <a:normAutofit fontScale="92500" lnSpcReduction="20000"/>
          </a:bodyPr>
          <a:lstStyle/>
          <a:p>
            <a:pPr marL="225425" indent="-225425"/>
            <a:r>
              <a:rPr lang="en-US" altLang="da-DK" sz="2400" dirty="0" smtClean="0">
                <a:ea typeface="ＭＳ Ｐゴシック" charset="-128"/>
              </a:rPr>
              <a:t>widely deployed security protocol</a:t>
            </a:r>
          </a:p>
          <a:p>
            <a:pPr marL="569913" lvl="1" indent="-225425"/>
            <a:r>
              <a:rPr lang="en-US" altLang="da-DK" sz="2000" dirty="0" smtClean="0">
                <a:ea typeface="ＭＳ Ｐゴシック" charset="-128"/>
              </a:rPr>
              <a:t>supported by almost all browsers, web servers</a:t>
            </a:r>
          </a:p>
          <a:p>
            <a:pPr marL="569913" lvl="1" indent="-225425"/>
            <a:r>
              <a:rPr lang="en-US" altLang="da-DK" sz="2000" dirty="0" smtClean="0">
                <a:ea typeface="ＭＳ Ｐゴシック" charset="-128"/>
              </a:rPr>
              <a:t>https</a:t>
            </a:r>
          </a:p>
          <a:p>
            <a:pPr marL="569913" lvl="1" indent="-225425"/>
            <a:r>
              <a:rPr lang="en-US" altLang="da-DK" sz="2000" dirty="0" smtClean="0">
                <a:ea typeface="ＭＳ Ｐゴシック" charset="-128"/>
              </a:rPr>
              <a:t>billions $/year over SSL</a:t>
            </a:r>
          </a:p>
          <a:p>
            <a:pPr marL="569913" lvl="1" indent="-225425"/>
            <a:r>
              <a:rPr lang="en-US" altLang="da-DK" sz="2000" dirty="0" smtClean="0">
                <a:ea typeface="ＭＳ Ｐゴシック" charset="-128"/>
              </a:rPr>
              <a:t>TCP port 443</a:t>
            </a:r>
          </a:p>
          <a:p>
            <a:pPr marL="225425" indent="-225425"/>
            <a:r>
              <a:rPr lang="en-US" altLang="da-DK" sz="2400" dirty="0" smtClean="0">
                <a:ea typeface="ＭＳ Ｐゴシック" charset="-128"/>
              </a:rPr>
              <a:t>mechanisms: [Woo 1994], implementation: Netscape</a:t>
            </a:r>
          </a:p>
          <a:p>
            <a:pPr marL="225425" indent="-225425"/>
            <a:r>
              <a:rPr lang="en-US" altLang="da-DK" sz="2400" dirty="0" smtClean="0">
                <a:ea typeface="ＭＳ Ｐゴシック" charset="-128"/>
              </a:rPr>
              <a:t>Variation (newer) TLS: transport layer security, RFC 2246</a:t>
            </a:r>
          </a:p>
          <a:p>
            <a:pPr marL="225425" indent="-225425"/>
            <a:r>
              <a:rPr lang="en-US" altLang="da-DK" sz="2400" dirty="0" smtClean="0">
                <a:ea typeface="ＭＳ Ｐゴシック" charset="-128"/>
              </a:rPr>
              <a:t>provides</a:t>
            </a:r>
          </a:p>
          <a:p>
            <a:pPr marL="569913" lvl="1" indent="-225425">
              <a:lnSpc>
                <a:spcPts val="2300"/>
              </a:lnSpc>
            </a:pPr>
            <a:r>
              <a:rPr lang="en-US" altLang="da-DK" i="1" dirty="0" smtClean="0">
                <a:solidFill>
                  <a:srgbClr val="C00000"/>
                </a:solidFill>
                <a:ea typeface="ＭＳ Ｐゴシック" charset="-128"/>
              </a:rPr>
              <a:t>confidentiality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altLang="da-DK" i="1" dirty="0" smtClean="0">
                <a:solidFill>
                  <a:srgbClr val="C00000"/>
                </a:solidFill>
                <a:ea typeface="ＭＳ Ｐゴシック" charset="-128"/>
              </a:rPr>
              <a:t>integrity</a:t>
            </a:r>
          </a:p>
          <a:p>
            <a:pPr marL="569913" lvl="1" indent="-225425">
              <a:lnSpc>
                <a:spcPts val="2300"/>
              </a:lnSpc>
            </a:pPr>
            <a:r>
              <a:rPr lang="en-US" altLang="da-DK" i="1" dirty="0" smtClean="0">
                <a:solidFill>
                  <a:srgbClr val="C00000"/>
                </a:solidFill>
                <a:ea typeface="ＭＳ Ｐゴシック" charset="-128"/>
              </a:rPr>
              <a:t>authentication</a:t>
            </a:r>
          </a:p>
        </p:txBody>
      </p:sp>
      <p:sp>
        <p:nvSpPr>
          <p:cNvPr id="9830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03750" y="1384300"/>
            <a:ext cx="4143375" cy="5054600"/>
          </a:xfrm>
        </p:spPr>
        <p:txBody>
          <a:bodyPr>
            <a:normAutofit/>
          </a:bodyPr>
          <a:lstStyle/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altLang="da-DK" sz="2400" dirty="0" smtClean="0">
                <a:ea typeface="ＭＳ Ｐゴシック" charset="-128"/>
              </a:rPr>
              <a:t>original goals: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da-DK" dirty="0" smtClean="0">
                <a:ea typeface="ＭＳ Ｐゴシック" charset="-128"/>
              </a:rPr>
              <a:t>Web e-commerce transactions 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da-DK" dirty="0" smtClean="0">
                <a:ea typeface="ＭＳ Ｐゴシック" charset="-128"/>
              </a:rPr>
              <a:t>encryption (especially credit-card numbers)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da-DK" dirty="0" smtClean="0">
                <a:ea typeface="ＭＳ Ｐゴシック" charset="-128"/>
              </a:rPr>
              <a:t>Web-server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da-DK" dirty="0" smtClean="0">
                <a:ea typeface="ＭＳ Ｐゴシック" charset="-128"/>
              </a:rPr>
              <a:t>optional client authentication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da-DK" dirty="0" smtClean="0">
                <a:ea typeface="ＭＳ Ｐゴシック" charset="-128"/>
              </a:rPr>
              <a:t>minimum hassle in doing business with new merchant</a:t>
            </a:r>
          </a:p>
          <a:p>
            <a:pPr marL="225425" indent="-225425">
              <a:lnSpc>
                <a:spcPts val="2475"/>
              </a:lnSpc>
              <a:tabLst>
                <a:tab pos="225425" algn="l"/>
              </a:tabLst>
            </a:pPr>
            <a:r>
              <a:rPr lang="en-US" altLang="da-DK" sz="2400" dirty="0" smtClean="0">
                <a:ea typeface="ＭＳ Ｐゴシック" charset="-128"/>
              </a:rPr>
              <a:t>available to all TCP applications</a:t>
            </a:r>
          </a:p>
          <a:p>
            <a:pPr marL="569913" lvl="1" indent="-230188">
              <a:lnSpc>
                <a:spcPts val="2475"/>
              </a:lnSpc>
              <a:tabLst>
                <a:tab pos="225425" algn="l"/>
              </a:tabLst>
            </a:pPr>
            <a:r>
              <a:rPr lang="en-US" altLang="da-DK" dirty="0" smtClean="0">
                <a:ea typeface="ＭＳ Ｐゴシック" charset="-128"/>
              </a:rPr>
              <a:t>secure socket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SSL and TCP/IP</a:t>
            </a:r>
          </a:p>
        </p:txBody>
      </p:sp>
      <p:grpSp>
        <p:nvGrpSpPr>
          <p:cNvPr id="99331" name="Group 3"/>
          <p:cNvGrpSpPr>
            <a:grpSpLocks/>
          </p:cNvGrpSpPr>
          <p:nvPr/>
        </p:nvGrpSpPr>
        <p:grpSpPr bwMode="auto">
          <a:xfrm>
            <a:off x="1443038" y="1603375"/>
            <a:ext cx="2325687" cy="2709863"/>
            <a:chOff x="727" y="1773"/>
            <a:chExt cx="1465" cy="1707"/>
          </a:xfrm>
        </p:grpSpPr>
        <p:sp>
          <p:nvSpPr>
            <p:cNvPr id="99344" name="Rectangle 4"/>
            <p:cNvSpPr>
              <a:spLocks noChangeArrowheads="1"/>
            </p:cNvSpPr>
            <p:nvPr/>
          </p:nvSpPr>
          <p:spPr bwMode="auto">
            <a:xfrm>
              <a:off x="909" y="1773"/>
              <a:ext cx="1198" cy="5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45" name="Text Box 5"/>
            <p:cNvSpPr txBox="1">
              <a:spLocks noChangeArrowheads="1"/>
            </p:cNvSpPr>
            <p:nvPr/>
          </p:nvSpPr>
          <p:spPr bwMode="auto">
            <a:xfrm>
              <a:off x="1008" y="1931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</a:p>
          </p:txBody>
        </p:sp>
        <p:sp>
          <p:nvSpPr>
            <p:cNvPr id="99346" name="Rectangle 6"/>
            <p:cNvSpPr>
              <a:spLocks noChangeArrowheads="1"/>
            </p:cNvSpPr>
            <p:nvPr/>
          </p:nvSpPr>
          <p:spPr bwMode="auto">
            <a:xfrm>
              <a:off x="909" y="2349"/>
              <a:ext cx="1198" cy="3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47" name="Text Box 7"/>
            <p:cNvSpPr txBox="1">
              <a:spLocks noChangeArrowheads="1"/>
            </p:cNvSpPr>
            <p:nvPr/>
          </p:nvSpPr>
          <p:spPr bwMode="auto">
            <a:xfrm>
              <a:off x="1296" y="2427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TCP</a:t>
              </a:r>
            </a:p>
          </p:txBody>
        </p:sp>
        <p:sp>
          <p:nvSpPr>
            <p:cNvPr id="99348" name="Rectangle 8"/>
            <p:cNvSpPr>
              <a:spLocks noChangeArrowheads="1"/>
            </p:cNvSpPr>
            <p:nvPr/>
          </p:nvSpPr>
          <p:spPr bwMode="auto">
            <a:xfrm>
              <a:off x="909" y="2736"/>
              <a:ext cx="1198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49" name="Text Box 9"/>
            <p:cNvSpPr txBox="1">
              <a:spLocks noChangeArrowheads="1"/>
            </p:cNvSpPr>
            <p:nvPr/>
          </p:nvSpPr>
          <p:spPr bwMode="auto">
            <a:xfrm>
              <a:off x="1382" y="2832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IP</a:t>
              </a:r>
            </a:p>
          </p:txBody>
        </p:sp>
        <p:sp>
          <p:nvSpPr>
            <p:cNvPr id="99350" name="Text Box 10"/>
            <p:cNvSpPr txBox="1">
              <a:spLocks noChangeArrowheads="1"/>
            </p:cNvSpPr>
            <p:nvPr/>
          </p:nvSpPr>
          <p:spPr bwMode="auto">
            <a:xfrm>
              <a:off x="727" y="3228"/>
              <a:ext cx="14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i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normal application</a:t>
              </a:r>
            </a:p>
          </p:txBody>
        </p:sp>
      </p:grpSp>
      <p:grpSp>
        <p:nvGrpSpPr>
          <p:cNvPr id="99332" name="Group 11"/>
          <p:cNvGrpSpPr>
            <a:grpSpLocks/>
          </p:cNvGrpSpPr>
          <p:nvPr/>
        </p:nvGrpSpPr>
        <p:grpSpPr bwMode="auto">
          <a:xfrm>
            <a:off x="4822825" y="1603375"/>
            <a:ext cx="2628900" cy="2709863"/>
            <a:chOff x="2524" y="1773"/>
            <a:chExt cx="1653" cy="1707"/>
          </a:xfrm>
        </p:grpSpPr>
        <p:sp>
          <p:nvSpPr>
            <p:cNvPr id="99335" name="Rectangle 12"/>
            <p:cNvSpPr>
              <a:spLocks noChangeArrowheads="1"/>
            </p:cNvSpPr>
            <p:nvPr/>
          </p:nvSpPr>
          <p:spPr bwMode="auto">
            <a:xfrm>
              <a:off x="2688" y="1773"/>
              <a:ext cx="1200" cy="4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36" name="Text Box 13"/>
            <p:cNvSpPr txBox="1">
              <a:spLocks noChangeArrowheads="1"/>
            </p:cNvSpPr>
            <p:nvPr/>
          </p:nvSpPr>
          <p:spPr bwMode="auto">
            <a:xfrm>
              <a:off x="2817" y="1875"/>
              <a:ext cx="9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</a:p>
          </p:txBody>
        </p:sp>
        <p:sp>
          <p:nvSpPr>
            <p:cNvPr id="99337" name="Rectangle 14"/>
            <p:cNvSpPr>
              <a:spLocks noChangeArrowheads="1"/>
            </p:cNvSpPr>
            <p:nvPr/>
          </p:nvSpPr>
          <p:spPr bwMode="auto">
            <a:xfrm>
              <a:off x="2688" y="2181"/>
              <a:ext cx="1200" cy="31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38" name="Rectangle 15"/>
            <p:cNvSpPr>
              <a:spLocks noChangeArrowheads="1"/>
            </p:cNvSpPr>
            <p:nvPr/>
          </p:nvSpPr>
          <p:spPr bwMode="auto">
            <a:xfrm>
              <a:off x="2688" y="2496"/>
              <a:ext cx="120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39" name="Rectangle 16"/>
            <p:cNvSpPr>
              <a:spLocks noChangeArrowheads="1"/>
            </p:cNvSpPr>
            <p:nvPr/>
          </p:nvSpPr>
          <p:spPr bwMode="auto">
            <a:xfrm>
              <a:off x="2688" y="2832"/>
              <a:ext cx="1200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340" name="Text Box 17"/>
            <p:cNvSpPr txBox="1">
              <a:spLocks noChangeArrowheads="1"/>
            </p:cNvSpPr>
            <p:nvPr/>
          </p:nvSpPr>
          <p:spPr bwMode="auto">
            <a:xfrm>
              <a:off x="3049" y="2218"/>
              <a:ext cx="42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SSL</a:t>
              </a:r>
            </a:p>
          </p:txBody>
        </p:sp>
        <p:sp>
          <p:nvSpPr>
            <p:cNvPr id="99341" name="Text Box 18"/>
            <p:cNvSpPr txBox="1">
              <a:spLocks noChangeArrowheads="1"/>
            </p:cNvSpPr>
            <p:nvPr/>
          </p:nvSpPr>
          <p:spPr bwMode="auto">
            <a:xfrm>
              <a:off x="3050" y="2545"/>
              <a:ext cx="4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TCP</a:t>
              </a:r>
            </a:p>
          </p:txBody>
        </p:sp>
        <p:sp>
          <p:nvSpPr>
            <p:cNvPr id="99342" name="Text Box 19"/>
            <p:cNvSpPr txBox="1">
              <a:spLocks noChangeArrowheads="1"/>
            </p:cNvSpPr>
            <p:nvPr/>
          </p:nvSpPr>
          <p:spPr bwMode="auto">
            <a:xfrm>
              <a:off x="3158" y="2870"/>
              <a:ext cx="26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IP</a:t>
              </a:r>
            </a:p>
          </p:txBody>
        </p:sp>
        <p:sp>
          <p:nvSpPr>
            <p:cNvPr id="99343" name="Text Box 20"/>
            <p:cNvSpPr txBox="1">
              <a:spLocks noChangeArrowheads="1"/>
            </p:cNvSpPr>
            <p:nvPr/>
          </p:nvSpPr>
          <p:spPr bwMode="auto">
            <a:xfrm>
              <a:off x="2524" y="3228"/>
              <a:ext cx="16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i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  with SSL</a:t>
              </a:r>
            </a:p>
          </p:txBody>
        </p:sp>
      </p:grpSp>
      <p:sp>
        <p:nvSpPr>
          <p:cNvPr id="99333" name="Text Box 21"/>
          <p:cNvSpPr txBox="1">
            <a:spLocks noChangeArrowheads="1"/>
          </p:cNvSpPr>
          <p:nvPr/>
        </p:nvSpPr>
        <p:spPr bwMode="auto">
          <a:xfrm>
            <a:off x="679450" y="4724400"/>
            <a:ext cx="770096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buClr>
                <a:srgbClr val="000099"/>
              </a:buClr>
              <a:buSzPct val="74000"/>
              <a:buFont typeface="Wingdings" panose="05000000000000000000" pitchFamily="2" charset="2"/>
              <a:buChar char="v"/>
            </a:pPr>
            <a:r>
              <a:rPr lang="en-US" altLang="da-DK" sz="2800" dirty="0">
                <a:latin typeface="Gill Sans MT" panose="020B0502020104020203" pitchFamily="34" charset="0"/>
              </a:rPr>
              <a:t> SSL provides application programming interface (API) to applications</a:t>
            </a:r>
          </a:p>
          <a:p>
            <a:pPr>
              <a:buClr>
                <a:srgbClr val="000099"/>
              </a:buClr>
              <a:buSzPct val="74000"/>
              <a:buFont typeface="Wingdings" panose="05000000000000000000" pitchFamily="2" charset="2"/>
              <a:buChar char="v"/>
            </a:pPr>
            <a:r>
              <a:rPr lang="en-US" altLang="da-DK" sz="2800" dirty="0">
                <a:latin typeface="Gill Sans MT" panose="020B0502020104020203" pitchFamily="34" charset="0"/>
              </a:rPr>
              <a:t> </a:t>
            </a:r>
            <a:r>
              <a:rPr lang="en-US" altLang="da-DK" sz="2800" dirty="0" smtClean="0">
                <a:latin typeface="Gill Sans MT" panose="020B0502020104020203" pitchFamily="34" charset="0"/>
              </a:rPr>
              <a:t>C# </a:t>
            </a:r>
            <a:r>
              <a:rPr lang="en-US" altLang="da-DK" sz="2800" dirty="0">
                <a:latin typeface="Gill Sans MT" panose="020B0502020104020203" pitchFamily="34" charset="0"/>
              </a:rPr>
              <a:t>and Java SSL libraries/classes readily available</a:t>
            </a:r>
          </a:p>
        </p:txBody>
      </p:sp>
      <p:pic>
        <p:nvPicPr>
          <p:cNvPr id="99334" name="Picture 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187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3502025" y="293688"/>
            <a:ext cx="3962400" cy="5954712"/>
            <a:chOff x="1152" y="233"/>
            <a:chExt cx="2496" cy="3751"/>
          </a:xfrm>
        </p:grpSpPr>
        <p:sp>
          <p:nvSpPr>
            <p:cNvPr id="116747" name="Line 3"/>
            <p:cNvSpPr>
              <a:spLocks noChangeShapeType="1"/>
            </p:cNvSpPr>
            <p:nvPr/>
          </p:nvSpPr>
          <p:spPr bwMode="auto">
            <a:xfrm>
              <a:off x="1152" y="384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748" name="Line 4"/>
            <p:cNvSpPr>
              <a:spLocks noChangeShapeType="1"/>
            </p:cNvSpPr>
            <p:nvPr/>
          </p:nvSpPr>
          <p:spPr bwMode="auto">
            <a:xfrm flipH="1">
              <a:off x="1152" y="67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749" name="Line 5"/>
            <p:cNvSpPr>
              <a:spLocks noChangeShapeType="1"/>
            </p:cNvSpPr>
            <p:nvPr/>
          </p:nvSpPr>
          <p:spPr bwMode="auto">
            <a:xfrm flipH="1">
              <a:off x="1152" y="91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750" name="Line 6"/>
            <p:cNvSpPr>
              <a:spLocks noChangeShapeType="1"/>
            </p:cNvSpPr>
            <p:nvPr/>
          </p:nvSpPr>
          <p:spPr bwMode="auto">
            <a:xfrm flipH="1">
              <a:off x="1152" y="1152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751" name="Line 7"/>
            <p:cNvSpPr>
              <a:spLocks noChangeShapeType="1"/>
            </p:cNvSpPr>
            <p:nvPr/>
          </p:nvSpPr>
          <p:spPr bwMode="auto">
            <a:xfrm>
              <a:off x="1152" y="158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752" name="Line 8"/>
            <p:cNvSpPr>
              <a:spLocks noChangeShapeType="1"/>
            </p:cNvSpPr>
            <p:nvPr/>
          </p:nvSpPr>
          <p:spPr bwMode="auto">
            <a:xfrm>
              <a:off x="1152" y="177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753" name="Line 9"/>
            <p:cNvSpPr>
              <a:spLocks noChangeShapeType="1"/>
            </p:cNvSpPr>
            <p:nvPr/>
          </p:nvSpPr>
          <p:spPr bwMode="auto">
            <a:xfrm>
              <a:off x="1152" y="2064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754" name="Line 10"/>
            <p:cNvSpPr>
              <a:spLocks noChangeShapeType="1"/>
            </p:cNvSpPr>
            <p:nvPr/>
          </p:nvSpPr>
          <p:spPr bwMode="auto">
            <a:xfrm flipH="1">
              <a:off x="1152" y="2448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755" name="Line 11"/>
            <p:cNvSpPr>
              <a:spLocks noChangeShapeType="1"/>
            </p:cNvSpPr>
            <p:nvPr/>
          </p:nvSpPr>
          <p:spPr bwMode="auto">
            <a:xfrm flipH="1">
              <a:off x="1152" y="2736"/>
              <a:ext cx="24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756" name="Line 12"/>
            <p:cNvSpPr>
              <a:spLocks noChangeShapeType="1"/>
            </p:cNvSpPr>
            <p:nvPr/>
          </p:nvSpPr>
          <p:spPr bwMode="auto">
            <a:xfrm>
              <a:off x="1152" y="312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757" name="Line 13"/>
            <p:cNvSpPr>
              <a:spLocks noChangeShapeType="1"/>
            </p:cNvSpPr>
            <p:nvPr/>
          </p:nvSpPr>
          <p:spPr bwMode="auto">
            <a:xfrm flipH="1">
              <a:off x="1152" y="3408"/>
              <a:ext cx="24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758" name="Line 14"/>
            <p:cNvSpPr>
              <a:spLocks noChangeShapeType="1"/>
            </p:cNvSpPr>
            <p:nvPr/>
          </p:nvSpPr>
          <p:spPr bwMode="auto">
            <a:xfrm>
              <a:off x="1152" y="3840"/>
              <a:ext cx="24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16759" name="Text Box 15"/>
            <p:cNvSpPr txBox="1">
              <a:spLocks noChangeArrowheads="1"/>
            </p:cNvSpPr>
            <p:nvPr/>
          </p:nvSpPr>
          <p:spPr bwMode="auto">
            <a:xfrm rot="194382">
              <a:off x="1574" y="233"/>
              <a:ext cx="14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600">
                  <a:latin typeface="Arial" panose="020B0604020202020204" pitchFamily="34" charset="0"/>
                  <a:cs typeface="Arial" panose="020B0604020202020204" pitchFamily="34" charset="0"/>
                </a:rPr>
                <a:t>handshake: ClientHello</a:t>
              </a:r>
            </a:p>
          </p:txBody>
        </p:sp>
        <p:sp>
          <p:nvSpPr>
            <p:cNvPr id="116760" name="Text Box 16"/>
            <p:cNvSpPr txBox="1">
              <a:spLocks noChangeArrowheads="1"/>
            </p:cNvSpPr>
            <p:nvPr/>
          </p:nvSpPr>
          <p:spPr bwMode="auto">
            <a:xfrm rot="-324987">
              <a:off x="1574" y="563"/>
              <a:ext cx="153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600">
                  <a:latin typeface="Arial" panose="020B0604020202020204" pitchFamily="34" charset="0"/>
                  <a:cs typeface="Arial" panose="020B0604020202020204" pitchFamily="34" charset="0"/>
                </a:rPr>
                <a:t>handshake: ServerHello</a:t>
              </a:r>
            </a:p>
          </p:txBody>
        </p:sp>
        <p:sp>
          <p:nvSpPr>
            <p:cNvPr id="116761" name="Text Box 17"/>
            <p:cNvSpPr txBox="1">
              <a:spLocks noChangeArrowheads="1"/>
            </p:cNvSpPr>
            <p:nvPr/>
          </p:nvSpPr>
          <p:spPr bwMode="auto">
            <a:xfrm rot="-324987">
              <a:off x="1647" y="805"/>
              <a:ext cx="14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600">
                  <a:latin typeface="Arial" panose="020B0604020202020204" pitchFamily="34" charset="0"/>
                  <a:cs typeface="Arial" panose="020B0604020202020204" pitchFamily="34" charset="0"/>
                </a:rPr>
                <a:t>handshake: Certificate</a:t>
              </a:r>
            </a:p>
          </p:txBody>
        </p:sp>
        <p:sp>
          <p:nvSpPr>
            <p:cNvPr id="116762" name="Text Box 18"/>
            <p:cNvSpPr txBox="1">
              <a:spLocks noChangeArrowheads="1"/>
            </p:cNvSpPr>
            <p:nvPr/>
          </p:nvSpPr>
          <p:spPr bwMode="auto">
            <a:xfrm rot="-324987">
              <a:off x="1574" y="1046"/>
              <a:ext cx="183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600">
                  <a:latin typeface="Arial" panose="020B0604020202020204" pitchFamily="34" charset="0"/>
                  <a:cs typeface="Arial" panose="020B0604020202020204" pitchFamily="34" charset="0"/>
                </a:rPr>
                <a:t>handshake: ServerHelloDone</a:t>
              </a:r>
            </a:p>
          </p:txBody>
        </p:sp>
        <p:sp>
          <p:nvSpPr>
            <p:cNvPr id="116763" name="Text Box 19"/>
            <p:cNvSpPr txBox="1">
              <a:spLocks noChangeArrowheads="1"/>
            </p:cNvSpPr>
            <p:nvPr/>
          </p:nvSpPr>
          <p:spPr bwMode="auto">
            <a:xfrm rot="226813">
              <a:off x="1606" y="1478"/>
              <a:ext cx="194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600">
                  <a:latin typeface="Arial" panose="020B0604020202020204" pitchFamily="34" charset="0"/>
                  <a:cs typeface="Arial" panose="020B0604020202020204" pitchFamily="34" charset="0"/>
                </a:rPr>
                <a:t>handshake: ClientKeyExchange</a:t>
              </a:r>
            </a:p>
          </p:txBody>
        </p:sp>
        <p:sp>
          <p:nvSpPr>
            <p:cNvPr id="116764" name="Text Box 20"/>
            <p:cNvSpPr txBox="1">
              <a:spLocks noChangeArrowheads="1"/>
            </p:cNvSpPr>
            <p:nvPr/>
          </p:nvSpPr>
          <p:spPr bwMode="auto">
            <a:xfrm rot="258961">
              <a:off x="1594" y="1655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600">
                  <a:latin typeface="Arial" panose="020B0604020202020204" pitchFamily="34" charset="0"/>
                  <a:cs typeface="Arial" panose="020B0604020202020204" pitchFamily="34" charset="0"/>
                </a:rPr>
                <a:t>ChangeCipherSpec</a:t>
              </a:r>
            </a:p>
          </p:txBody>
        </p:sp>
        <p:sp>
          <p:nvSpPr>
            <p:cNvPr id="116765" name="Text Box 21"/>
            <p:cNvSpPr txBox="1">
              <a:spLocks noChangeArrowheads="1"/>
            </p:cNvSpPr>
            <p:nvPr/>
          </p:nvSpPr>
          <p:spPr bwMode="auto">
            <a:xfrm rot="226813">
              <a:off x="1606" y="1968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600">
                  <a:latin typeface="Arial" panose="020B0604020202020204" pitchFamily="34" charset="0"/>
                  <a:cs typeface="Arial" panose="020B0604020202020204" pitchFamily="34" charset="0"/>
                </a:rPr>
                <a:t>handshake: Finished</a:t>
              </a:r>
            </a:p>
          </p:txBody>
        </p:sp>
        <p:sp>
          <p:nvSpPr>
            <p:cNvPr id="116766" name="Text Box 22"/>
            <p:cNvSpPr txBox="1">
              <a:spLocks noChangeArrowheads="1"/>
            </p:cNvSpPr>
            <p:nvPr/>
          </p:nvSpPr>
          <p:spPr bwMode="auto">
            <a:xfrm rot="-260887">
              <a:off x="1658" y="2341"/>
              <a:ext cx="124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600">
                  <a:latin typeface="Arial" panose="020B0604020202020204" pitchFamily="34" charset="0"/>
                  <a:cs typeface="Arial" panose="020B0604020202020204" pitchFamily="34" charset="0"/>
                </a:rPr>
                <a:t>ChangeCipherSpec</a:t>
              </a:r>
            </a:p>
          </p:txBody>
        </p:sp>
        <p:sp>
          <p:nvSpPr>
            <p:cNvPr id="116767" name="Text Box 23"/>
            <p:cNvSpPr txBox="1">
              <a:spLocks noChangeArrowheads="1"/>
            </p:cNvSpPr>
            <p:nvPr/>
          </p:nvSpPr>
          <p:spPr bwMode="auto">
            <a:xfrm rot="-387815">
              <a:off x="1670" y="2630"/>
              <a:ext cx="131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600">
                  <a:latin typeface="Arial" panose="020B0604020202020204" pitchFamily="34" charset="0"/>
                  <a:cs typeface="Arial" panose="020B0604020202020204" pitchFamily="34" charset="0"/>
                </a:rPr>
                <a:t>handshake: Finished</a:t>
              </a:r>
            </a:p>
          </p:txBody>
        </p:sp>
        <p:sp>
          <p:nvSpPr>
            <p:cNvPr id="116768" name="Text Box 24"/>
            <p:cNvSpPr txBox="1">
              <a:spLocks noChangeArrowheads="1"/>
            </p:cNvSpPr>
            <p:nvPr/>
          </p:nvSpPr>
          <p:spPr bwMode="auto">
            <a:xfrm rot="258755">
              <a:off x="1747" y="3013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600">
                  <a:latin typeface="Arial" panose="020B0604020202020204" pitchFamily="34" charset="0"/>
                  <a:cs typeface="Arial" panose="020B0604020202020204" pitchFamily="34" charset="0"/>
                </a:rPr>
                <a:t>application_data</a:t>
              </a:r>
            </a:p>
          </p:txBody>
        </p:sp>
        <p:sp>
          <p:nvSpPr>
            <p:cNvPr id="116769" name="Text Box 25"/>
            <p:cNvSpPr txBox="1">
              <a:spLocks noChangeArrowheads="1"/>
            </p:cNvSpPr>
            <p:nvPr/>
          </p:nvSpPr>
          <p:spPr bwMode="auto">
            <a:xfrm rot="-295858">
              <a:off x="1811" y="3301"/>
              <a:ext cx="10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600">
                  <a:latin typeface="Arial" panose="020B0604020202020204" pitchFamily="34" charset="0"/>
                  <a:cs typeface="Arial" panose="020B0604020202020204" pitchFamily="34" charset="0"/>
                </a:rPr>
                <a:t>application_data</a:t>
              </a:r>
            </a:p>
          </p:txBody>
        </p:sp>
        <p:sp>
          <p:nvSpPr>
            <p:cNvPr id="116770" name="Text Box 26"/>
            <p:cNvSpPr txBox="1">
              <a:spLocks noChangeArrowheads="1"/>
            </p:cNvSpPr>
            <p:nvPr/>
          </p:nvSpPr>
          <p:spPr bwMode="auto">
            <a:xfrm rot="194382">
              <a:off x="1827" y="3733"/>
              <a:ext cx="16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600">
                  <a:latin typeface="Arial" panose="020B0604020202020204" pitchFamily="34" charset="0"/>
                  <a:cs typeface="Arial" panose="020B0604020202020204" pitchFamily="34" charset="0"/>
                </a:rPr>
                <a:t>Alert: warning, close_notify</a:t>
              </a:r>
            </a:p>
          </p:txBody>
        </p:sp>
      </p:grpSp>
      <p:sp>
        <p:nvSpPr>
          <p:cNvPr id="116739" name="Rectangle 27"/>
          <p:cNvSpPr>
            <a:spLocks noGrp="1" noChangeArrowheads="1"/>
          </p:cNvSpPr>
          <p:nvPr>
            <p:ph type="title"/>
          </p:nvPr>
        </p:nvSpPr>
        <p:spPr>
          <a:xfrm>
            <a:off x="252413" y="366713"/>
            <a:ext cx="3170237" cy="1143000"/>
          </a:xfrm>
        </p:spPr>
        <p:txBody>
          <a:bodyPr/>
          <a:lstStyle/>
          <a:p>
            <a:pPr>
              <a:lnSpc>
                <a:spcPts val="4600"/>
              </a:lnSpc>
            </a:pPr>
            <a:r>
              <a:rPr lang="en-US" altLang="da-DK" dirty="0" smtClean="0">
                <a:ea typeface="ＭＳ Ｐゴシック" charset="-128"/>
              </a:rPr>
              <a:t>SSL</a:t>
            </a:r>
            <a:br>
              <a:rPr lang="en-US" altLang="da-DK" dirty="0" smtClean="0">
                <a:ea typeface="ＭＳ Ｐゴシック" charset="-128"/>
              </a:rPr>
            </a:br>
            <a:r>
              <a:rPr lang="en-US" altLang="da-DK" dirty="0" smtClean="0">
                <a:ea typeface="ＭＳ Ｐゴシック" charset="-128"/>
              </a:rPr>
              <a:t>connection</a:t>
            </a:r>
          </a:p>
        </p:txBody>
      </p:sp>
      <p:sp>
        <p:nvSpPr>
          <p:cNvPr id="116740" name="Text Box 28"/>
          <p:cNvSpPr txBox="1">
            <a:spLocks noChangeArrowheads="1"/>
          </p:cNvSpPr>
          <p:nvPr/>
        </p:nvSpPr>
        <p:spPr bwMode="auto">
          <a:xfrm>
            <a:off x="1219200" y="6049963"/>
            <a:ext cx="1917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solidFill>
                  <a:srgbClr val="C00000"/>
                </a:solidFill>
                <a:latin typeface="Gill Sans MT" panose="020B0502020104020203" pitchFamily="34" charset="0"/>
              </a:rPr>
              <a:t>TCP FIN follows</a:t>
            </a:r>
          </a:p>
        </p:txBody>
      </p:sp>
      <p:pic>
        <p:nvPicPr>
          <p:cNvPr id="116741" name="Picture 29" descr="Al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2" name="Picture 30" descr="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3" name="Line 32"/>
          <p:cNvSpPr>
            <a:spLocks noChangeShapeType="1"/>
          </p:cNvSpPr>
          <p:nvPr/>
        </p:nvSpPr>
        <p:spPr bwMode="auto">
          <a:xfrm flipV="1">
            <a:off x="2635250" y="2743200"/>
            <a:ext cx="1122363" cy="592138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16744" name="Text Box 33"/>
          <p:cNvSpPr txBox="1">
            <a:spLocks noChangeArrowheads="1"/>
          </p:cNvSpPr>
          <p:nvPr/>
        </p:nvSpPr>
        <p:spPr bwMode="auto">
          <a:xfrm>
            <a:off x="1038225" y="2947988"/>
            <a:ext cx="15668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r"/>
            <a:r>
              <a:rPr lang="en-US" altLang="da-DK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</a:t>
            </a:r>
          </a:p>
          <a:p>
            <a:pPr algn="r"/>
            <a:r>
              <a:rPr lang="en-US" altLang="da-DK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henceforth</a:t>
            </a:r>
          </a:p>
          <a:p>
            <a:pPr algn="r"/>
            <a:r>
              <a:rPr lang="en-US" altLang="da-DK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encrypted</a:t>
            </a:r>
          </a:p>
        </p:txBody>
      </p:sp>
      <p:sp>
        <p:nvSpPr>
          <p:cNvPr id="116745" name="Line 34"/>
          <p:cNvSpPr>
            <a:spLocks noChangeShapeType="1"/>
          </p:cNvSpPr>
          <p:nvPr/>
        </p:nvSpPr>
        <p:spPr bwMode="auto">
          <a:xfrm>
            <a:off x="2603500" y="3592513"/>
            <a:ext cx="1392238" cy="38576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116746" name="Picture 24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500188"/>
            <a:ext cx="262572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C# API, </a:t>
            </a:r>
            <a:r>
              <a:rPr lang="da-DK" dirty="0" err="1" smtClean="0"/>
              <a:t>SslStream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class</a:t>
            </a:r>
            <a:r>
              <a:rPr lang="da-DK" dirty="0" smtClean="0"/>
              <a:t> </a:t>
            </a:r>
            <a:r>
              <a:rPr lang="da-DK" dirty="0" err="1" smtClean="0"/>
              <a:t>SslStream</a:t>
            </a:r>
            <a:r>
              <a:rPr lang="da-DK" dirty="0" smtClean="0"/>
              <a:t> </a:t>
            </a:r>
            <a:r>
              <a:rPr lang="da-DK" dirty="0" err="1" smtClean="0"/>
              <a:t>wraps</a:t>
            </a:r>
            <a:r>
              <a:rPr lang="da-DK" dirty="0" smtClean="0"/>
              <a:t> an </a:t>
            </a:r>
            <a:r>
              <a:rPr lang="da-DK" dirty="0" err="1" smtClean="0"/>
              <a:t>ordinary</a:t>
            </a:r>
            <a:r>
              <a:rPr lang="da-DK" dirty="0" smtClean="0"/>
              <a:t> </a:t>
            </a:r>
            <a:r>
              <a:rPr lang="da-DK" dirty="0" err="1" smtClean="0"/>
              <a:t>Stream</a:t>
            </a:r>
            <a:r>
              <a:rPr lang="da-DK" dirty="0" smtClean="0"/>
              <a:t> </a:t>
            </a:r>
            <a:r>
              <a:rPr lang="da-DK" dirty="0" err="1" smtClean="0"/>
              <a:t>providing</a:t>
            </a:r>
            <a:r>
              <a:rPr lang="da-DK" dirty="0" smtClean="0"/>
              <a:t> </a:t>
            </a:r>
            <a:r>
              <a:rPr lang="da-DK" dirty="0" err="1" smtClean="0"/>
              <a:t>secure</a:t>
            </a:r>
            <a:r>
              <a:rPr lang="da-DK" dirty="0" smtClean="0"/>
              <a:t> </a:t>
            </a:r>
            <a:r>
              <a:rPr lang="da-DK" dirty="0" err="1" smtClean="0"/>
              <a:t>communication</a:t>
            </a:r>
            <a:endParaRPr lang="da-DK" dirty="0" smtClean="0"/>
          </a:p>
          <a:p>
            <a:r>
              <a:rPr lang="da-DK" dirty="0" err="1" smtClean="0"/>
              <a:t>Example</a:t>
            </a:r>
            <a:endParaRPr lang="da-DK" dirty="0"/>
          </a:p>
          <a:p>
            <a:pPr lvl="1"/>
            <a:r>
              <a:rPr lang="da-DK" dirty="0" err="1" smtClean="0"/>
              <a:t>SimpleSslClient</a:t>
            </a:r>
            <a:r>
              <a:rPr lang="da-DK" dirty="0" smtClean="0"/>
              <a:t>, to acces a </a:t>
            </a:r>
            <a:r>
              <a:rPr lang="da-DK" dirty="0" err="1" smtClean="0"/>
              <a:t>secure</a:t>
            </a:r>
            <a:r>
              <a:rPr lang="da-DK" dirty="0" smtClean="0"/>
              <a:t> web site</a:t>
            </a:r>
          </a:p>
          <a:p>
            <a:pPr lvl="1"/>
            <a:r>
              <a:rPr lang="da-DK" dirty="0" err="1" smtClean="0"/>
              <a:t>EchoTcpSecure</a:t>
            </a:r>
            <a:r>
              <a:rPr lang="da-DK" dirty="0" smtClean="0"/>
              <a:t>, </a:t>
            </a:r>
            <a:r>
              <a:rPr lang="da-DK" dirty="0" err="1" smtClean="0"/>
              <a:t>client</a:t>
            </a:r>
            <a:r>
              <a:rPr lang="da-DK" dirty="0" smtClean="0"/>
              <a:t> + server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Security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HTTP </a:t>
            </a:r>
            <a:r>
              <a:rPr lang="da-DK" dirty="0" err="1" smtClean="0"/>
              <a:t>secure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Security</a:t>
            </a:r>
            <a:endParaRPr lang="en-US"/>
          </a:p>
        </p:txBody>
      </p:sp>
      <p:pic>
        <p:nvPicPr>
          <p:cNvPr id="181250" name="Picture 2" descr="HTTP vs HTT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02" y="1600200"/>
            <a:ext cx="4845795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felt 7"/>
          <p:cNvSpPr txBox="1"/>
          <p:nvPr/>
        </p:nvSpPr>
        <p:spPr>
          <a:xfrm>
            <a:off x="797169" y="6377354"/>
            <a:ext cx="60453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/>
              <a:t>https://</a:t>
            </a:r>
            <a:r>
              <a:rPr lang="da-DK" sz="1100" dirty="0"/>
              <a:t>www.instantssl.com/ssl-certificate-products/https.html</a:t>
            </a:r>
          </a:p>
        </p:txBody>
      </p:sp>
    </p:spTree>
    <p:extLst>
      <p:ext uri="{BB962C8B-B14F-4D97-AF65-F5344CB8AC3E}">
        <p14:creationId xmlns:p14="http://schemas.microsoft.com/office/powerpoint/2010/main" val="8656823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HTTP </a:t>
            </a:r>
            <a:r>
              <a:rPr lang="da-DK" dirty="0" err="1" smtClean="0"/>
              <a:t>secure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Security</a:t>
            </a:r>
            <a:endParaRPr lang="en-US"/>
          </a:p>
        </p:txBody>
      </p:sp>
      <p:pic>
        <p:nvPicPr>
          <p:cNvPr id="182274" name="Picture 2" descr="HTTPS Browser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2" y="1700212"/>
            <a:ext cx="49815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879231" y="6260123"/>
            <a:ext cx="5416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00" dirty="0"/>
              <a:t>https://www.instantssl.com/ssl-certificate-products/https.html</a:t>
            </a:r>
          </a:p>
        </p:txBody>
      </p:sp>
    </p:spTree>
    <p:extLst>
      <p:ext uri="{BB962C8B-B14F-4D97-AF65-F5344CB8AC3E}">
        <p14:creationId xmlns:p14="http://schemas.microsoft.com/office/powerpoint/2010/main" val="1888900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HTTP </a:t>
            </a:r>
            <a:r>
              <a:rPr lang="da-DK" dirty="0" err="1" smtClean="0"/>
              <a:t>secure</a:t>
            </a:r>
            <a:r>
              <a:rPr lang="da-DK" dirty="0" smtClean="0"/>
              <a:t>, </a:t>
            </a:r>
            <a:r>
              <a:rPr lang="da-DK" dirty="0" smtClean="0"/>
              <a:t>mixed </a:t>
            </a:r>
            <a:r>
              <a:rPr lang="da-DK" dirty="0" err="1" smtClean="0"/>
              <a:t>content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Many</a:t>
            </a:r>
            <a:r>
              <a:rPr lang="da-DK" dirty="0"/>
              <a:t> web pages show </a:t>
            </a:r>
            <a:r>
              <a:rPr lang="da-DK" dirty="0" err="1"/>
              <a:t>content</a:t>
            </a:r>
            <a:r>
              <a:rPr lang="da-DK" dirty="0"/>
              <a:t> </a:t>
            </a:r>
            <a:r>
              <a:rPr lang="da-DK" dirty="0" err="1"/>
              <a:t>like</a:t>
            </a:r>
            <a:r>
              <a:rPr lang="da-DK" dirty="0"/>
              <a:t> images, JavaScript, etc.</a:t>
            </a:r>
          </a:p>
          <a:p>
            <a:pPr lvl="1"/>
            <a:r>
              <a:rPr lang="da-DK" dirty="0"/>
              <a:t>Content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come</a:t>
            </a:r>
            <a:r>
              <a:rPr lang="da-DK" dirty="0"/>
              <a:t> from </a:t>
            </a:r>
            <a:r>
              <a:rPr lang="da-DK" dirty="0" err="1"/>
              <a:t>different</a:t>
            </a:r>
            <a:r>
              <a:rPr lang="da-DK" dirty="0"/>
              <a:t> servers</a:t>
            </a:r>
          </a:p>
          <a:p>
            <a:pPr lvl="1"/>
            <a:r>
              <a:rPr lang="da-DK" dirty="0" err="1"/>
              <a:t>Some</a:t>
            </a:r>
            <a:r>
              <a:rPr lang="da-DK" dirty="0"/>
              <a:t> of </a:t>
            </a:r>
            <a:r>
              <a:rPr lang="da-DK" dirty="0" err="1"/>
              <a:t>this</a:t>
            </a:r>
            <a:r>
              <a:rPr lang="da-DK" dirty="0"/>
              <a:t> </a:t>
            </a:r>
            <a:r>
              <a:rPr lang="da-DK" dirty="0" err="1"/>
              <a:t>content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transported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https</a:t>
            </a:r>
            <a:r>
              <a:rPr lang="da-DK" dirty="0"/>
              <a:t> </a:t>
            </a:r>
            <a:r>
              <a:rPr lang="da-DK" dirty="0" err="1"/>
              <a:t>others</a:t>
            </a:r>
            <a:r>
              <a:rPr lang="da-DK" dirty="0"/>
              <a:t>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ordinay</a:t>
            </a:r>
            <a:r>
              <a:rPr lang="da-DK" dirty="0"/>
              <a:t> http</a:t>
            </a:r>
          </a:p>
          <a:p>
            <a:pPr lvl="1"/>
            <a:r>
              <a:rPr lang="da-DK" dirty="0" err="1"/>
              <a:t>Example</a:t>
            </a:r>
            <a:endParaRPr lang="da-DK" dirty="0"/>
          </a:p>
          <a:p>
            <a:pPr lvl="2"/>
            <a:r>
              <a:rPr lang="da-DK" dirty="0">
                <a:hlinkClick r:id="rId2"/>
              </a:rPr>
              <a:t>https://www.rejsekort.dk/brug-rejsekort/her-kan-du-bruge-rejsekort/hovedstadsomraadet.aspx</a:t>
            </a:r>
            <a:r>
              <a:rPr lang="da-DK" dirty="0"/>
              <a:t> </a:t>
            </a:r>
          </a:p>
          <a:p>
            <a:pPr lvl="1"/>
            <a:r>
              <a:rPr lang="da-DK" dirty="0"/>
              <a:t>The browser </a:t>
            </a:r>
            <a:r>
              <a:rPr lang="da-DK" dirty="0" err="1"/>
              <a:t>warns</a:t>
            </a:r>
            <a:r>
              <a:rPr lang="da-DK" dirty="0"/>
              <a:t> the </a:t>
            </a:r>
            <a:r>
              <a:rPr lang="da-DK" dirty="0" err="1"/>
              <a:t>user</a:t>
            </a:r>
            <a:r>
              <a:rPr lang="da-DK" dirty="0"/>
              <a:t>, or </a:t>
            </a:r>
            <a:r>
              <a:rPr lang="da-DK" dirty="0" err="1"/>
              <a:t>refuses</a:t>
            </a:r>
            <a:r>
              <a:rPr lang="da-DK" dirty="0"/>
              <a:t> to show the </a:t>
            </a:r>
            <a:r>
              <a:rPr lang="da-DK" dirty="0" err="1"/>
              <a:t>unsecured</a:t>
            </a:r>
            <a:r>
              <a:rPr lang="da-DK" dirty="0"/>
              <a:t> </a:t>
            </a:r>
            <a:r>
              <a:rPr lang="da-DK" dirty="0" err="1"/>
              <a:t>content</a:t>
            </a:r>
            <a:r>
              <a:rPr lang="da-DK" dirty="0"/>
              <a:t> in an </a:t>
            </a:r>
            <a:r>
              <a:rPr lang="da-DK" dirty="0" err="1"/>
              <a:t>otherwise</a:t>
            </a:r>
            <a:r>
              <a:rPr lang="da-DK" dirty="0"/>
              <a:t> </a:t>
            </a:r>
            <a:r>
              <a:rPr lang="da-DK" dirty="0" err="1"/>
              <a:t>secure</a:t>
            </a:r>
            <a:r>
              <a:rPr lang="da-DK" dirty="0"/>
              <a:t> web page.</a:t>
            </a:r>
          </a:p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Network Security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1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What is network security?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confidentiality</a:t>
            </a:r>
            <a:r>
              <a:rPr lang="en-US" altLang="da-DK" smtClean="0">
                <a:solidFill>
                  <a:srgbClr val="C00000"/>
                </a:solidFill>
                <a:ea typeface="ＭＳ Ｐゴシック" charset="-128"/>
              </a:rPr>
              <a:t>: </a:t>
            </a:r>
            <a:r>
              <a:rPr lang="en-US" altLang="da-DK" sz="2400" smtClean="0">
                <a:ea typeface="ＭＳ Ｐゴシック" charset="-128"/>
              </a:rPr>
              <a:t>only sender, intended receiver should </a:t>
            </a:r>
            <a:r>
              <a:rPr lang="ja-JP" altLang="en-US" sz="2400" smtClean="0">
                <a:ea typeface="ＭＳ Ｐゴシック" charset="-128"/>
              </a:rPr>
              <a:t>“</a:t>
            </a:r>
            <a:r>
              <a:rPr lang="en-US" altLang="ja-JP" sz="2400" smtClean="0">
                <a:ea typeface="ＭＳ Ｐゴシック" charset="-128"/>
              </a:rPr>
              <a:t>understand</a:t>
            </a:r>
            <a:r>
              <a:rPr lang="ja-JP" altLang="en-US" sz="2400" smtClean="0">
                <a:ea typeface="ＭＳ Ｐゴシック" charset="-128"/>
              </a:rPr>
              <a:t>”</a:t>
            </a:r>
            <a:r>
              <a:rPr lang="en-US" altLang="ja-JP" sz="2400" smtClean="0">
                <a:ea typeface="ＭＳ Ｐゴシック" charset="-128"/>
              </a:rPr>
              <a:t> message contents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sender encrypts message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receiver decrypts message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authentication: </a:t>
            </a:r>
            <a:r>
              <a:rPr lang="en-US" altLang="da-DK" sz="2400" smtClean="0">
                <a:ea typeface="ＭＳ Ｐゴシック" charset="-128"/>
              </a:rPr>
              <a:t>sender, receiver want to confirm identity of each other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message integrity: </a:t>
            </a:r>
            <a:r>
              <a:rPr lang="en-US" altLang="da-DK" sz="2400" smtClean="0">
                <a:ea typeface="ＭＳ Ｐゴシック" charset="-128"/>
              </a:rPr>
              <a:t>sender, receiver want to ensure message not altered (in transit, or afterwards) without detection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access and availability</a:t>
            </a:r>
            <a:r>
              <a:rPr lang="en-US" altLang="da-DK" sz="2400" smtClean="0">
                <a:solidFill>
                  <a:srgbClr val="FF0000"/>
                </a:solidFill>
                <a:ea typeface="ＭＳ Ｐゴシック" charset="-128"/>
              </a:rPr>
              <a:t>:</a:t>
            </a:r>
            <a:r>
              <a:rPr lang="en-US" altLang="da-DK" sz="2400" smtClean="0">
                <a:ea typeface="ＭＳ Ｐゴシック" charset="-128"/>
              </a:rPr>
              <a:t> services must be accessible and available to users</a:t>
            </a:r>
          </a:p>
        </p:txBody>
      </p:sp>
      <p:pic>
        <p:nvPicPr>
          <p:cNvPr id="25604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1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Chapter 8 roadmap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8.1</a:t>
            </a:r>
            <a:r>
              <a:rPr lang="en-US" altLang="da-DK" smtClean="0">
                <a:solidFill>
                  <a:srgbClr val="2D2DB9"/>
                </a:solidFill>
                <a:ea typeface="ＭＳ Ｐゴシック" charset="-128"/>
              </a:rPr>
              <a:t> </a:t>
            </a:r>
            <a:r>
              <a:rPr lang="en-US" altLang="da-DK" smtClean="0">
                <a:ea typeface="ＭＳ Ｐゴシック" charset="-128"/>
              </a:rPr>
              <a:t>What is network security?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8.2</a:t>
            </a:r>
            <a:r>
              <a:rPr lang="en-US" altLang="da-DK" smtClean="0">
                <a:ea typeface="ＭＳ Ｐゴシック" charset="-128"/>
              </a:rPr>
              <a:t> Principles of cryptography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8.3</a:t>
            </a:r>
            <a:r>
              <a:rPr lang="en-US" altLang="da-DK" smtClean="0">
                <a:ea typeface="ＭＳ Ｐゴシック" charset="-128"/>
              </a:rPr>
              <a:t> Message integrity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8.4 </a:t>
            </a:r>
            <a:r>
              <a:rPr lang="en-US" altLang="da-DK" smtClean="0">
                <a:ea typeface="ＭＳ Ｐゴシック" charset="-128"/>
              </a:rPr>
              <a:t>Securing e-mail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8.5</a:t>
            </a:r>
            <a:r>
              <a:rPr lang="en-US" altLang="da-DK" smtClean="0">
                <a:ea typeface="ＭＳ Ｐゴシック" charset="-128"/>
              </a:rPr>
              <a:t> Securing TCP connections: SSL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8.6 Network layer security: IPsec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8.7</a:t>
            </a:r>
            <a:r>
              <a:rPr lang="en-US" altLang="da-DK" smtClean="0">
                <a:ea typeface="ＭＳ Ｐゴシック" charset="-128"/>
              </a:rPr>
              <a:t> Securing wireless LANs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8.8</a:t>
            </a:r>
            <a:r>
              <a:rPr lang="en-US" altLang="da-DK" smtClean="0">
                <a:ea typeface="ＭＳ Ｐゴシック" charset="-128"/>
              </a:rPr>
              <a:t> Operational security: firewalls and IDS</a:t>
            </a:r>
          </a:p>
        </p:txBody>
      </p:sp>
      <p:pic>
        <p:nvPicPr>
          <p:cNvPr id="118788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1143000"/>
          </a:xfrm>
        </p:spPr>
        <p:txBody>
          <a:bodyPr/>
          <a:lstStyle/>
          <a:p>
            <a:r>
              <a:rPr lang="en-US" altLang="da-DK" sz="4000" smtClean="0">
                <a:ea typeface="ＭＳ Ｐゴシック" charset="-128"/>
              </a:rPr>
              <a:t>What is network-layer confidentiality ?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513" y="1406525"/>
            <a:ext cx="8040687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i="1" dirty="0" smtClean="0">
                <a:solidFill>
                  <a:srgbClr val="C00000"/>
                </a:solidFill>
                <a:ea typeface="ＭＳ Ｐゴシック" charset="-128"/>
              </a:rPr>
              <a:t>between two network entities:</a:t>
            </a:r>
          </a:p>
          <a:p>
            <a:r>
              <a:rPr lang="en-US" altLang="da-DK" dirty="0" smtClean="0">
                <a:ea typeface="ＭＳ Ｐゴシック" charset="-128"/>
              </a:rPr>
              <a:t>sending entity encrypts datagram payload, payload could be:</a:t>
            </a:r>
          </a:p>
          <a:p>
            <a:pPr lvl="1"/>
            <a:r>
              <a:rPr lang="en-US" altLang="da-DK" dirty="0" smtClean="0">
                <a:ea typeface="ＭＳ Ｐゴシック" charset="-128"/>
              </a:rPr>
              <a:t>TCP or UDP segment, ICMP message, OSPF message ….</a:t>
            </a:r>
          </a:p>
          <a:p>
            <a:r>
              <a:rPr lang="en-US" altLang="da-DK" dirty="0" smtClean="0">
                <a:ea typeface="ＭＳ Ｐゴシック" charset="-128"/>
              </a:rPr>
              <a:t>all data sent from one entity to other would be hidden:</a:t>
            </a:r>
          </a:p>
          <a:p>
            <a:pPr lvl="1"/>
            <a:r>
              <a:rPr lang="en-US" altLang="da-DK" dirty="0" smtClean="0">
                <a:ea typeface="ＭＳ Ｐゴシック" charset="-128"/>
              </a:rPr>
              <a:t>web pages, e-mail, P2P file transfers, TCP SYN packets …</a:t>
            </a:r>
          </a:p>
          <a:p>
            <a:r>
              <a:rPr lang="ja-JP" altLang="en-US" dirty="0" smtClean="0">
                <a:solidFill>
                  <a:srgbClr val="C00000"/>
                </a:solidFill>
                <a:ea typeface="ＭＳ Ｐゴシック" charset="-128"/>
              </a:rPr>
              <a:t>“</a:t>
            </a:r>
            <a:r>
              <a:rPr lang="en-US" altLang="ja-JP" dirty="0" smtClean="0">
                <a:solidFill>
                  <a:srgbClr val="C00000"/>
                </a:solidFill>
                <a:ea typeface="ＭＳ Ｐゴシック" charset="-128"/>
              </a:rPr>
              <a:t>blanket coverage</a:t>
            </a:r>
            <a:r>
              <a:rPr lang="ja-JP" altLang="en-US" dirty="0" smtClean="0">
                <a:solidFill>
                  <a:srgbClr val="C00000"/>
                </a:solidFill>
                <a:ea typeface="ＭＳ Ｐゴシック" charset="-128"/>
              </a:rPr>
              <a:t>”</a:t>
            </a:r>
            <a:endParaRPr lang="en-US" altLang="da-DK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pic>
        <p:nvPicPr>
          <p:cNvPr id="120836" name="Picture 6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1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8032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218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Virtual Private Networks (VPNs)</a:t>
            </a:r>
          </a:p>
        </p:txBody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05775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motivation:</a:t>
            </a:r>
          </a:p>
          <a:p>
            <a:pPr marL="0" indent="0">
              <a:lnSpc>
                <a:spcPct val="90000"/>
              </a:lnSpc>
            </a:pPr>
            <a:r>
              <a:rPr lang="en-US" altLang="da-DK" smtClean="0">
                <a:ea typeface="ＭＳ Ｐゴシック" charset="-128"/>
              </a:rPr>
              <a:t>institutions often want private networks for security. </a:t>
            </a:r>
          </a:p>
          <a:p>
            <a:pPr lvl="1">
              <a:lnSpc>
                <a:spcPct val="90000"/>
              </a:lnSpc>
            </a:pPr>
            <a:r>
              <a:rPr lang="en-US" altLang="da-DK" smtClean="0">
                <a:ea typeface="ＭＳ Ｐゴシック" charset="-128"/>
              </a:rPr>
              <a:t>costly: separate routers, links, DNS infrastructure.</a:t>
            </a:r>
          </a:p>
          <a:p>
            <a:pPr marL="0" indent="0">
              <a:lnSpc>
                <a:spcPct val="90000"/>
              </a:lnSpc>
            </a:pPr>
            <a:r>
              <a:rPr lang="en-US" altLang="zh-CN" smtClean="0">
                <a:ea typeface="SimSun" panose="02010600030101010101" pitchFamily="2" charset="-122"/>
              </a:rPr>
              <a:t>VPN: institution’s inter-office traffic is sent over public Internet instead </a:t>
            </a:r>
          </a:p>
          <a:p>
            <a:pPr lvl="1">
              <a:lnSpc>
                <a:spcPct val="90000"/>
              </a:lnSpc>
            </a:pPr>
            <a:r>
              <a:rPr lang="en-US" altLang="da-DK" smtClean="0">
                <a:ea typeface="ＭＳ Ｐゴシック" charset="-128"/>
              </a:rPr>
              <a:t>encrypted before entering public Internet</a:t>
            </a:r>
          </a:p>
          <a:p>
            <a:pPr lvl="1">
              <a:lnSpc>
                <a:spcPct val="90000"/>
              </a:lnSpc>
            </a:pPr>
            <a:r>
              <a:rPr lang="en-US" altLang="da-DK" smtClean="0">
                <a:ea typeface="ＭＳ Ｐゴシック" charset="-128"/>
              </a:rPr>
              <a:t>logically separate from other traffic</a:t>
            </a:r>
          </a:p>
          <a:p>
            <a:pPr lvl="1">
              <a:lnSpc>
                <a:spcPct val="90000"/>
              </a:lnSpc>
            </a:pPr>
            <a:endParaRPr lang="en-US" altLang="da-DK" smtClean="0">
              <a:ea typeface="ＭＳ Ｐゴシック" charset="-128"/>
            </a:endParaRPr>
          </a:p>
          <a:p>
            <a:pPr marL="0" indent="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da-DK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22882" name="Line 3"/>
          <p:cNvSpPr>
            <a:spLocks noChangeShapeType="1"/>
          </p:cNvSpPr>
          <p:nvPr/>
        </p:nvSpPr>
        <p:spPr bwMode="auto">
          <a:xfrm>
            <a:off x="4203700" y="1725613"/>
            <a:ext cx="3230563" cy="598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2883" name="Line 36"/>
          <p:cNvSpPr>
            <a:spLocks noChangeShapeType="1"/>
          </p:cNvSpPr>
          <p:nvPr/>
        </p:nvSpPr>
        <p:spPr bwMode="auto">
          <a:xfrm flipH="1">
            <a:off x="1689100" y="1649413"/>
            <a:ext cx="457200" cy="2460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2884" name="Line 37"/>
          <p:cNvSpPr>
            <a:spLocks noChangeShapeType="1"/>
          </p:cNvSpPr>
          <p:nvPr/>
        </p:nvSpPr>
        <p:spPr bwMode="auto">
          <a:xfrm>
            <a:off x="3898900" y="1954213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2885" name="Line 48"/>
          <p:cNvSpPr>
            <a:spLocks noChangeShapeType="1"/>
          </p:cNvSpPr>
          <p:nvPr/>
        </p:nvSpPr>
        <p:spPr bwMode="auto">
          <a:xfrm flipV="1">
            <a:off x="850900" y="4443413"/>
            <a:ext cx="665163" cy="109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2886" name="Line 49"/>
          <p:cNvSpPr>
            <a:spLocks noChangeShapeType="1"/>
          </p:cNvSpPr>
          <p:nvPr/>
        </p:nvSpPr>
        <p:spPr bwMode="auto">
          <a:xfrm flipH="1" flipV="1">
            <a:off x="1689100" y="4529138"/>
            <a:ext cx="76200" cy="1158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2887" name="Line 51"/>
          <p:cNvSpPr>
            <a:spLocks noChangeShapeType="1"/>
          </p:cNvSpPr>
          <p:nvPr/>
        </p:nvSpPr>
        <p:spPr bwMode="auto">
          <a:xfrm>
            <a:off x="1914525" y="4389438"/>
            <a:ext cx="765175" cy="129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2888" name="Line 62"/>
          <p:cNvSpPr>
            <a:spLocks noChangeShapeType="1"/>
          </p:cNvSpPr>
          <p:nvPr/>
        </p:nvSpPr>
        <p:spPr bwMode="auto">
          <a:xfrm>
            <a:off x="4965700" y="4164013"/>
            <a:ext cx="304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22889" name="Line 63"/>
          <p:cNvSpPr>
            <a:spLocks noChangeShapeType="1"/>
          </p:cNvSpPr>
          <p:nvPr/>
        </p:nvSpPr>
        <p:spPr bwMode="auto">
          <a:xfrm>
            <a:off x="5270500" y="4087813"/>
            <a:ext cx="12192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22890" name="Group 64"/>
          <p:cNvGrpSpPr>
            <a:grpSpLocks/>
          </p:cNvGrpSpPr>
          <p:nvPr/>
        </p:nvGrpSpPr>
        <p:grpSpPr bwMode="auto">
          <a:xfrm rot="614183">
            <a:off x="5129213" y="1579563"/>
            <a:ext cx="1828800" cy="425450"/>
            <a:chOff x="3792" y="1056"/>
            <a:chExt cx="1152" cy="192"/>
          </a:xfrm>
        </p:grpSpPr>
        <p:sp>
          <p:nvSpPr>
            <p:cNvPr id="123011" name="Rectangle 65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IP</a:t>
              </a:r>
            </a:p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header</a:t>
              </a:r>
            </a:p>
          </p:txBody>
        </p:sp>
        <p:sp>
          <p:nvSpPr>
            <p:cNvPr id="123012" name="Rectangle 66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IPsec</a:t>
              </a:r>
            </a:p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header</a:t>
              </a:r>
            </a:p>
          </p:txBody>
        </p:sp>
        <p:sp>
          <p:nvSpPr>
            <p:cNvPr id="123013" name="Rectangle 67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Secure</a:t>
              </a:r>
            </a:p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payload</a:t>
              </a:r>
            </a:p>
          </p:txBody>
        </p:sp>
      </p:grpSp>
      <p:grpSp>
        <p:nvGrpSpPr>
          <p:cNvPr id="122891" name="Group 68"/>
          <p:cNvGrpSpPr>
            <a:grpSpLocks/>
          </p:cNvGrpSpPr>
          <p:nvPr/>
        </p:nvGrpSpPr>
        <p:grpSpPr bwMode="auto">
          <a:xfrm rot="-4660239">
            <a:off x="691357" y="2837656"/>
            <a:ext cx="1828800" cy="385763"/>
            <a:chOff x="3792" y="1056"/>
            <a:chExt cx="1152" cy="192"/>
          </a:xfrm>
        </p:grpSpPr>
        <p:sp>
          <p:nvSpPr>
            <p:cNvPr id="123008" name="Rectangle 69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IP</a:t>
              </a:r>
            </a:p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header</a:t>
              </a:r>
            </a:p>
          </p:txBody>
        </p:sp>
        <p:sp>
          <p:nvSpPr>
            <p:cNvPr id="123009" name="Rectangle 70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IPsec</a:t>
              </a:r>
            </a:p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header</a:t>
              </a:r>
            </a:p>
          </p:txBody>
        </p:sp>
        <p:sp>
          <p:nvSpPr>
            <p:cNvPr id="123010" name="Rectangle 71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Secure</a:t>
              </a:r>
            </a:p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payload</a:t>
              </a:r>
            </a:p>
          </p:txBody>
        </p:sp>
      </p:grpSp>
      <p:grpSp>
        <p:nvGrpSpPr>
          <p:cNvPr id="122892" name="Group 72"/>
          <p:cNvGrpSpPr>
            <a:grpSpLocks/>
          </p:cNvGrpSpPr>
          <p:nvPr/>
        </p:nvGrpSpPr>
        <p:grpSpPr bwMode="auto">
          <a:xfrm rot="3745751">
            <a:off x="3876675" y="2844800"/>
            <a:ext cx="1828800" cy="406400"/>
            <a:chOff x="3792" y="1056"/>
            <a:chExt cx="1152" cy="192"/>
          </a:xfrm>
        </p:grpSpPr>
        <p:sp>
          <p:nvSpPr>
            <p:cNvPr id="123005" name="Rectangle 73"/>
            <p:cNvSpPr>
              <a:spLocks noChangeArrowheads="1"/>
            </p:cNvSpPr>
            <p:nvPr/>
          </p:nvSpPr>
          <p:spPr bwMode="auto">
            <a:xfrm>
              <a:off x="3792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IP</a:t>
              </a:r>
            </a:p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header</a:t>
              </a:r>
            </a:p>
          </p:txBody>
        </p:sp>
        <p:sp>
          <p:nvSpPr>
            <p:cNvPr id="123006" name="Rectangle 74"/>
            <p:cNvSpPr>
              <a:spLocks noChangeArrowheads="1"/>
            </p:cNvSpPr>
            <p:nvPr/>
          </p:nvSpPr>
          <p:spPr bwMode="auto">
            <a:xfrm>
              <a:off x="4128" y="1056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IPsec</a:t>
              </a:r>
            </a:p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header</a:t>
              </a:r>
            </a:p>
          </p:txBody>
        </p:sp>
        <p:sp>
          <p:nvSpPr>
            <p:cNvPr id="123007" name="Rectangle 75"/>
            <p:cNvSpPr>
              <a:spLocks noChangeArrowheads="1"/>
            </p:cNvSpPr>
            <p:nvPr/>
          </p:nvSpPr>
          <p:spPr bwMode="auto">
            <a:xfrm>
              <a:off x="4464" y="1056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Secure</a:t>
              </a:r>
            </a:p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payload</a:t>
              </a:r>
            </a:p>
          </p:txBody>
        </p:sp>
      </p:grpSp>
      <p:grpSp>
        <p:nvGrpSpPr>
          <p:cNvPr id="122893" name="Group 76"/>
          <p:cNvGrpSpPr>
            <a:grpSpLocks/>
          </p:cNvGrpSpPr>
          <p:nvPr/>
        </p:nvGrpSpPr>
        <p:grpSpPr bwMode="auto">
          <a:xfrm rot="-3587012">
            <a:off x="252413" y="4467225"/>
            <a:ext cx="1295400" cy="361950"/>
            <a:chOff x="4320" y="1728"/>
            <a:chExt cx="816" cy="192"/>
          </a:xfrm>
        </p:grpSpPr>
        <p:sp>
          <p:nvSpPr>
            <p:cNvPr id="123003" name="Rectangle 77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IP</a:t>
              </a:r>
            </a:p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header</a:t>
              </a:r>
            </a:p>
          </p:txBody>
        </p:sp>
        <p:sp>
          <p:nvSpPr>
            <p:cNvPr id="123004" name="Rectangle 78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payload</a:t>
              </a:r>
            </a:p>
          </p:txBody>
        </p:sp>
      </p:grpSp>
      <p:grpSp>
        <p:nvGrpSpPr>
          <p:cNvPr id="122894" name="Group 79"/>
          <p:cNvGrpSpPr>
            <a:grpSpLocks/>
          </p:cNvGrpSpPr>
          <p:nvPr/>
        </p:nvGrpSpPr>
        <p:grpSpPr bwMode="auto">
          <a:xfrm rot="3125522">
            <a:off x="5576888" y="4502150"/>
            <a:ext cx="1295400" cy="406400"/>
            <a:chOff x="4320" y="1728"/>
            <a:chExt cx="816" cy="192"/>
          </a:xfrm>
        </p:grpSpPr>
        <p:sp>
          <p:nvSpPr>
            <p:cNvPr id="123001" name="Rectangle 80"/>
            <p:cNvSpPr>
              <a:spLocks noChangeArrowheads="1"/>
            </p:cNvSpPr>
            <p:nvPr/>
          </p:nvSpPr>
          <p:spPr bwMode="auto">
            <a:xfrm>
              <a:off x="4320" y="1728"/>
              <a:ext cx="336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IP</a:t>
              </a:r>
            </a:p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header</a:t>
              </a:r>
            </a:p>
          </p:txBody>
        </p:sp>
        <p:sp>
          <p:nvSpPr>
            <p:cNvPr id="123002" name="Rectangle 81"/>
            <p:cNvSpPr>
              <a:spLocks noChangeArrowheads="1"/>
            </p:cNvSpPr>
            <p:nvPr/>
          </p:nvSpPr>
          <p:spPr bwMode="auto">
            <a:xfrm>
              <a:off x="4656" y="1728"/>
              <a:ext cx="48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da-DK" sz="1000">
                  <a:latin typeface="Arial" panose="020B0604020202020204" pitchFamily="34" charset="0"/>
                </a:rPr>
                <a:t>payload</a:t>
              </a:r>
            </a:p>
          </p:txBody>
        </p:sp>
      </p:grpSp>
      <p:sp>
        <p:nvSpPr>
          <p:cNvPr id="122895" name="Text Box 82"/>
          <p:cNvSpPr txBox="1">
            <a:spLocks noChangeArrowheads="1"/>
          </p:cNvSpPr>
          <p:nvPr/>
        </p:nvSpPr>
        <p:spPr bwMode="auto">
          <a:xfrm>
            <a:off x="1003300" y="6297613"/>
            <a:ext cx="1544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headquarters</a:t>
            </a:r>
          </a:p>
        </p:txBody>
      </p:sp>
      <p:sp>
        <p:nvSpPr>
          <p:cNvPr id="122896" name="Text Box 83"/>
          <p:cNvSpPr txBox="1">
            <a:spLocks noChangeArrowheads="1"/>
          </p:cNvSpPr>
          <p:nvPr/>
        </p:nvSpPr>
        <p:spPr bwMode="auto">
          <a:xfrm>
            <a:off x="5102225" y="6034088"/>
            <a:ext cx="1641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a-DK" sz="1800"/>
              <a:t>branch office</a:t>
            </a:r>
          </a:p>
        </p:txBody>
      </p:sp>
      <p:sp>
        <p:nvSpPr>
          <p:cNvPr id="122897" name="Text Box 84"/>
          <p:cNvSpPr txBox="1">
            <a:spLocks noChangeArrowheads="1"/>
          </p:cNvSpPr>
          <p:nvPr/>
        </p:nvSpPr>
        <p:spPr bwMode="auto">
          <a:xfrm>
            <a:off x="7177088" y="2601913"/>
            <a:ext cx="1419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salesperson</a:t>
            </a:r>
            <a:b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in hotel</a:t>
            </a:r>
          </a:p>
        </p:txBody>
      </p:sp>
      <p:sp>
        <p:nvSpPr>
          <p:cNvPr id="122898" name="Text Box 104"/>
          <p:cNvSpPr txBox="1">
            <a:spLocks noChangeArrowheads="1"/>
          </p:cNvSpPr>
          <p:nvPr/>
        </p:nvSpPr>
        <p:spPr bwMode="auto">
          <a:xfrm>
            <a:off x="7329488" y="1373188"/>
            <a:ext cx="1057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laptop </a:t>
            </a:r>
          </a:p>
          <a:p>
            <a:pPr eaLnBrk="1" hangingPunct="1"/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w/ IPsec</a:t>
            </a:r>
          </a:p>
        </p:txBody>
      </p:sp>
      <p:sp>
        <p:nvSpPr>
          <p:cNvPr id="122899" name="Text Box 105"/>
          <p:cNvSpPr txBox="1">
            <a:spLocks noChangeArrowheads="1"/>
          </p:cNvSpPr>
          <p:nvPr/>
        </p:nvSpPr>
        <p:spPr bwMode="auto">
          <a:xfrm>
            <a:off x="1816100" y="3497263"/>
            <a:ext cx="1736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router w/</a:t>
            </a:r>
          </a:p>
          <a:p>
            <a:pPr eaLnBrk="1" hangingPunct="1"/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IPv4 and IPsec</a:t>
            </a:r>
          </a:p>
        </p:txBody>
      </p:sp>
      <p:grpSp>
        <p:nvGrpSpPr>
          <p:cNvPr id="122900" name="Group 542"/>
          <p:cNvGrpSpPr>
            <a:grpSpLocks/>
          </p:cNvGrpSpPr>
          <p:nvPr/>
        </p:nvGrpSpPr>
        <p:grpSpPr bwMode="auto">
          <a:xfrm>
            <a:off x="1236663" y="5454650"/>
            <a:ext cx="762000" cy="779463"/>
            <a:chOff x="-44" y="1473"/>
            <a:chExt cx="981" cy="1105"/>
          </a:xfrm>
        </p:grpSpPr>
        <p:pic>
          <p:nvPicPr>
            <p:cNvPr id="122999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0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  <p:grpSp>
        <p:nvGrpSpPr>
          <p:cNvPr id="122901" name="Group 542"/>
          <p:cNvGrpSpPr>
            <a:grpSpLocks/>
          </p:cNvGrpSpPr>
          <p:nvPr/>
        </p:nvGrpSpPr>
        <p:grpSpPr bwMode="auto">
          <a:xfrm>
            <a:off x="2089150" y="5467350"/>
            <a:ext cx="760413" cy="777875"/>
            <a:chOff x="-44" y="1473"/>
            <a:chExt cx="981" cy="1105"/>
          </a:xfrm>
        </p:grpSpPr>
        <p:pic>
          <p:nvPicPr>
            <p:cNvPr id="122997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8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  <p:grpSp>
        <p:nvGrpSpPr>
          <p:cNvPr id="122902" name="Group 542"/>
          <p:cNvGrpSpPr>
            <a:grpSpLocks/>
          </p:cNvGrpSpPr>
          <p:nvPr/>
        </p:nvGrpSpPr>
        <p:grpSpPr bwMode="auto">
          <a:xfrm>
            <a:off x="5962650" y="5372100"/>
            <a:ext cx="762000" cy="779463"/>
            <a:chOff x="-44" y="1473"/>
            <a:chExt cx="981" cy="1105"/>
          </a:xfrm>
        </p:grpSpPr>
        <p:pic>
          <p:nvPicPr>
            <p:cNvPr id="12299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9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  <p:grpSp>
        <p:nvGrpSpPr>
          <p:cNvPr id="122903" name="Group 249"/>
          <p:cNvGrpSpPr>
            <a:grpSpLocks/>
          </p:cNvGrpSpPr>
          <p:nvPr/>
        </p:nvGrpSpPr>
        <p:grpSpPr bwMode="auto">
          <a:xfrm>
            <a:off x="5087938" y="5110163"/>
            <a:ext cx="400050" cy="819150"/>
            <a:chOff x="4140" y="429"/>
            <a:chExt cx="1425" cy="2396"/>
          </a:xfrm>
        </p:grpSpPr>
        <p:sp>
          <p:nvSpPr>
            <p:cNvPr id="122963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101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2965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66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104" name="Rectangle 254"/>
            <p:cNvSpPr>
              <a:spLocks noChangeArrowheads="1"/>
            </p:cNvSpPr>
            <p:nvPr/>
          </p:nvSpPr>
          <p:spPr bwMode="auto">
            <a:xfrm>
              <a:off x="4214" y="694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22968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130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0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31" name="AutoShape 25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106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22970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128" name="AutoShape 260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7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29" name="AutoShape 26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108" name="Rectangle 262"/>
            <p:cNvSpPr>
              <a:spLocks noChangeArrowheads="1"/>
            </p:cNvSpPr>
            <p:nvPr/>
          </p:nvSpPr>
          <p:spPr bwMode="auto">
            <a:xfrm>
              <a:off x="4219" y="1358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09" name="Rectangle 263"/>
            <p:cNvSpPr>
              <a:spLocks noChangeArrowheads="1"/>
            </p:cNvSpPr>
            <p:nvPr/>
          </p:nvSpPr>
          <p:spPr bwMode="auto">
            <a:xfrm>
              <a:off x="4230" y="1655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22973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126" name="AutoShape 265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27" name="AutoShape 266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22974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22975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124" name="AutoShape 269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125" name="AutoShape 270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113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2977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78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116" name="Oval 274"/>
            <p:cNvSpPr>
              <a:spLocks noChangeArrowheads="1"/>
            </p:cNvSpPr>
            <p:nvPr/>
          </p:nvSpPr>
          <p:spPr bwMode="auto">
            <a:xfrm>
              <a:off x="5520" y="2611"/>
              <a:ext cx="45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2980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118" name="AutoShape 276"/>
            <p:cNvSpPr>
              <a:spLocks noChangeArrowheads="1"/>
            </p:cNvSpPr>
            <p:nvPr/>
          </p:nvSpPr>
          <p:spPr bwMode="auto">
            <a:xfrm>
              <a:off x="4140" y="2676"/>
              <a:ext cx="1199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19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9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0" name="Oval 278"/>
            <p:cNvSpPr>
              <a:spLocks noChangeArrowheads="1"/>
            </p:cNvSpPr>
            <p:nvPr/>
          </p:nvSpPr>
          <p:spPr bwMode="auto">
            <a:xfrm>
              <a:off x="4310" y="2384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1" name="Oval 279"/>
            <p:cNvSpPr>
              <a:spLocks noChangeArrowheads="1"/>
            </p:cNvSpPr>
            <p:nvPr/>
          </p:nvSpPr>
          <p:spPr bwMode="auto">
            <a:xfrm>
              <a:off x="4485" y="2384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2" name="Oval 280"/>
            <p:cNvSpPr>
              <a:spLocks noChangeArrowheads="1"/>
            </p:cNvSpPr>
            <p:nvPr/>
          </p:nvSpPr>
          <p:spPr bwMode="auto">
            <a:xfrm>
              <a:off x="4660" y="2379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123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22904" name="Group 249"/>
          <p:cNvGrpSpPr>
            <a:grpSpLocks/>
          </p:cNvGrpSpPr>
          <p:nvPr/>
        </p:nvGrpSpPr>
        <p:grpSpPr bwMode="auto">
          <a:xfrm>
            <a:off x="733425" y="5391150"/>
            <a:ext cx="398463" cy="820738"/>
            <a:chOff x="4140" y="429"/>
            <a:chExt cx="1425" cy="2396"/>
          </a:xfrm>
        </p:grpSpPr>
        <p:sp>
          <p:nvSpPr>
            <p:cNvPr id="122931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069" name="Rectangle 251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2933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34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072" name="Rectangle 254"/>
            <p:cNvSpPr>
              <a:spLocks noChangeArrowheads="1"/>
            </p:cNvSpPr>
            <p:nvPr/>
          </p:nvSpPr>
          <p:spPr bwMode="auto">
            <a:xfrm>
              <a:off x="4214" y="693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22936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6098" name="AutoShape 25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9" name="AutoShape 257"/>
              <p:cNvSpPr>
                <a:spLocks noChangeArrowheads="1"/>
              </p:cNvSpPr>
              <p:nvPr/>
            </p:nvSpPr>
            <p:spPr bwMode="auto">
              <a:xfrm>
                <a:off x="626" y="2588"/>
                <a:ext cx="694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074" name="Rectangle 258"/>
            <p:cNvSpPr>
              <a:spLocks noChangeArrowheads="1"/>
            </p:cNvSpPr>
            <p:nvPr/>
          </p:nvSpPr>
          <p:spPr bwMode="auto">
            <a:xfrm>
              <a:off x="4225" y="1018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22938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6096" name="AutoShape 260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7" name="AutoShape 261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076" name="Rectangle 262"/>
            <p:cNvSpPr>
              <a:spLocks noChangeArrowheads="1"/>
            </p:cNvSpPr>
            <p:nvPr/>
          </p:nvSpPr>
          <p:spPr bwMode="auto">
            <a:xfrm>
              <a:off x="4219" y="1356"/>
              <a:ext cx="596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77" name="Rectangle 263"/>
            <p:cNvSpPr>
              <a:spLocks noChangeArrowheads="1"/>
            </p:cNvSpPr>
            <p:nvPr/>
          </p:nvSpPr>
          <p:spPr bwMode="auto">
            <a:xfrm>
              <a:off x="4231" y="1657"/>
              <a:ext cx="590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22941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6094" name="AutoShape 265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5" name="AutoShape 266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86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122942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22943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6092" name="AutoShape 269"/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86093" name="AutoShape 270"/>
              <p:cNvSpPr>
                <a:spLocks noChangeArrowheads="1"/>
              </p:cNvSpPr>
              <p:nvPr/>
            </p:nvSpPr>
            <p:spPr bwMode="auto">
              <a:xfrm>
                <a:off x="632" y="2583"/>
                <a:ext cx="68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</a:endParaRPr>
              </a:p>
            </p:txBody>
          </p:sp>
        </p:grpSp>
        <p:sp>
          <p:nvSpPr>
            <p:cNvPr id="86081" name="Rectangle 271"/>
            <p:cNvSpPr>
              <a:spLocks noChangeArrowheads="1"/>
            </p:cNvSpPr>
            <p:nvPr/>
          </p:nvSpPr>
          <p:spPr bwMode="auto">
            <a:xfrm>
              <a:off x="5253" y="429"/>
              <a:ext cx="62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2945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22946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084" name="Oval 274"/>
            <p:cNvSpPr>
              <a:spLocks noChangeArrowheads="1"/>
            </p:cNvSpPr>
            <p:nvPr/>
          </p:nvSpPr>
          <p:spPr bwMode="auto">
            <a:xfrm>
              <a:off x="5520" y="2612"/>
              <a:ext cx="45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22948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86086" name="AutoShape 276"/>
            <p:cNvSpPr>
              <a:spLocks noChangeArrowheads="1"/>
            </p:cNvSpPr>
            <p:nvPr/>
          </p:nvSpPr>
          <p:spPr bwMode="auto">
            <a:xfrm>
              <a:off x="4140" y="2677"/>
              <a:ext cx="1198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87" name="AutoShape 277"/>
            <p:cNvSpPr>
              <a:spLocks noChangeArrowheads="1"/>
            </p:cNvSpPr>
            <p:nvPr/>
          </p:nvSpPr>
          <p:spPr bwMode="auto">
            <a:xfrm>
              <a:off x="4208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88" name="Oval 278"/>
            <p:cNvSpPr>
              <a:spLocks noChangeArrowheads="1"/>
            </p:cNvSpPr>
            <p:nvPr/>
          </p:nvSpPr>
          <p:spPr bwMode="auto">
            <a:xfrm>
              <a:off x="4310" y="2385"/>
              <a:ext cx="15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89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59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90" name="Oval 280"/>
            <p:cNvSpPr>
              <a:spLocks noChangeArrowheads="1"/>
            </p:cNvSpPr>
            <p:nvPr/>
          </p:nvSpPr>
          <p:spPr bwMode="auto">
            <a:xfrm>
              <a:off x="4662" y="2380"/>
              <a:ext cx="159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91" name="Rectangle 281"/>
            <p:cNvSpPr>
              <a:spLocks noChangeArrowheads="1"/>
            </p:cNvSpPr>
            <p:nvPr/>
          </p:nvSpPr>
          <p:spPr bwMode="auto">
            <a:xfrm>
              <a:off x="5060" y="1833"/>
              <a:ext cx="85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22905" name="Group 332"/>
          <p:cNvGrpSpPr>
            <a:grpSpLocks/>
          </p:cNvGrpSpPr>
          <p:nvPr/>
        </p:nvGrpSpPr>
        <p:grpSpPr bwMode="auto">
          <a:xfrm>
            <a:off x="1366838" y="4092575"/>
            <a:ext cx="1146175" cy="473075"/>
            <a:chOff x="2356" y="1300"/>
            <a:chExt cx="555" cy="194"/>
          </a:xfrm>
        </p:grpSpPr>
        <p:sp>
          <p:nvSpPr>
            <p:cNvPr id="12292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 sz="2400">
                <a:latin typeface="Times New Roman" panose="02020603050405020304" pitchFamily="18" charset="0"/>
              </a:endParaRPr>
            </a:p>
          </p:txBody>
        </p:sp>
        <p:sp>
          <p:nvSpPr>
            <p:cNvPr id="12292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endParaRPr lang="da-DK" altLang="da-DK" sz="2400">
                <a:latin typeface="Times New Roman" panose="02020603050405020304" pitchFamily="18" charset="0"/>
              </a:endParaRPr>
            </a:p>
          </p:txBody>
        </p:sp>
        <p:sp>
          <p:nvSpPr>
            <p:cNvPr id="12292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22926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9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930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8606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65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grpSp>
        <p:nvGrpSpPr>
          <p:cNvPr id="122906" name="Group 332"/>
          <p:cNvGrpSpPr>
            <a:grpSpLocks/>
          </p:cNvGrpSpPr>
          <p:nvPr/>
        </p:nvGrpSpPr>
        <p:grpSpPr bwMode="auto">
          <a:xfrm>
            <a:off x="4251325" y="3954463"/>
            <a:ext cx="1146175" cy="473075"/>
            <a:chOff x="2356" y="1300"/>
            <a:chExt cx="555" cy="194"/>
          </a:xfrm>
        </p:grpSpPr>
        <p:sp>
          <p:nvSpPr>
            <p:cNvPr id="12291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 sz="2400">
                <a:latin typeface="Times New Roman" panose="02020603050405020304" pitchFamily="18" charset="0"/>
              </a:endParaRPr>
            </a:p>
          </p:txBody>
        </p:sp>
        <p:sp>
          <p:nvSpPr>
            <p:cNvPr id="12291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endParaRPr lang="da-DK" altLang="da-DK" sz="2400">
                <a:latin typeface="Times New Roman" panose="02020603050405020304" pitchFamily="18" charset="0"/>
              </a:endParaRPr>
            </a:p>
          </p:txBody>
        </p:sp>
        <p:sp>
          <p:nvSpPr>
            <p:cNvPr id="12291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22918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2292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292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86056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86057" name="Line 331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</p:grpSp>
      <p:sp>
        <p:nvSpPr>
          <p:cNvPr id="122907" name="Text Box 105"/>
          <p:cNvSpPr txBox="1">
            <a:spLocks noChangeArrowheads="1"/>
          </p:cNvSpPr>
          <p:nvPr/>
        </p:nvSpPr>
        <p:spPr bwMode="auto">
          <a:xfrm>
            <a:off x="5486400" y="3465513"/>
            <a:ext cx="1736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router w/</a:t>
            </a:r>
          </a:p>
          <a:p>
            <a:pPr eaLnBrk="1" hangingPunct="1"/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IPv4 and IPsec</a:t>
            </a:r>
          </a:p>
        </p:txBody>
      </p:sp>
      <p:grpSp>
        <p:nvGrpSpPr>
          <p:cNvPr id="122908" name="Group 356"/>
          <p:cNvGrpSpPr>
            <a:grpSpLocks/>
          </p:cNvGrpSpPr>
          <p:nvPr/>
        </p:nvGrpSpPr>
        <p:grpSpPr bwMode="auto">
          <a:xfrm>
            <a:off x="7337425" y="1806575"/>
            <a:ext cx="723900" cy="760413"/>
            <a:chOff x="313" y="1497"/>
            <a:chExt cx="1152" cy="1014"/>
          </a:xfrm>
        </p:grpSpPr>
        <p:pic>
          <p:nvPicPr>
            <p:cNvPr id="122913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14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09" name="Freeform 2"/>
          <p:cNvSpPr>
            <a:spLocks/>
          </p:cNvSpPr>
          <p:nvPr/>
        </p:nvSpPr>
        <p:spPr bwMode="auto">
          <a:xfrm>
            <a:off x="1676400" y="1258888"/>
            <a:ext cx="2819400" cy="1162050"/>
          </a:xfrm>
          <a:custGeom>
            <a:avLst/>
            <a:gdLst>
              <a:gd name="T0" fmla="*/ 2147483647 w 1292"/>
              <a:gd name="T1" fmla="*/ 1715760 h 1255"/>
              <a:gd name="T2" fmla="*/ 819061886 w 1292"/>
              <a:gd name="T3" fmla="*/ 34315198 h 1255"/>
              <a:gd name="T4" fmla="*/ 680963659 w 1292"/>
              <a:gd name="T5" fmla="*/ 114955912 h 1255"/>
              <a:gd name="T6" fmla="*/ 1228592830 w 1292"/>
              <a:gd name="T7" fmla="*/ 181870547 h 1255"/>
              <a:gd name="T8" fmla="*/ 2147483647 w 1292"/>
              <a:gd name="T9" fmla="*/ 190449347 h 1255"/>
              <a:gd name="T10" fmla="*/ 2147483647 w 1292"/>
              <a:gd name="T11" fmla="*/ 247070349 h 1255"/>
              <a:gd name="T12" fmla="*/ 2147483647 w 1292"/>
              <a:gd name="T13" fmla="*/ 271090987 h 1255"/>
              <a:gd name="T14" fmla="*/ 2147483647 w 1292"/>
              <a:gd name="T15" fmla="*/ 223049710 h 1255"/>
              <a:gd name="T16" fmla="*/ 2147483647 w 1292"/>
              <a:gd name="T17" fmla="*/ 96940896 h 1255"/>
              <a:gd name="T18" fmla="*/ 2147483647 w 1292"/>
              <a:gd name="T19" fmla="*/ 47183860 h 1255"/>
              <a:gd name="T20" fmla="*/ 2147483647 w 1292"/>
              <a:gd name="T21" fmla="*/ 25736398 h 1255"/>
              <a:gd name="T22" fmla="*/ 2147483647 w 1292"/>
              <a:gd name="T23" fmla="*/ 1715760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22910" name="Text Box 103"/>
          <p:cNvSpPr txBox="1">
            <a:spLocks noChangeArrowheads="1"/>
          </p:cNvSpPr>
          <p:nvPr/>
        </p:nvSpPr>
        <p:spPr bwMode="auto">
          <a:xfrm>
            <a:off x="2700338" y="1476375"/>
            <a:ext cx="966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da-DK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br>
              <a:rPr lang="en-US" altLang="da-DK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a-DK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122911" name="Rectangle 2"/>
          <p:cNvSpPr txBox="1">
            <a:spLocks noChangeArrowheads="1"/>
          </p:cNvSpPr>
          <p:nvPr/>
        </p:nvSpPr>
        <p:spPr bwMode="auto">
          <a:xfrm>
            <a:off x="458788" y="236538"/>
            <a:ext cx="7772400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4000">
                <a:solidFill>
                  <a:srgbClr val="000099"/>
                </a:solidFill>
                <a:latin typeface="Gill Sans MT" panose="020B0502020104020203" pitchFamily="34" charset="0"/>
              </a:rPr>
              <a:t>Virtual Private Networks (VPNs)</a:t>
            </a:r>
          </a:p>
        </p:txBody>
      </p:sp>
      <p:pic>
        <p:nvPicPr>
          <p:cNvPr id="122912" name="Picture 17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239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Chapter 8 roadmap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8.1 </a:t>
            </a:r>
            <a:r>
              <a:rPr lang="en-US" altLang="da-DK" dirty="0" smtClean="0">
                <a:ea typeface="ＭＳ Ｐゴシック" charset="-128"/>
              </a:rPr>
              <a:t>What is network security?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8.2</a:t>
            </a:r>
            <a:r>
              <a:rPr lang="en-US" altLang="da-DK" dirty="0" smtClean="0">
                <a:ea typeface="ＭＳ Ｐゴシック" charset="-128"/>
              </a:rPr>
              <a:t> Principles of cryptography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8.3</a:t>
            </a:r>
            <a:r>
              <a:rPr lang="en-US" altLang="da-DK" dirty="0" smtClean="0">
                <a:ea typeface="ＭＳ Ｐゴシック" charset="-128"/>
              </a:rPr>
              <a:t> Message integrity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8.4 </a:t>
            </a:r>
            <a:r>
              <a:rPr lang="en-US" altLang="da-DK" dirty="0" smtClean="0">
                <a:ea typeface="ＭＳ Ｐゴシック" charset="-128"/>
              </a:rPr>
              <a:t>Securing e-mail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8.5</a:t>
            </a:r>
            <a:r>
              <a:rPr lang="en-US" altLang="da-DK" dirty="0" smtClean="0">
                <a:ea typeface="ＭＳ Ｐゴシック" charset="-128"/>
              </a:rPr>
              <a:t> Securing TCP connections: SSL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8.6</a:t>
            </a:r>
            <a:r>
              <a:rPr lang="en-US" altLang="da-DK" dirty="0" smtClean="0">
                <a:ea typeface="ＭＳ Ｐゴシック" charset="-128"/>
              </a:rPr>
              <a:t> Network layer security: IPsec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8.7</a:t>
            </a:r>
            <a:r>
              <a:rPr lang="en-US" altLang="da-DK" dirty="0" smtClean="0">
                <a:ea typeface="ＭＳ Ｐゴシック" charset="-128"/>
              </a:rPr>
              <a:t> </a:t>
            </a:r>
            <a:r>
              <a:rPr lang="en-US" altLang="da-DK" strike="sngStrike" dirty="0" smtClean="0">
                <a:ea typeface="ＭＳ Ｐゴシック" charset="-128"/>
              </a:rPr>
              <a:t>Securing wireless LANs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i="1" dirty="0" smtClean="0">
                <a:solidFill>
                  <a:srgbClr val="CC0000"/>
                </a:solidFill>
                <a:ea typeface="ＭＳ Ｐゴシック" charset="-128"/>
              </a:rPr>
              <a:t>8.8 Operational security: firewalls and IDS</a:t>
            </a:r>
          </a:p>
        </p:txBody>
      </p:sp>
      <p:pic>
        <p:nvPicPr>
          <p:cNvPr id="161796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10382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63842" name="Rectangle 2"/>
          <p:cNvSpPr>
            <a:spLocks noChangeArrowheads="1"/>
          </p:cNvSpPr>
          <p:nvPr/>
        </p:nvSpPr>
        <p:spPr bwMode="auto">
          <a:xfrm>
            <a:off x="496888" y="1522413"/>
            <a:ext cx="8366125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Firewalls</a:t>
            </a:r>
          </a:p>
        </p:txBody>
      </p:sp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501650" y="4419600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da-DK" altLang="da-DK"/>
          </a:p>
        </p:txBody>
      </p:sp>
      <p:sp>
        <p:nvSpPr>
          <p:cNvPr id="163845" name="Text Box 7"/>
          <p:cNvSpPr txBox="1">
            <a:spLocks noChangeArrowheads="1"/>
          </p:cNvSpPr>
          <p:nvPr/>
        </p:nvSpPr>
        <p:spPr bwMode="auto">
          <a:xfrm>
            <a:off x="555625" y="1708150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2800">
                <a:latin typeface="Gill Sans MT" panose="020B0502020104020203" pitchFamily="34" charset="0"/>
              </a:rPr>
              <a:t>isolates organization</a:t>
            </a:r>
            <a:r>
              <a:rPr lang="ja-JP" altLang="en-US" sz="2800">
                <a:latin typeface="Gill Sans MT" panose="020B0502020104020203" pitchFamily="34" charset="0"/>
              </a:rPr>
              <a:t>’</a:t>
            </a:r>
            <a:r>
              <a:rPr lang="en-US" altLang="ja-JP" sz="2800">
                <a:latin typeface="Gill Sans MT" panose="020B0502020104020203" pitchFamily="34" charset="0"/>
              </a:rPr>
              <a:t>s internal net from larger Internet, allowing some packets to pass, blocking others</a:t>
            </a:r>
            <a:endParaRPr lang="en-US" altLang="da-DK" sz="2800">
              <a:latin typeface="Gill Sans MT" panose="020B0502020104020203" pitchFamily="34" charset="0"/>
            </a:endParaRPr>
          </a:p>
        </p:txBody>
      </p:sp>
      <p:grpSp>
        <p:nvGrpSpPr>
          <p:cNvPr id="163846" name="Group 8"/>
          <p:cNvGrpSpPr>
            <a:grpSpLocks/>
          </p:cNvGrpSpPr>
          <p:nvPr/>
        </p:nvGrpSpPr>
        <p:grpSpPr bwMode="auto">
          <a:xfrm>
            <a:off x="727075" y="1201738"/>
            <a:ext cx="1223963" cy="523875"/>
            <a:chOff x="1282" y="3611"/>
            <a:chExt cx="771" cy="330"/>
          </a:xfrm>
        </p:grpSpPr>
        <p:sp>
          <p:nvSpPr>
            <p:cNvPr id="164084" name="Rectangle 9"/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85" name="Text Box 10"/>
            <p:cNvSpPr txBox="1">
              <a:spLocks noChangeArrowheads="1"/>
            </p:cNvSpPr>
            <p:nvPr/>
          </p:nvSpPr>
          <p:spPr bwMode="auto">
            <a:xfrm>
              <a:off x="1282" y="3611"/>
              <a:ext cx="771" cy="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2800" i="1">
                  <a:solidFill>
                    <a:srgbClr val="FF0000"/>
                  </a:solidFill>
                  <a:latin typeface="Gill Sans MT" panose="020B0502020104020203" pitchFamily="34" charset="0"/>
                </a:rPr>
                <a:t>firewall</a:t>
              </a:r>
            </a:p>
          </p:txBody>
        </p:sp>
      </p:grpSp>
      <p:sp>
        <p:nvSpPr>
          <p:cNvPr id="163847" name="Rectangle 12"/>
          <p:cNvSpPr>
            <a:spLocks noChangeArrowheads="1"/>
          </p:cNvSpPr>
          <p:nvPr/>
        </p:nvSpPr>
        <p:spPr bwMode="auto">
          <a:xfrm>
            <a:off x="0" y="1890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/>
          </a:p>
        </p:txBody>
      </p:sp>
      <p:sp>
        <p:nvSpPr>
          <p:cNvPr id="163848" name="AutoShape 14"/>
          <p:cNvSpPr>
            <a:spLocks noChangeAspect="1" noChangeArrowheads="1" noTextEdit="1"/>
          </p:cNvSpPr>
          <p:nvPr/>
        </p:nvSpPr>
        <p:spPr bwMode="auto">
          <a:xfrm>
            <a:off x="1697038" y="3113088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849" name="Rectangle 16"/>
          <p:cNvSpPr>
            <a:spLocks noChangeArrowheads="1"/>
          </p:cNvSpPr>
          <p:nvPr/>
        </p:nvSpPr>
        <p:spPr bwMode="auto">
          <a:xfrm>
            <a:off x="6910388" y="6164263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500">
                <a:solidFill>
                  <a:srgbClr val="000000"/>
                </a:solidFill>
              </a:rPr>
              <a:t> </a:t>
            </a:r>
            <a:endParaRPr lang="en-US" altLang="da-DK"/>
          </a:p>
        </p:txBody>
      </p:sp>
      <p:sp>
        <p:nvSpPr>
          <p:cNvPr id="163850" name="Rectangle 362"/>
          <p:cNvSpPr>
            <a:spLocks noChangeArrowheads="1"/>
          </p:cNvSpPr>
          <p:nvPr/>
        </p:nvSpPr>
        <p:spPr bwMode="auto">
          <a:xfrm>
            <a:off x="3616325" y="6015038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/>
          </a:p>
        </p:txBody>
      </p:sp>
      <p:sp>
        <p:nvSpPr>
          <p:cNvPr id="163851" name="Rectangle 364"/>
          <p:cNvSpPr>
            <a:spLocks noChangeArrowheads="1"/>
          </p:cNvSpPr>
          <p:nvPr/>
        </p:nvSpPr>
        <p:spPr bwMode="auto">
          <a:xfrm>
            <a:off x="4665663" y="607695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500">
                <a:solidFill>
                  <a:srgbClr val="000000"/>
                </a:solidFill>
              </a:rPr>
              <a:t> </a:t>
            </a:r>
            <a:endParaRPr lang="en-US" altLang="da-DK"/>
          </a:p>
        </p:txBody>
      </p:sp>
      <p:sp>
        <p:nvSpPr>
          <p:cNvPr id="163852" name="Freeform 17"/>
          <p:cNvSpPr>
            <a:spLocks/>
          </p:cNvSpPr>
          <p:nvPr/>
        </p:nvSpPr>
        <p:spPr bwMode="auto">
          <a:xfrm>
            <a:off x="1195388" y="3017838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63853" name="Group 3"/>
          <p:cNvGrpSpPr>
            <a:grpSpLocks/>
          </p:cNvGrpSpPr>
          <p:nvPr/>
        </p:nvGrpSpPr>
        <p:grpSpPr bwMode="auto">
          <a:xfrm>
            <a:off x="4048125" y="4906963"/>
            <a:ext cx="441325" cy="1095375"/>
            <a:chOff x="4048125" y="4787151"/>
            <a:chExt cx="441325" cy="1095375"/>
          </a:xfrm>
        </p:grpSpPr>
        <p:sp>
          <p:nvSpPr>
            <p:cNvPr id="163973" name="Freeform 83"/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74" name="Rectangle 82"/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75" name="Freeform 84"/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76" name="Rectangle 85"/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77" name="Rectangle 86"/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78" name="Rectangle 87"/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79" name="Rectangle 88"/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80" name="Rectangle 89"/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81" name="Rectangle 90"/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82" name="Rectangle 91"/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83" name="Rectangle 92"/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84" name="Rectangle 93"/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85" name="Rectangle 94"/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86" name="Rectangle 95"/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87" name="Rectangle 96"/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88" name="Rectangle 97"/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89" name="Rectangle 98"/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90" name="Rectangle 99"/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91" name="Rectangle 100"/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92" name="Rectangle 101"/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93" name="Rectangle 102"/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94" name="Rectangle 103"/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95" name="Rectangle 104"/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96" name="Rectangle 105"/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97" name="Rectangle 106"/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98" name="Rectangle 107"/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3999" name="Rectangle 108"/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00" name="Rectangle 109"/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01" name="Rectangle 110"/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02" name="Rectangle 111"/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03" name="Rectangle 112"/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04" name="Rectangle 113"/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05" name="Rectangle 114"/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06" name="Rectangle 115"/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07" name="Rectangle 116"/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08" name="Rectangle 117"/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09" name="Rectangle 118"/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10" name="Rectangle 119"/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11" name="Rectangle 120"/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12" name="Freeform 121"/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13" name="Freeform 122"/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14" name="Freeform 123"/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15" name="Freeform 124"/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16" name="Freeform 125"/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17" name="Freeform 126"/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18" name="Freeform 127"/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19" name="Freeform 128"/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20" name="Freeform 129"/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21" name="Freeform 130"/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22" name="Freeform 131"/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23" name="Freeform 132"/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24" name="Freeform 133"/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25" name="Freeform 134"/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26" name="Freeform 135"/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27" name="Freeform 136"/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28" name="Freeform 137"/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29" name="Freeform 138"/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30" name="Freeform 139"/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31" name="Freeform 140"/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32" name="Freeform 141"/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33" name="Freeform 142"/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34" name="Freeform 143"/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35" name="Freeform 144"/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36" name="Freeform 145"/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37" name="Freeform 146"/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38" name="Freeform 147"/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39" name="Freeform 148"/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40" name="Freeform 149"/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41" name="Freeform 150"/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42" name="Freeform 151"/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43" name="Freeform 152"/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44" name="Freeform 153"/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45" name="Freeform 154"/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46" name="Freeform 155"/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47" name="Freeform 156"/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48" name="Freeform 157"/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49" name="Freeform 158"/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50" name="Freeform 159"/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51" name="Freeform 160"/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52" name="Freeform 161"/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53" name="Freeform 162"/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54" name="Freeform 163"/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55" name="Freeform 164"/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56" name="Freeform 165"/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57" name="Freeform 166"/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58" name="Freeform 167"/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59" name="Freeform 168"/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60" name="Freeform 169"/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61" name="Freeform 170"/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62" name="Freeform 171"/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63" name="Freeform 172"/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64" name="Freeform 173"/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65" name="Freeform 174"/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66" name="Freeform 175"/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67" name="Freeform 176"/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68" name="Freeform 177"/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69" name="Freeform 178"/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70" name="Freeform 179"/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71" name="Freeform 180"/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72" name="Freeform 181"/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73" name="Freeform 182"/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74" name="Freeform 183"/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75" name="Freeform 184"/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76" name="Freeform 185"/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77" name="Freeform 186"/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78" name="Freeform 187"/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79" name="Freeform 188"/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80" name="Rectangle 189"/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4081" name="Freeform 190"/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82" name="Freeform 191"/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4083" name="Freeform 192"/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63854" name="Rectangle 198"/>
          <p:cNvSpPr>
            <a:spLocks noChangeArrowheads="1"/>
          </p:cNvSpPr>
          <p:nvPr/>
        </p:nvSpPr>
        <p:spPr bwMode="auto">
          <a:xfrm>
            <a:off x="4164013" y="41211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300">
                <a:solidFill>
                  <a:srgbClr val="000000"/>
                </a:solidFill>
              </a:rPr>
              <a:t> </a:t>
            </a:r>
            <a:endParaRPr lang="en-US" altLang="da-DK"/>
          </a:p>
        </p:txBody>
      </p:sp>
      <p:sp>
        <p:nvSpPr>
          <p:cNvPr id="163855" name="Line 334"/>
          <p:cNvSpPr>
            <a:spLocks noChangeShapeType="1"/>
          </p:cNvSpPr>
          <p:nvPr/>
        </p:nvSpPr>
        <p:spPr bwMode="auto">
          <a:xfrm>
            <a:off x="3389313" y="4148138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856" name="Freeform 346"/>
          <p:cNvSpPr>
            <a:spLocks/>
          </p:cNvSpPr>
          <p:nvPr/>
        </p:nvSpPr>
        <p:spPr bwMode="auto">
          <a:xfrm>
            <a:off x="4945063" y="3524250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857" name="Line 347"/>
          <p:cNvSpPr>
            <a:spLocks noChangeShapeType="1"/>
          </p:cNvSpPr>
          <p:nvPr/>
        </p:nvSpPr>
        <p:spPr bwMode="auto">
          <a:xfrm flipV="1">
            <a:off x="4451350" y="4130675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3858" name="Rectangle 350"/>
          <p:cNvSpPr>
            <a:spLocks noChangeArrowheads="1"/>
          </p:cNvSpPr>
          <p:nvPr/>
        </p:nvSpPr>
        <p:spPr bwMode="auto">
          <a:xfrm>
            <a:off x="3508375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500">
                <a:solidFill>
                  <a:srgbClr val="000000"/>
                </a:solidFill>
              </a:rPr>
              <a:t> </a:t>
            </a:r>
            <a:endParaRPr lang="en-US" altLang="da-DK"/>
          </a:p>
        </p:txBody>
      </p:sp>
      <p:sp>
        <p:nvSpPr>
          <p:cNvPr id="163859" name="Rectangle 352"/>
          <p:cNvSpPr>
            <a:spLocks noChangeArrowheads="1"/>
          </p:cNvSpPr>
          <p:nvPr/>
        </p:nvSpPr>
        <p:spPr bwMode="auto">
          <a:xfrm>
            <a:off x="3332163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500">
                <a:solidFill>
                  <a:srgbClr val="000000"/>
                </a:solidFill>
              </a:rPr>
              <a:t> </a:t>
            </a:r>
            <a:endParaRPr lang="en-US" altLang="da-DK"/>
          </a:p>
        </p:txBody>
      </p:sp>
      <p:sp>
        <p:nvSpPr>
          <p:cNvPr id="163860" name="Rectangle 353"/>
          <p:cNvSpPr>
            <a:spLocks noChangeArrowheads="1"/>
          </p:cNvSpPr>
          <p:nvPr/>
        </p:nvSpPr>
        <p:spPr bwMode="auto">
          <a:xfrm>
            <a:off x="5167313" y="5162550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/>
          </a:p>
        </p:txBody>
      </p:sp>
      <p:sp>
        <p:nvSpPr>
          <p:cNvPr id="163861" name="Rectangle 355"/>
          <p:cNvSpPr>
            <a:spLocks noChangeArrowheads="1"/>
          </p:cNvSpPr>
          <p:nvPr/>
        </p:nvSpPr>
        <p:spPr bwMode="auto">
          <a:xfrm>
            <a:off x="6210300" y="5219700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500">
                <a:solidFill>
                  <a:srgbClr val="000000"/>
                </a:solidFill>
              </a:rPr>
              <a:t> </a:t>
            </a:r>
            <a:endParaRPr lang="en-US" altLang="da-DK"/>
          </a:p>
        </p:txBody>
      </p:sp>
      <p:sp>
        <p:nvSpPr>
          <p:cNvPr id="163862" name="Rectangle 357"/>
          <p:cNvSpPr>
            <a:spLocks noChangeArrowheads="1"/>
          </p:cNvSpPr>
          <p:nvPr/>
        </p:nvSpPr>
        <p:spPr bwMode="auto">
          <a:xfrm>
            <a:off x="6218238" y="5432425"/>
            <a:ext cx="476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500">
                <a:solidFill>
                  <a:srgbClr val="000000"/>
                </a:solidFill>
              </a:rPr>
              <a:t> </a:t>
            </a:r>
            <a:endParaRPr lang="en-US" altLang="da-DK"/>
          </a:p>
        </p:txBody>
      </p:sp>
      <p:sp>
        <p:nvSpPr>
          <p:cNvPr id="163863" name="Freeform 358"/>
          <p:cNvSpPr>
            <a:spLocks noEditPoints="1"/>
          </p:cNvSpPr>
          <p:nvPr/>
        </p:nvSpPr>
        <p:spPr bwMode="auto">
          <a:xfrm>
            <a:off x="3463925" y="5394325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864" name="Freeform 359"/>
          <p:cNvSpPr>
            <a:spLocks noEditPoints="1"/>
          </p:cNvSpPr>
          <p:nvPr/>
        </p:nvSpPr>
        <p:spPr bwMode="auto">
          <a:xfrm>
            <a:off x="1208088" y="5394325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865" name="Freeform 360"/>
          <p:cNvSpPr>
            <a:spLocks noEditPoints="1"/>
          </p:cNvSpPr>
          <p:nvPr/>
        </p:nvSpPr>
        <p:spPr bwMode="auto">
          <a:xfrm>
            <a:off x="6176963" y="5394325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866" name="Freeform 361"/>
          <p:cNvSpPr>
            <a:spLocks noEditPoints="1"/>
          </p:cNvSpPr>
          <p:nvPr/>
        </p:nvSpPr>
        <p:spPr bwMode="auto">
          <a:xfrm>
            <a:off x="4513263" y="5394325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63867" name="Text Box 365"/>
          <p:cNvSpPr txBox="1">
            <a:spLocks noChangeArrowheads="1"/>
          </p:cNvSpPr>
          <p:nvPr/>
        </p:nvSpPr>
        <p:spPr bwMode="auto">
          <a:xfrm>
            <a:off x="1971675" y="5113338"/>
            <a:ext cx="15065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administered</a:t>
            </a:r>
          </a:p>
          <a:p>
            <a:pPr algn="ctr"/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sp>
        <p:nvSpPr>
          <p:cNvPr id="163868" name="Text Box 366"/>
          <p:cNvSpPr txBox="1">
            <a:spLocks noChangeArrowheads="1"/>
          </p:cNvSpPr>
          <p:nvPr/>
        </p:nvSpPr>
        <p:spPr bwMode="auto">
          <a:xfrm>
            <a:off x="5216525" y="5108575"/>
            <a:ext cx="1003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</a:p>
          <a:p>
            <a:pPr algn="ctr"/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  <a:r>
              <a:rPr lang="en-US" altLang="da-DK" sz="1800"/>
              <a:t>net</a:t>
            </a:r>
          </a:p>
        </p:txBody>
      </p:sp>
      <p:sp>
        <p:nvSpPr>
          <p:cNvPr id="163869" name="Text Box 367"/>
          <p:cNvSpPr txBox="1">
            <a:spLocks noChangeArrowheads="1"/>
          </p:cNvSpPr>
          <p:nvPr/>
        </p:nvSpPr>
        <p:spPr bwMode="auto">
          <a:xfrm>
            <a:off x="3844925" y="59483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2400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</a:p>
        </p:txBody>
      </p:sp>
      <p:pic>
        <p:nvPicPr>
          <p:cNvPr id="163870" name="Picture 24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30288"/>
            <a:ext cx="217011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1" name="Group 332"/>
          <p:cNvGrpSpPr>
            <a:grpSpLocks/>
          </p:cNvGrpSpPr>
          <p:nvPr/>
        </p:nvGrpSpPr>
        <p:grpSpPr bwMode="auto">
          <a:xfrm>
            <a:off x="3749675" y="3932238"/>
            <a:ext cx="765175" cy="376237"/>
            <a:chOff x="2356" y="1300"/>
            <a:chExt cx="555" cy="194"/>
          </a:xfrm>
        </p:grpSpPr>
        <p:sp>
          <p:nvSpPr>
            <p:cNvPr id="16396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 sz="2400">
                <a:latin typeface="Times New Roman" panose="02020603050405020304" pitchFamily="18" charset="0"/>
              </a:endParaRPr>
            </a:p>
          </p:txBody>
        </p:sp>
        <p:sp>
          <p:nvSpPr>
            <p:cNvPr id="16396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endParaRPr lang="da-DK" altLang="da-DK" sz="2400">
                <a:latin typeface="Times New Roman" panose="02020603050405020304" pitchFamily="18" charset="0"/>
              </a:endParaRPr>
            </a:p>
          </p:txBody>
        </p:sp>
        <p:sp>
          <p:nvSpPr>
            <p:cNvPr id="16396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63968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3971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972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424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5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63872" name="Group 906"/>
          <p:cNvGrpSpPr>
            <a:grpSpLocks/>
          </p:cNvGrpSpPr>
          <p:nvPr/>
        </p:nvGrpSpPr>
        <p:grpSpPr bwMode="auto">
          <a:xfrm>
            <a:off x="3968750" y="3448050"/>
            <a:ext cx="296863" cy="541338"/>
            <a:chOff x="4140" y="429"/>
            <a:chExt cx="1425" cy="2396"/>
          </a:xfrm>
        </p:grpSpPr>
        <p:sp>
          <p:nvSpPr>
            <p:cNvPr id="16393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8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393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3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90" name="Rectangle 911"/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393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6" name="AutoShape 913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7" name="AutoShape 914"/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2" name="Rectangle 915"/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394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4" name="AutoShape 917"/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5" name="AutoShape 918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4" name="Rectangle 919"/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5" name="Rectangle 920"/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3943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12" name="AutoShape 922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3" name="AutoShape 923"/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6394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6394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0" name="AutoShape 926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11" name="AutoShape 927"/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394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394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0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395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0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5" name="AutoShape 934"/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6" name="Oval 935"/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7" name="Oval 936"/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8" name="Oval 937"/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9" name="Rectangle 938"/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63873" name="Group 2"/>
          <p:cNvGrpSpPr>
            <a:grpSpLocks/>
          </p:cNvGrpSpPr>
          <p:nvPr/>
        </p:nvGrpSpPr>
        <p:grpSpPr bwMode="auto">
          <a:xfrm>
            <a:off x="1128713" y="3273425"/>
            <a:ext cx="2365375" cy="1590675"/>
            <a:chOff x="-2187762" y="3855945"/>
            <a:chExt cx="2365375" cy="1590114"/>
          </a:xfrm>
        </p:grpSpPr>
        <p:sp>
          <p:nvSpPr>
            <p:cNvPr id="358" name="Line 20"/>
            <p:cNvSpPr>
              <a:spLocks noChangeShapeType="1"/>
            </p:cNvSpPr>
            <p:nvPr/>
          </p:nvSpPr>
          <p:spPr bwMode="auto">
            <a:xfrm flipH="1">
              <a:off x="-1732150" y="4232050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59" name="Line 21"/>
            <p:cNvSpPr>
              <a:spLocks noChangeShapeType="1"/>
            </p:cNvSpPr>
            <p:nvPr/>
          </p:nvSpPr>
          <p:spPr bwMode="auto">
            <a:xfrm flipH="1">
              <a:off x="-1344800" y="4279659"/>
              <a:ext cx="271463" cy="314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60" name="Line 22"/>
            <p:cNvSpPr>
              <a:spLocks noChangeShapeType="1"/>
            </p:cNvSpPr>
            <p:nvPr/>
          </p:nvSpPr>
          <p:spPr bwMode="auto">
            <a:xfrm>
              <a:off x="-925700" y="4308223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63879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6393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63880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6392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3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sp>
          <p:nvSpPr>
            <p:cNvPr id="370" name="Line 21"/>
            <p:cNvSpPr>
              <a:spLocks noChangeShapeType="1"/>
            </p:cNvSpPr>
            <p:nvPr/>
          </p:nvSpPr>
          <p:spPr bwMode="auto">
            <a:xfrm>
              <a:off x="-706625" y="4238398"/>
              <a:ext cx="377825" cy="3046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1" name="Line 22"/>
            <p:cNvSpPr>
              <a:spLocks noChangeShapeType="1"/>
            </p:cNvSpPr>
            <p:nvPr/>
          </p:nvSpPr>
          <p:spPr bwMode="auto">
            <a:xfrm flipH="1">
              <a:off x="-474850" y="4733523"/>
              <a:ext cx="120650" cy="2935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2" name="Line 22"/>
            <p:cNvSpPr>
              <a:spLocks noChangeShapeType="1"/>
            </p:cNvSpPr>
            <p:nvPr/>
          </p:nvSpPr>
          <p:spPr bwMode="auto">
            <a:xfrm>
              <a:off x="-70037" y="4744631"/>
              <a:ext cx="73025" cy="295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373" name="Line 20"/>
            <p:cNvSpPr>
              <a:spLocks noChangeShapeType="1"/>
            </p:cNvSpPr>
            <p:nvPr/>
          </p:nvSpPr>
          <p:spPr bwMode="auto">
            <a:xfrm flipH="1">
              <a:off x="-873312" y="4192376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63885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6392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63886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6392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pic>
          <p:nvPicPr>
            <p:cNvPr id="38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350" y="4079704"/>
              <a:ext cx="677863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8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462" y="4495482"/>
              <a:ext cx="677862" cy="301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3889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639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63890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63891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1" name="Rectangle 908"/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3893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894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34" name="Rectangle 911"/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63896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0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61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36" name="Rectangle 915"/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63898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58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59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38" name="Rectangle 919"/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39" name="Rectangle 920"/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63901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456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57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63902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grpSp>
            <p:nvGrpSpPr>
              <p:cNvPr id="163903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54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55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443" name="Rectangle 928"/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3905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3906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6" name="Oval 931"/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3908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448" name="AutoShape 933"/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49" name="AutoShape 934"/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0" name="Oval 935"/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1" name="Oval 936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2" name="Oval 937"/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3" name="Rectangle 938"/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</p:grpSp>
      <p:sp>
        <p:nvSpPr>
          <p:cNvPr id="163874" name="TextBox 4"/>
          <p:cNvSpPr txBox="1">
            <a:spLocks noChangeArrowheads="1"/>
          </p:cNvSpPr>
          <p:nvPr/>
        </p:nvSpPr>
        <p:spPr bwMode="auto">
          <a:xfrm>
            <a:off x="1463675" y="5648325"/>
            <a:ext cx="24447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2400" i="1">
                <a:solidFill>
                  <a:srgbClr val="CC0000"/>
                </a:solidFill>
                <a:latin typeface="Gill Sans MT" panose="020B0502020104020203" pitchFamily="34" charset="0"/>
              </a:rPr>
              <a:t>trusted </a:t>
            </a:r>
            <a:r>
              <a:rPr lang="en-US" altLang="en-US" sz="2400" i="1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da-DK" sz="2400" i="1">
                <a:solidFill>
                  <a:srgbClr val="CC0000"/>
                </a:solidFill>
                <a:latin typeface="Gill Sans MT" panose="020B0502020104020203" pitchFamily="34" charset="0"/>
              </a:rPr>
              <a:t>good guys</a:t>
            </a:r>
            <a:r>
              <a:rPr lang="en-US" altLang="en-US" sz="2400" i="1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da-DK" sz="2400" i="1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163875" name="TextBox 464"/>
          <p:cNvSpPr txBox="1">
            <a:spLocks noChangeArrowheads="1"/>
          </p:cNvSpPr>
          <p:nvPr/>
        </p:nvSpPr>
        <p:spPr bwMode="auto">
          <a:xfrm>
            <a:off x="5038725" y="5680075"/>
            <a:ext cx="261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2400" i="1">
                <a:solidFill>
                  <a:srgbClr val="CC0000"/>
                </a:solidFill>
                <a:latin typeface="Gill Sans MT" panose="020B0502020104020203" pitchFamily="34" charset="0"/>
              </a:rPr>
              <a:t>untrusted </a:t>
            </a:r>
            <a:r>
              <a:rPr lang="en-US" altLang="en-US" sz="2400" i="1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da-DK" sz="2400" i="1">
                <a:solidFill>
                  <a:srgbClr val="CC0000"/>
                </a:solidFill>
                <a:latin typeface="Gill Sans MT" panose="020B0502020104020203" pitchFamily="34" charset="0"/>
              </a:rPr>
              <a:t>bad guys</a:t>
            </a:r>
            <a:r>
              <a:rPr lang="en-US" altLang="en-US" sz="2400" i="1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da-DK" sz="2400" i="1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65890" name="Rectangle 3"/>
          <p:cNvSpPr>
            <a:spLocks noGrp="1" noChangeArrowheads="1"/>
          </p:cNvSpPr>
          <p:nvPr>
            <p:ph type="title"/>
          </p:nvPr>
        </p:nvSpPr>
        <p:spPr>
          <a:xfrm>
            <a:off x="474663" y="180975"/>
            <a:ext cx="7772400" cy="1143000"/>
          </a:xfrm>
        </p:spPr>
        <p:txBody>
          <a:bodyPr/>
          <a:lstStyle/>
          <a:p>
            <a:r>
              <a:rPr lang="en-US" altLang="da-DK" dirty="0" smtClean="0">
                <a:ea typeface="ＭＳ Ｐゴシック" charset="-128"/>
              </a:rPr>
              <a:t>Firewalls: why</a:t>
            </a:r>
          </a:p>
        </p:txBody>
      </p:sp>
      <p:sp>
        <p:nvSpPr>
          <p:cNvPr id="121860" name="Rectangle 6"/>
          <p:cNvSpPr>
            <a:spLocks noChangeArrowheads="1"/>
          </p:cNvSpPr>
          <p:nvPr/>
        </p:nvSpPr>
        <p:spPr bwMode="auto">
          <a:xfrm>
            <a:off x="363538" y="1357313"/>
            <a:ext cx="8421687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/>
          </a:bodyPr>
          <a:lstStyle>
            <a:lvl1pPr marL="342900" indent="-3429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da-DK" sz="2400" dirty="0">
                <a:solidFill>
                  <a:srgbClr val="CC0000"/>
                </a:solidFill>
                <a:latin typeface="Gill Sans MT" panose="020B0502020104020203" pitchFamily="34" charset="0"/>
              </a:rPr>
              <a:t>prevent denial of service attacks:</a:t>
            </a:r>
          </a:p>
          <a:p>
            <a:pPr lvl="1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da-DK" sz="2400" dirty="0" smtClean="0">
                <a:latin typeface="Gill Sans MT" panose="020B0502020104020203" pitchFamily="34" charset="0"/>
              </a:rPr>
              <a:t>attacker </a:t>
            </a:r>
            <a:r>
              <a:rPr lang="en-US" altLang="da-DK" sz="2400" dirty="0">
                <a:latin typeface="Gill Sans MT" panose="020B0502020104020203" pitchFamily="34" charset="0"/>
              </a:rPr>
              <a:t>establishes many bogus TCP connections, no resources left for </a:t>
            </a:r>
            <a:r>
              <a:rPr lang="ja-JP" altLang="en-US" sz="2400" dirty="0">
                <a:latin typeface="Gill Sans MT" panose="020B0502020104020203" pitchFamily="34" charset="0"/>
              </a:rPr>
              <a:t>“</a:t>
            </a:r>
            <a:r>
              <a:rPr lang="en-US" altLang="ja-JP" sz="2400" dirty="0">
                <a:latin typeface="Gill Sans MT" panose="020B0502020104020203" pitchFamily="34" charset="0"/>
              </a:rPr>
              <a:t>real</a:t>
            </a:r>
            <a:r>
              <a:rPr lang="ja-JP" altLang="en-US" sz="2400" dirty="0">
                <a:latin typeface="Gill Sans MT" panose="020B0502020104020203" pitchFamily="34" charset="0"/>
              </a:rPr>
              <a:t>”</a:t>
            </a:r>
            <a:r>
              <a:rPr lang="en-US" altLang="ja-JP" sz="2400" dirty="0">
                <a:latin typeface="Gill Sans MT" panose="020B0502020104020203" pitchFamily="34" charset="0"/>
              </a:rPr>
              <a:t> connections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da-DK" sz="2400" dirty="0">
                <a:solidFill>
                  <a:srgbClr val="CC0000"/>
                </a:solidFill>
                <a:latin typeface="Gill Sans MT" panose="020B0502020104020203" pitchFamily="34" charset="0"/>
              </a:rPr>
              <a:t>prevent illegal modification/access of internal data</a:t>
            </a:r>
          </a:p>
          <a:p>
            <a:pPr lvl="1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da-DK" sz="2400" dirty="0">
                <a:latin typeface="Gill Sans MT" panose="020B0502020104020203" pitchFamily="34" charset="0"/>
              </a:rPr>
              <a:t>e.g., attacker replaces CIA</a:t>
            </a:r>
            <a:r>
              <a:rPr lang="ja-JP" altLang="en-US" sz="2400" dirty="0">
                <a:latin typeface="Gill Sans MT" panose="020B0502020104020203" pitchFamily="34" charset="0"/>
              </a:rPr>
              <a:t>’</a:t>
            </a:r>
            <a:r>
              <a:rPr lang="en-US" altLang="ja-JP" sz="2400" dirty="0">
                <a:latin typeface="Gill Sans MT" panose="020B0502020104020203" pitchFamily="34" charset="0"/>
              </a:rPr>
              <a:t>s homepage with something else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da-DK" sz="2400" dirty="0">
                <a:solidFill>
                  <a:srgbClr val="CC0000"/>
                </a:solidFill>
                <a:latin typeface="Gill Sans MT" panose="020B0502020104020203" pitchFamily="34" charset="0"/>
              </a:rPr>
              <a:t>allow only authorized access to inside network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v"/>
            </a:pPr>
            <a:r>
              <a:rPr lang="en-US" altLang="da-DK" sz="2400" dirty="0">
                <a:latin typeface="Gill Sans MT" panose="020B0502020104020203" pitchFamily="34" charset="0"/>
              </a:rPr>
              <a:t> set of authenticated users/hosts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da-DK" sz="2400" dirty="0">
                <a:solidFill>
                  <a:srgbClr val="CC0000"/>
                </a:solidFill>
                <a:latin typeface="Gill Sans MT" panose="020B0502020104020203" pitchFamily="34" charset="0"/>
              </a:rPr>
              <a:t>three types of firewalls:</a:t>
            </a:r>
          </a:p>
          <a:p>
            <a:pPr lvl="1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da-DK" sz="2400" dirty="0">
                <a:latin typeface="Gill Sans MT" panose="020B0502020104020203" pitchFamily="34" charset="0"/>
              </a:rPr>
              <a:t>stateless packet filters</a:t>
            </a:r>
          </a:p>
          <a:p>
            <a:pPr lvl="1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da-DK" sz="2400" dirty="0" err="1">
                <a:latin typeface="Gill Sans MT" panose="020B0502020104020203" pitchFamily="34" charset="0"/>
              </a:rPr>
              <a:t>stateful</a:t>
            </a:r>
            <a:r>
              <a:rPr lang="en-US" altLang="da-DK" sz="2400" dirty="0">
                <a:latin typeface="Gill Sans MT" panose="020B0502020104020203" pitchFamily="34" charset="0"/>
              </a:rPr>
              <a:t> packet filters</a:t>
            </a:r>
          </a:p>
          <a:p>
            <a:pPr lvl="1"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da-DK" sz="2400" dirty="0">
                <a:latin typeface="Gill Sans MT" panose="020B0502020104020203" pitchFamily="34" charset="0"/>
              </a:rPr>
              <a:t>application gateways</a:t>
            </a:r>
          </a:p>
        </p:txBody>
      </p:sp>
      <p:pic>
        <p:nvPicPr>
          <p:cNvPr id="165892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00125"/>
            <a:ext cx="3144837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Freeform 17"/>
          <p:cNvSpPr>
            <a:spLocks/>
          </p:cNvSpPr>
          <p:nvPr/>
        </p:nvSpPr>
        <p:spPr bwMode="auto">
          <a:xfrm>
            <a:off x="1095375" y="1584325"/>
            <a:ext cx="3648075" cy="1806575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7938" name="Rectangle 198"/>
          <p:cNvSpPr>
            <a:spLocks noChangeArrowheads="1"/>
          </p:cNvSpPr>
          <p:nvPr/>
        </p:nvSpPr>
        <p:spPr bwMode="auto">
          <a:xfrm>
            <a:off x="4522788" y="2686050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300">
                <a:solidFill>
                  <a:srgbClr val="000000"/>
                </a:solidFill>
              </a:rPr>
              <a:t> </a:t>
            </a:r>
            <a:endParaRPr lang="en-US" altLang="da-DK"/>
          </a:p>
        </p:txBody>
      </p:sp>
      <p:sp>
        <p:nvSpPr>
          <p:cNvPr id="167939" name="Line 334"/>
          <p:cNvSpPr>
            <a:spLocks noChangeShapeType="1"/>
          </p:cNvSpPr>
          <p:nvPr/>
        </p:nvSpPr>
        <p:spPr bwMode="auto">
          <a:xfrm>
            <a:off x="3346450" y="2533650"/>
            <a:ext cx="836613" cy="1809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7940" name="Freeform 346"/>
          <p:cNvSpPr>
            <a:spLocks/>
          </p:cNvSpPr>
          <p:nvPr/>
        </p:nvSpPr>
        <p:spPr bwMode="auto">
          <a:xfrm>
            <a:off x="5821363" y="2239963"/>
            <a:ext cx="1901825" cy="1141412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7941" name="Line 347"/>
          <p:cNvSpPr>
            <a:spLocks noChangeShapeType="1"/>
          </p:cNvSpPr>
          <p:nvPr/>
        </p:nvSpPr>
        <p:spPr bwMode="auto">
          <a:xfrm>
            <a:off x="4810125" y="2698750"/>
            <a:ext cx="1042988" cy="952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grpSp>
        <p:nvGrpSpPr>
          <p:cNvPr id="167942" name="Group 332"/>
          <p:cNvGrpSpPr>
            <a:grpSpLocks/>
          </p:cNvGrpSpPr>
          <p:nvPr/>
        </p:nvGrpSpPr>
        <p:grpSpPr bwMode="auto">
          <a:xfrm>
            <a:off x="4108450" y="2497138"/>
            <a:ext cx="765175" cy="376237"/>
            <a:chOff x="2356" y="1300"/>
            <a:chExt cx="555" cy="194"/>
          </a:xfrm>
        </p:grpSpPr>
        <p:sp>
          <p:nvSpPr>
            <p:cNvPr id="1680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 sz="2400">
                <a:latin typeface="Times New Roman" panose="02020603050405020304" pitchFamily="18" charset="0"/>
              </a:endParaRPr>
            </a:p>
          </p:txBody>
        </p:sp>
        <p:sp>
          <p:nvSpPr>
            <p:cNvPr id="1680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endParaRPr lang="da-DK" altLang="da-DK" sz="2400">
                <a:latin typeface="Times New Roman" panose="02020603050405020304" pitchFamily="18" charset="0"/>
              </a:endParaRPr>
            </a:p>
          </p:txBody>
        </p:sp>
        <p:sp>
          <p:nvSpPr>
            <p:cNvPr id="1680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168051" name="Group 32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68054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8055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</p:grpSp>
        <p:sp>
          <p:nvSpPr>
            <p:cNvPr id="231" name="Line 330"/>
            <p:cNvSpPr>
              <a:spLocks noChangeShapeType="1"/>
            </p:cNvSpPr>
            <p:nvPr/>
          </p:nvSpPr>
          <p:spPr bwMode="auto">
            <a:xfrm>
              <a:off x="2357" y="1361"/>
              <a:ext cx="0" cy="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32" name="Line 331"/>
            <p:cNvSpPr>
              <a:spLocks noChangeShapeType="1"/>
            </p:cNvSpPr>
            <p:nvPr/>
          </p:nvSpPr>
          <p:spPr bwMode="auto">
            <a:xfrm>
              <a:off x="2908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67943" name="Group 906"/>
          <p:cNvGrpSpPr>
            <a:grpSpLocks/>
          </p:cNvGrpSpPr>
          <p:nvPr/>
        </p:nvGrpSpPr>
        <p:grpSpPr bwMode="auto">
          <a:xfrm>
            <a:off x="4327525" y="2014538"/>
            <a:ext cx="296863" cy="539750"/>
            <a:chOff x="4140" y="429"/>
            <a:chExt cx="1425" cy="2396"/>
          </a:xfrm>
        </p:grpSpPr>
        <p:sp>
          <p:nvSpPr>
            <p:cNvPr id="168016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37" name="Rectangle 908"/>
            <p:cNvSpPr>
              <a:spLocks noChangeArrowheads="1"/>
            </p:cNvSpPr>
            <p:nvPr/>
          </p:nvSpPr>
          <p:spPr bwMode="auto">
            <a:xfrm>
              <a:off x="4209" y="429"/>
              <a:ext cx="1044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8018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8019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40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8021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6" name="AutoShape 913"/>
              <p:cNvSpPr>
                <a:spLocks noChangeArrowheads="1"/>
              </p:cNvSpPr>
              <p:nvPr/>
            </p:nvSpPr>
            <p:spPr bwMode="auto">
              <a:xfrm>
                <a:off x="615" y="2569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7" name="AutoShape 914"/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9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42" name="Rectangle 915"/>
            <p:cNvSpPr>
              <a:spLocks noChangeArrowheads="1"/>
            </p:cNvSpPr>
            <p:nvPr/>
          </p:nvSpPr>
          <p:spPr bwMode="auto">
            <a:xfrm>
              <a:off x="4224" y="1021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8023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4" name="AutoShape 917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5" name="AutoShape 918"/>
              <p:cNvSpPr>
                <a:spLocks noChangeArrowheads="1"/>
              </p:cNvSpPr>
              <p:nvPr/>
            </p:nvSpPr>
            <p:spPr bwMode="auto">
              <a:xfrm>
                <a:off x="627" y="2581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44" name="Rectangle 919"/>
            <p:cNvSpPr>
              <a:spLocks noChangeArrowheads="1"/>
            </p:cNvSpPr>
            <p:nvPr/>
          </p:nvSpPr>
          <p:spPr bwMode="auto">
            <a:xfrm>
              <a:off x="4216" y="135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5" name="Rectangle 920"/>
            <p:cNvSpPr>
              <a:spLocks noChangeArrowheads="1"/>
            </p:cNvSpPr>
            <p:nvPr/>
          </p:nvSpPr>
          <p:spPr bwMode="auto">
            <a:xfrm>
              <a:off x="4224" y="1655"/>
              <a:ext cx="602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68026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262" name="AutoShape 922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3" name="AutoShape 923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3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68027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68028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60" name="AutoShape 926"/>
              <p:cNvSpPr>
                <a:spLocks noChangeArrowheads="1"/>
              </p:cNvSpPr>
              <p:nvPr/>
            </p:nvSpPr>
            <p:spPr bwMode="auto">
              <a:xfrm>
                <a:off x="618" y="2565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1" name="AutoShape 927"/>
              <p:cNvSpPr>
                <a:spLocks noChangeArrowheads="1"/>
              </p:cNvSpPr>
              <p:nvPr/>
            </p:nvSpPr>
            <p:spPr bwMode="auto">
              <a:xfrm>
                <a:off x="637" y="2579"/>
                <a:ext cx="68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49" name="Rectangle 928"/>
            <p:cNvSpPr>
              <a:spLocks noChangeArrowheads="1"/>
            </p:cNvSpPr>
            <p:nvPr/>
          </p:nvSpPr>
          <p:spPr bwMode="auto">
            <a:xfrm>
              <a:off x="5253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8030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68031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2" name="Oval 931"/>
            <p:cNvSpPr>
              <a:spLocks noChangeArrowheads="1"/>
            </p:cNvSpPr>
            <p:nvPr/>
          </p:nvSpPr>
          <p:spPr bwMode="auto">
            <a:xfrm>
              <a:off x="5519" y="2607"/>
              <a:ext cx="46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8033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254" name="AutoShape 933"/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5" name="AutoShape 934"/>
            <p:cNvSpPr>
              <a:spLocks noChangeArrowheads="1"/>
            </p:cNvSpPr>
            <p:nvPr/>
          </p:nvSpPr>
          <p:spPr bwMode="auto">
            <a:xfrm>
              <a:off x="4209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6" name="Oval 935"/>
            <p:cNvSpPr>
              <a:spLocks noChangeArrowheads="1"/>
            </p:cNvSpPr>
            <p:nvPr/>
          </p:nvSpPr>
          <p:spPr bwMode="auto">
            <a:xfrm>
              <a:off x="4308" y="2388"/>
              <a:ext cx="160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7" name="Oval 936"/>
            <p:cNvSpPr>
              <a:spLocks noChangeArrowheads="1"/>
            </p:cNvSpPr>
            <p:nvPr/>
          </p:nvSpPr>
          <p:spPr bwMode="auto">
            <a:xfrm>
              <a:off x="4483" y="2388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8" name="Oval 937"/>
            <p:cNvSpPr>
              <a:spLocks noChangeArrowheads="1"/>
            </p:cNvSpPr>
            <p:nvPr/>
          </p:nvSpPr>
          <p:spPr bwMode="auto">
            <a:xfrm>
              <a:off x="4666" y="2381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9" name="Rectangle 938"/>
            <p:cNvSpPr>
              <a:spLocks noChangeArrowheads="1"/>
            </p:cNvSpPr>
            <p:nvPr/>
          </p:nvSpPr>
          <p:spPr bwMode="auto">
            <a:xfrm>
              <a:off x="5062" y="1831"/>
              <a:ext cx="84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67944" name="Group 267"/>
          <p:cNvGrpSpPr>
            <a:grpSpLocks/>
          </p:cNvGrpSpPr>
          <p:nvPr/>
        </p:nvGrpSpPr>
        <p:grpSpPr bwMode="auto">
          <a:xfrm>
            <a:off x="1069975" y="1752600"/>
            <a:ext cx="2365375" cy="1589088"/>
            <a:chOff x="-2187762" y="3855945"/>
            <a:chExt cx="2365375" cy="1590114"/>
          </a:xfrm>
        </p:grpSpPr>
        <p:sp>
          <p:nvSpPr>
            <p:cNvPr id="269" name="Line 20"/>
            <p:cNvSpPr>
              <a:spLocks noChangeShapeType="1"/>
            </p:cNvSpPr>
            <p:nvPr/>
          </p:nvSpPr>
          <p:spPr bwMode="auto">
            <a:xfrm flipH="1">
              <a:off x="-1732149" y="423083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70" name="Line 21"/>
            <p:cNvSpPr>
              <a:spLocks noChangeShapeType="1"/>
            </p:cNvSpPr>
            <p:nvPr/>
          </p:nvSpPr>
          <p:spPr bwMode="auto">
            <a:xfrm flipH="1">
              <a:off x="-1344799" y="4278493"/>
              <a:ext cx="271462" cy="314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71" name="Line 22"/>
            <p:cNvSpPr>
              <a:spLocks noChangeShapeType="1"/>
            </p:cNvSpPr>
            <p:nvPr/>
          </p:nvSpPr>
          <p:spPr bwMode="auto">
            <a:xfrm>
              <a:off x="-925699" y="4307086"/>
              <a:ext cx="73025" cy="295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67962" name="Group 44"/>
            <p:cNvGrpSpPr>
              <a:grpSpLocks/>
            </p:cNvGrpSpPr>
            <p:nvPr/>
          </p:nvGrpSpPr>
          <p:grpSpPr bwMode="auto">
            <a:xfrm>
              <a:off x="-2187762" y="4034772"/>
              <a:ext cx="568325" cy="481012"/>
              <a:chOff x="-44" y="1473"/>
              <a:chExt cx="981" cy="1105"/>
            </a:xfrm>
          </p:grpSpPr>
          <p:pic>
            <p:nvPicPr>
              <p:cNvPr id="1680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67963" name="Group 44"/>
            <p:cNvGrpSpPr>
              <a:grpSpLocks/>
            </p:cNvGrpSpPr>
            <p:nvPr/>
          </p:nvGrpSpPr>
          <p:grpSpPr bwMode="auto">
            <a:xfrm>
              <a:off x="-1252724" y="4523722"/>
              <a:ext cx="568325" cy="481012"/>
              <a:chOff x="-44" y="1473"/>
              <a:chExt cx="981" cy="1105"/>
            </a:xfrm>
          </p:grpSpPr>
          <p:pic>
            <p:nvPicPr>
              <p:cNvPr id="16801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sp>
          <p:nvSpPr>
            <p:cNvPr id="274" name="Line 21"/>
            <p:cNvSpPr>
              <a:spLocks noChangeShapeType="1"/>
            </p:cNvSpPr>
            <p:nvPr/>
          </p:nvSpPr>
          <p:spPr bwMode="auto">
            <a:xfrm>
              <a:off x="-706624" y="4237191"/>
              <a:ext cx="377825" cy="3049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75" name="Line 22"/>
            <p:cNvSpPr>
              <a:spLocks noChangeShapeType="1"/>
            </p:cNvSpPr>
            <p:nvPr/>
          </p:nvSpPr>
          <p:spPr bwMode="auto">
            <a:xfrm flipH="1">
              <a:off x="-474849" y="4732811"/>
              <a:ext cx="120650" cy="2938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76" name="Line 22"/>
            <p:cNvSpPr>
              <a:spLocks noChangeShapeType="1"/>
            </p:cNvSpPr>
            <p:nvPr/>
          </p:nvSpPr>
          <p:spPr bwMode="auto">
            <a:xfrm>
              <a:off x="-70037" y="4743931"/>
              <a:ext cx="73025" cy="295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277" name="Line 20"/>
            <p:cNvSpPr>
              <a:spLocks noChangeShapeType="1"/>
            </p:cNvSpPr>
            <p:nvPr/>
          </p:nvSpPr>
          <p:spPr bwMode="auto">
            <a:xfrm flipH="1">
              <a:off x="-873312" y="4192712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67968" name="Group 44"/>
            <p:cNvGrpSpPr>
              <a:grpSpLocks/>
            </p:cNvGrpSpPr>
            <p:nvPr/>
          </p:nvGrpSpPr>
          <p:grpSpPr bwMode="auto">
            <a:xfrm>
              <a:off x="-847912" y="4896784"/>
              <a:ext cx="568325" cy="481013"/>
              <a:chOff x="-44" y="1473"/>
              <a:chExt cx="981" cy="1105"/>
            </a:xfrm>
          </p:grpSpPr>
          <p:pic>
            <p:nvPicPr>
              <p:cNvPr id="16801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1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67969" name="Group 44"/>
            <p:cNvGrpSpPr>
              <a:grpSpLocks/>
            </p:cNvGrpSpPr>
            <p:nvPr/>
          </p:nvGrpSpPr>
          <p:grpSpPr bwMode="auto">
            <a:xfrm>
              <a:off x="-390712" y="4965047"/>
              <a:ext cx="568325" cy="481012"/>
              <a:chOff x="-44" y="1473"/>
              <a:chExt cx="981" cy="1105"/>
            </a:xfrm>
          </p:grpSpPr>
          <p:pic>
            <p:nvPicPr>
              <p:cNvPr id="16800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0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pic>
          <p:nvPicPr>
            <p:cNvPr id="28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00349" y="4079928"/>
              <a:ext cx="677862" cy="300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9462" y="4494532"/>
              <a:ext cx="677863" cy="301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7972" name="Group 44"/>
            <p:cNvGrpSpPr>
              <a:grpSpLocks/>
            </p:cNvGrpSpPr>
            <p:nvPr/>
          </p:nvGrpSpPr>
          <p:grpSpPr bwMode="auto">
            <a:xfrm>
              <a:off x="-568325" y="3855945"/>
              <a:ext cx="568325" cy="481013"/>
              <a:chOff x="-44" y="1473"/>
              <a:chExt cx="981" cy="1105"/>
            </a:xfrm>
          </p:grpSpPr>
          <p:pic>
            <p:nvPicPr>
              <p:cNvPr id="16800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800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67973" name="Group 906"/>
            <p:cNvGrpSpPr>
              <a:grpSpLocks/>
            </p:cNvGrpSpPr>
            <p:nvPr/>
          </p:nvGrpSpPr>
          <p:grpSpPr bwMode="auto">
            <a:xfrm>
              <a:off x="-1598706" y="4467413"/>
              <a:ext cx="285924" cy="537882"/>
              <a:chOff x="4140" y="429"/>
              <a:chExt cx="1425" cy="2396"/>
            </a:xfrm>
          </p:grpSpPr>
          <p:sp>
            <p:nvSpPr>
              <p:cNvPr id="167974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5" name="Rectangle 908"/>
              <p:cNvSpPr>
                <a:spLocks noChangeArrowheads="1"/>
              </p:cNvSpPr>
              <p:nvPr/>
            </p:nvSpPr>
            <p:spPr bwMode="auto">
              <a:xfrm>
                <a:off x="4211" y="430"/>
                <a:ext cx="1036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7976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977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288" name="Rectangle 911"/>
              <p:cNvSpPr>
                <a:spLocks noChangeArrowheads="1"/>
              </p:cNvSpPr>
              <p:nvPr/>
            </p:nvSpPr>
            <p:spPr bwMode="auto">
              <a:xfrm>
                <a:off x="4211" y="691"/>
                <a:ext cx="593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67979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14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70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15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4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90" name="Rectangle 915"/>
              <p:cNvSpPr>
                <a:spLocks noChangeArrowheads="1"/>
              </p:cNvSpPr>
              <p:nvPr/>
            </p:nvSpPr>
            <p:spPr bwMode="auto">
              <a:xfrm>
                <a:off x="4227" y="1024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67981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12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70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13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84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92" name="Rectangle 919"/>
              <p:cNvSpPr>
                <a:spLocks noChangeArrowheads="1"/>
              </p:cNvSpPr>
              <p:nvPr/>
            </p:nvSpPr>
            <p:spPr bwMode="auto">
              <a:xfrm>
                <a:off x="4211" y="1364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93" name="Rectangle 920"/>
              <p:cNvSpPr>
                <a:spLocks noChangeArrowheads="1"/>
              </p:cNvSpPr>
              <p:nvPr/>
            </p:nvSpPr>
            <p:spPr bwMode="auto">
              <a:xfrm>
                <a:off x="4227" y="166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67984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310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1" y="2573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11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93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67985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grpSp>
            <p:nvGrpSpPr>
              <p:cNvPr id="167986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08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10" cy="14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9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3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97" name="Rectangle 928"/>
              <p:cNvSpPr>
                <a:spLocks noChangeArrowheads="1"/>
              </p:cNvSpPr>
              <p:nvPr/>
            </p:nvSpPr>
            <p:spPr bwMode="auto">
              <a:xfrm>
                <a:off x="5247" y="430"/>
                <a:ext cx="71" cy="2293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7988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67989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0" name="Oval 931"/>
              <p:cNvSpPr>
                <a:spLocks noChangeArrowheads="1"/>
              </p:cNvSpPr>
              <p:nvPr/>
            </p:nvSpPr>
            <p:spPr bwMode="auto">
              <a:xfrm>
                <a:off x="5516" y="2609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67991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302" name="AutoShape 933"/>
              <p:cNvSpPr>
                <a:spLocks noChangeArrowheads="1"/>
              </p:cNvSpPr>
              <p:nvPr/>
            </p:nvSpPr>
            <p:spPr bwMode="auto">
              <a:xfrm>
                <a:off x="4140" y="2687"/>
                <a:ext cx="1195" cy="142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3" name="AutoShape 934"/>
              <p:cNvSpPr>
                <a:spLocks noChangeArrowheads="1"/>
              </p:cNvSpPr>
              <p:nvPr/>
            </p:nvSpPr>
            <p:spPr bwMode="auto">
              <a:xfrm>
                <a:off x="4211" y="2715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4" name="Oval 935"/>
              <p:cNvSpPr>
                <a:spLocks noChangeArrowheads="1"/>
              </p:cNvSpPr>
              <p:nvPr/>
            </p:nvSpPr>
            <p:spPr bwMode="auto">
              <a:xfrm>
                <a:off x="4306" y="2390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5" name="Oval 936"/>
              <p:cNvSpPr>
                <a:spLocks noChangeArrowheads="1"/>
              </p:cNvSpPr>
              <p:nvPr/>
            </p:nvSpPr>
            <p:spPr bwMode="auto">
              <a:xfrm>
                <a:off x="4488" y="2390"/>
                <a:ext cx="158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6" name="Oval 937"/>
              <p:cNvSpPr>
                <a:spLocks noChangeArrowheads="1"/>
              </p:cNvSpPr>
              <p:nvPr/>
            </p:nvSpPr>
            <p:spPr bwMode="auto">
              <a:xfrm>
                <a:off x="4662" y="2383"/>
                <a:ext cx="158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7" name="Rectangle 938"/>
              <p:cNvSpPr>
                <a:spLocks noChangeArrowheads="1"/>
              </p:cNvSpPr>
              <p:nvPr/>
            </p:nvSpPr>
            <p:spPr bwMode="auto">
              <a:xfrm>
                <a:off x="5057" y="1838"/>
                <a:ext cx="87" cy="757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</p:grpSp>
      <p:pic>
        <p:nvPicPr>
          <p:cNvPr id="167945" name="Picture 19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04888"/>
            <a:ext cx="5605463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67947" name="Oval 355"/>
          <p:cNvSpPr>
            <a:spLocks noChangeArrowheads="1"/>
          </p:cNvSpPr>
          <p:nvPr/>
        </p:nvSpPr>
        <p:spPr bwMode="auto">
          <a:xfrm>
            <a:off x="4954588" y="1614488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/>
          </a:p>
        </p:txBody>
      </p:sp>
      <p:sp>
        <p:nvSpPr>
          <p:cNvPr id="1679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Stateless packet filtering</a:t>
            </a:r>
          </a:p>
        </p:txBody>
      </p:sp>
      <p:sp>
        <p:nvSpPr>
          <p:cNvPr id="1679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3711575"/>
            <a:ext cx="7512050" cy="2879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a-DK" sz="2400" dirty="0" smtClean="0">
                <a:ea typeface="ＭＳ Ｐゴシック" charset="-128"/>
              </a:rPr>
              <a:t>internal network connected to Internet via</a:t>
            </a:r>
            <a:r>
              <a:rPr lang="en-US" altLang="da-DK" sz="2400" dirty="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da-DK" sz="2400" i="1" dirty="0" smtClean="0">
                <a:solidFill>
                  <a:srgbClr val="CC0000"/>
                </a:solidFill>
                <a:ea typeface="ＭＳ Ｐゴシック" charset="-128"/>
              </a:rPr>
              <a:t>router firewall</a:t>
            </a:r>
          </a:p>
          <a:p>
            <a:pPr>
              <a:lnSpc>
                <a:spcPct val="90000"/>
              </a:lnSpc>
            </a:pPr>
            <a:r>
              <a:rPr lang="en-US" altLang="da-DK" sz="2400" dirty="0" smtClean="0">
                <a:ea typeface="ＭＳ Ｐゴシック" charset="-128"/>
              </a:rPr>
              <a:t>router</a:t>
            </a:r>
            <a:r>
              <a:rPr lang="en-US" altLang="da-DK" sz="2400" i="1" dirty="0" smtClean="0">
                <a:solidFill>
                  <a:srgbClr val="CC0000"/>
                </a:solidFill>
                <a:ea typeface="ＭＳ Ｐゴシック" charset="-128"/>
              </a:rPr>
              <a:t> filters packet-by-packet, </a:t>
            </a:r>
            <a:r>
              <a:rPr lang="en-US" altLang="da-DK" sz="2400" dirty="0" smtClean="0">
                <a:ea typeface="ＭＳ Ｐゴシック" charset="-128"/>
              </a:rPr>
              <a:t>decision to forward/drop packet based on:</a:t>
            </a:r>
          </a:p>
          <a:p>
            <a:pPr lvl="1">
              <a:lnSpc>
                <a:spcPct val="90000"/>
              </a:lnSpc>
            </a:pPr>
            <a:r>
              <a:rPr lang="en-US" altLang="da-DK" dirty="0" smtClean="0">
                <a:ea typeface="ＭＳ Ｐゴシック" charset="-128"/>
              </a:rPr>
              <a:t>source IP address, destination IP address</a:t>
            </a:r>
          </a:p>
          <a:p>
            <a:pPr lvl="1">
              <a:lnSpc>
                <a:spcPct val="90000"/>
              </a:lnSpc>
            </a:pPr>
            <a:r>
              <a:rPr lang="en-US" altLang="da-DK" dirty="0" smtClean="0">
                <a:ea typeface="ＭＳ Ｐゴシック" charset="-128"/>
              </a:rPr>
              <a:t>TCP/UDP source and destination port numbers</a:t>
            </a:r>
          </a:p>
          <a:p>
            <a:pPr lvl="1">
              <a:lnSpc>
                <a:spcPct val="90000"/>
              </a:lnSpc>
            </a:pPr>
            <a:r>
              <a:rPr lang="en-US" altLang="da-DK" dirty="0" smtClean="0">
                <a:ea typeface="ＭＳ Ｐゴシック" charset="-128"/>
              </a:rPr>
              <a:t>ICMP message type</a:t>
            </a:r>
          </a:p>
          <a:p>
            <a:pPr lvl="1">
              <a:lnSpc>
                <a:spcPct val="90000"/>
              </a:lnSpc>
            </a:pPr>
            <a:r>
              <a:rPr lang="en-US" altLang="da-DK" dirty="0" smtClean="0">
                <a:ea typeface="ＭＳ Ｐゴシック" charset="-128"/>
              </a:rPr>
              <a:t>TCP SYN and ACK bits</a:t>
            </a:r>
          </a:p>
        </p:txBody>
      </p:sp>
      <p:sp>
        <p:nvSpPr>
          <p:cNvPr id="167950" name="Rectangle 349"/>
          <p:cNvSpPr>
            <a:spLocks noChangeArrowheads="1"/>
          </p:cNvSpPr>
          <p:nvPr/>
        </p:nvSpPr>
        <p:spPr bwMode="auto">
          <a:xfrm>
            <a:off x="4908550" y="2462213"/>
            <a:ext cx="493713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/>
          </a:p>
        </p:txBody>
      </p:sp>
      <p:sp>
        <p:nvSpPr>
          <p:cNvPr id="167951" name="Line 350"/>
          <p:cNvSpPr>
            <a:spLocks noChangeShapeType="1"/>
          </p:cNvSpPr>
          <p:nvPr/>
        </p:nvSpPr>
        <p:spPr bwMode="auto">
          <a:xfrm flipH="1">
            <a:off x="4711700" y="2378075"/>
            <a:ext cx="5064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7952" name="Rectangle 351"/>
          <p:cNvSpPr>
            <a:spLocks noChangeArrowheads="1"/>
          </p:cNvSpPr>
          <p:nvPr/>
        </p:nvSpPr>
        <p:spPr bwMode="auto">
          <a:xfrm>
            <a:off x="3554413" y="2754313"/>
            <a:ext cx="493712" cy="88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/>
          </a:p>
        </p:txBody>
      </p:sp>
      <p:sp>
        <p:nvSpPr>
          <p:cNvPr id="167953" name="Line 352"/>
          <p:cNvSpPr>
            <a:spLocks noChangeShapeType="1"/>
          </p:cNvSpPr>
          <p:nvPr/>
        </p:nvSpPr>
        <p:spPr bwMode="auto">
          <a:xfrm flipH="1">
            <a:off x="3709988" y="2911475"/>
            <a:ext cx="506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67954" name="Oval 356"/>
          <p:cNvSpPr>
            <a:spLocks noChangeArrowheads="1"/>
          </p:cNvSpPr>
          <p:nvPr/>
        </p:nvSpPr>
        <p:spPr bwMode="auto">
          <a:xfrm>
            <a:off x="4541838" y="1751013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/>
          </a:p>
        </p:txBody>
      </p:sp>
      <p:sp>
        <p:nvSpPr>
          <p:cNvPr id="167955" name="Oval 357"/>
          <p:cNvSpPr>
            <a:spLocks noChangeArrowheads="1"/>
          </p:cNvSpPr>
          <p:nvPr/>
        </p:nvSpPr>
        <p:spPr bwMode="auto">
          <a:xfrm>
            <a:off x="4457700" y="1906588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/>
          </a:p>
        </p:txBody>
      </p:sp>
      <p:grpSp>
        <p:nvGrpSpPr>
          <p:cNvPr id="167956" name="Group 2"/>
          <p:cNvGrpSpPr>
            <a:grpSpLocks/>
          </p:cNvGrpSpPr>
          <p:nvPr/>
        </p:nvGrpSpPr>
        <p:grpSpPr bwMode="auto">
          <a:xfrm>
            <a:off x="5894388" y="958850"/>
            <a:ext cx="2897187" cy="1425575"/>
            <a:chOff x="5670550" y="1182688"/>
            <a:chExt cx="2897188" cy="1425575"/>
          </a:xfrm>
        </p:grpSpPr>
        <p:sp>
          <p:nvSpPr>
            <p:cNvPr id="167957" name="Oval 354"/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67958" name="Text Box 353"/>
            <p:cNvSpPr txBox="1">
              <a:spLocks noChangeArrowheads="1"/>
            </p:cNvSpPr>
            <p:nvPr/>
          </p:nvSpPr>
          <p:spPr bwMode="auto">
            <a:xfrm>
              <a:off x="5882437" y="1296988"/>
              <a:ext cx="2671762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Should arriving packet be allowed in? Departing packet let out?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62938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Stateless packet filtering: example</a:t>
            </a:r>
          </a:p>
        </p:txBody>
      </p:sp>
      <p:pic>
        <p:nvPicPr>
          <p:cNvPr id="169986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429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73101" y="1522412"/>
            <a:ext cx="7556500" cy="4526695"/>
          </a:xfrm>
        </p:spPr>
        <p:txBody>
          <a:bodyPr/>
          <a:lstStyle/>
          <a:p>
            <a:r>
              <a:rPr lang="en-US" altLang="da-DK" sz="2400" i="1" dirty="0" smtClean="0">
                <a:ea typeface="ＭＳ Ｐゴシック" charset="-128"/>
              </a:rPr>
              <a:t>Warriors of the Net, movie 8:55</a:t>
            </a:r>
          </a:p>
          <a:p>
            <a:pPr lvl="1"/>
            <a:r>
              <a:rPr lang="en-US" altLang="da-DK" sz="2000" i="1" dirty="0">
                <a:ea typeface="ＭＳ Ｐゴシック" charset="-128"/>
              </a:rPr>
              <a:t>https://www.youtube.com/watch?v=PBWhzz_Gn10</a:t>
            </a:r>
            <a:endParaRPr lang="en-US" altLang="da-DK" sz="2000" i="1" dirty="0" smtClean="0">
              <a:ea typeface="ＭＳ Ｐゴシック" charset="-128"/>
            </a:endParaRPr>
          </a:p>
          <a:p>
            <a:r>
              <a:rPr lang="en-US" altLang="da-DK" sz="2400" i="1" dirty="0" smtClean="0">
                <a:ea typeface="ＭＳ Ｐゴシック" charset="-128"/>
              </a:rPr>
              <a:t>example 1: </a:t>
            </a:r>
            <a:r>
              <a:rPr lang="en-US" altLang="da-DK" sz="2400" dirty="0" smtClean="0">
                <a:ea typeface="ＭＳ Ｐゴシック" charset="-128"/>
              </a:rPr>
              <a:t>block incoming and outgoing datagrams with IP protocol field = 17 and with either source or </a:t>
            </a:r>
            <a:r>
              <a:rPr lang="en-US" altLang="da-DK" sz="2400" dirty="0" err="1" smtClean="0">
                <a:ea typeface="ＭＳ Ｐゴシック" charset="-128"/>
              </a:rPr>
              <a:t>dest</a:t>
            </a:r>
            <a:r>
              <a:rPr lang="en-US" altLang="da-DK" sz="2400" dirty="0" smtClean="0">
                <a:ea typeface="ＭＳ Ｐゴシック" charset="-128"/>
              </a:rPr>
              <a:t> port = 23</a:t>
            </a:r>
          </a:p>
          <a:p>
            <a:pPr lvl="1"/>
            <a:r>
              <a:rPr lang="en-US" altLang="da-DK" i="1" dirty="0" smtClean="0">
                <a:solidFill>
                  <a:srgbClr val="000099"/>
                </a:solidFill>
                <a:ea typeface="ＭＳ Ｐゴシック" charset="-128"/>
              </a:rPr>
              <a:t>result: </a:t>
            </a:r>
            <a:r>
              <a:rPr lang="en-US" altLang="da-DK" dirty="0" smtClean="0">
                <a:ea typeface="ＭＳ Ｐゴシック" charset="-128"/>
              </a:rPr>
              <a:t>all incoming, outgoing UDP flows and telnet connections are blocked</a:t>
            </a:r>
          </a:p>
          <a:p>
            <a:r>
              <a:rPr lang="en-US" altLang="da-DK" sz="2400" i="1" dirty="0" smtClean="0">
                <a:solidFill>
                  <a:srgbClr val="CC0000"/>
                </a:solidFill>
                <a:ea typeface="ＭＳ Ｐゴシック" charset="-128"/>
              </a:rPr>
              <a:t>example 2: </a:t>
            </a:r>
            <a:r>
              <a:rPr lang="en-US" altLang="da-DK" sz="2400" dirty="0" smtClean="0">
                <a:ea typeface="ＭＳ Ｐゴシック" charset="-128"/>
              </a:rPr>
              <a:t>block inbound TCP segments with ACK=0.</a:t>
            </a:r>
          </a:p>
          <a:p>
            <a:pPr lvl="1"/>
            <a:r>
              <a:rPr lang="en-US" altLang="da-DK" i="1" dirty="0" smtClean="0">
                <a:solidFill>
                  <a:srgbClr val="000099"/>
                </a:solidFill>
                <a:ea typeface="ＭＳ Ｐゴシック" charset="-128"/>
              </a:rPr>
              <a:t>result: </a:t>
            </a:r>
            <a:r>
              <a:rPr lang="en-US" altLang="da-DK" dirty="0" smtClean="0">
                <a:ea typeface="ＭＳ Ｐゴシック" charset="-128"/>
              </a:rPr>
              <a:t>prevents external clients from making TCP connections with internal clients, but allows internal clients to connect to outside.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023938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graphicFrame>
        <p:nvGraphicFramePr>
          <p:cNvPr id="135196" name="Group 28"/>
          <p:cNvGraphicFramePr>
            <a:graphicFrameLocks noGrp="1"/>
          </p:cNvGraphicFramePr>
          <p:nvPr/>
        </p:nvGraphicFramePr>
        <p:xfrm>
          <a:off x="711200" y="1490663"/>
          <a:ext cx="7854950" cy="4731679"/>
        </p:xfrm>
        <a:graphic>
          <a:graphicData uri="http://schemas.openxmlformats.org/drawingml/2006/table">
            <a:tbl>
              <a:tblPr/>
              <a:tblGrid>
                <a:gridCol w="3929063"/>
                <a:gridCol w="3925887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da-DK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Policy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a-DK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Firewall Setting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No outside Web access.</a:t>
                      </a:r>
                      <a:endParaRPr kumimoji="0" lang="en-US" altLang="da-DK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Drop all outgoing packets to any IP address, port 80</a:t>
                      </a:r>
                      <a:endParaRPr kumimoji="0" lang="en-US" altLang="da-DK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No incoming TCP connections, except those for institution</a:t>
                      </a:r>
                      <a:r>
                        <a:rPr kumimoji="0" lang="ja-JP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’</a:t>
                      </a:r>
                      <a:r>
                        <a:rPr kumimoji="0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 public Web server only.</a:t>
                      </a:r>
                      <a:endParaRPr kumimoji="0" lang="en-US" altLang="da-DK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alt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Drop all incoming TCP SYN packets to any IP except 130.207.244.203, port 80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Prevent Web-radios from eating up the available bandwidth.</a:t>
                      </a:r>
                      <a:endParaRPr kumimoji="0" lang="en-US" altLang="da-DK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Drop all incoming UDP packets - except DNS and router broadcasts.</a:t>
                      </a:r>
                      <a:endParaRPr kumimoji="0" lang="en-US" altLang="da-DK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Prevent your network from being used for a </a:t>
                      </a:r>
                      <a:r>
                        <a:rPr kumimoji="0" lang="en-US" alt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smurf</a:t>
                      </a:r>
                      <a:r>
                        <a:rPr kumimoji="0" lang="en-US" alt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da-D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DoS</a:t>
                      </a:r>
                      <a:r>
                        <a:rPr kumimoji="0" lang="en-US" altLang="da-D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 attack.</a:t>
                      </a:r>
                      <a:endParaRPr kumimoji="0" lang="en-US" altLang="da-DK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Drop all ICMP packets going to a 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broadcast</a:t>
                      </a:r>
                      <a:r>
                        <a:rPr kumimoji="0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”</a:t>
                      </a:r>
                      <a:r>
                        <a:rPr kumimoji="0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 address (e.g. 130.207.255.255).</a:t>
                      </a:r>
                      <a:endParaRPr kumimoji="0" lang="en-US" altLang="da-DK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a-D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Prevent your network from being tracerouted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99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000099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a-D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panose="020B0604020202020204" pitchFamily="34" charset="0"/>
                          <a:ea typeface="ＭＳ Ｐゴシック" charset="-128"/>
                          <a:cs typeface="Arial" panose="020B0604020202020204" pitchFamily="34" charset="0"/>
                        </a:rPr>
                        <a:t>Drop all outgoing ICMP TTL expired traffic</a:t>
                      </a:r>
                      <a:endParaRPr kumimoji="0" lang="en-US" altLang="da-DK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panose="020B0604020202020204" pitchFamily="34" charset="0"/>
                        <a:ea typeface="ＭＳ Ｐゴシック" charset="-128"/>
                        <a:cs typeface="Arial" panose="020B0604020202020204" pitchFamily="34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2058" name="Rectangle 26"/>
          <p:cNvSpPr>
            <a:spLocks noGrp="1" noChangeArrowheads="1"/>
          </p:cNvSpPr>
          <p:nvPr>
            <p:ph type="title"/>
          </p:nvPr>
        </p:nvSpPr>
        <p:spPr>
          <a:xfrm>
            <a:off x="247650" y="228600"/>
            <a:ext cx="8786813" cy="1143000"/>
          </a:xfrm>
          <a:noFill/>
        </p:spPr>
        <p:txBody>
          <a:bodyPr/>
          <a:lstStyle/>
          <a:p>
            <a:r>
              <a:rPr lang="en-US" altLang="da-DK" sz="4000" smtClean="0">
                <a:ea typeface="ＭＳ Ｐゴシック" charset="-128"/>
              </a:rPr>
              <a:t>Stateless packet filtering</a:t>
            </a:r>
            <a:r>
              <a:rPr lang="en-US" altLang="da-DK" sz="3600" smtClean="0">
                <a:ea typeface="ＭＳ Ｐゴシック" charset="-128"/>
              </a:rPr>
              <a:t>: more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/>
                <a:cs typeface="Arial"/>
              </a:rPr>
              <a:t>Network Security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04225" cy="990600"/>
          </a:xfrm>
        </p:spPr>
        <p:txBody>
          <a:bodyPr/>
          <a:lstStyle/>
          <a:p>
            <a:r>
              <a:rPr lang="en-US" altLang="da-DK" sz="4000" smtClean="0">
                <a:ea typeface="ＭＳ Ｐゴシック" charset="-128"/>
              </a:rPr>
              <a:t>Friends and enemies: Alice, Bob, Trudy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82700"/>
            <a:ext cx="8142288" cy="1617663"/>
          </a:xfrm>
        </p:spPr>
        <p:txBody>
          <a:bodyPr/>
          <a:lstStyle/>
          <a:p>
            <a:r>
              <a:rPr lang="en-US" altLang="da-DK" sz="2400" smtClean="0">
                <a:ea typeface="ＭＳ Ｐゴシック" charset="-128"/>
              </a:rPr>
              <a:t>well-known in network security world</a:t>
            </a:r>
          </a:p>
          <a:p>
            <a:r>
              <a:rPr lang="en-US" altLang="da-DK" sz="2400" smtClean="0">
                <a:ea typeface="ＭＳ Ｐゴシック" charset="-128"/>
              </a:rPr>
              <a:t>Bob, Alice (lovers!) want to communicate </a:t>
            </a:r>
            <a:r>
              <a:rPr lang="ja-JP" altLang="en-US" sz="2400" smtClean="0">
                <a:ea typeface="ＭＳ Ｐゴシック" charset="-128"/>
              </a:rPr>
              <a:t>“</a:t>
            </a:r>
            <a:r>
              <a:rPr lang="en-US" altLang="ja-JP" sz="2400" smtClean="0">
                <a:ea typeface="ＭＳ Ｐゴシック" charset="-128"/>
              </a:rPr>
              <a:t>securely</a:t>
            </a:r>
            <a:r>
              <a:rPr lang="ja-JP" altLang="en-US" sz="2400" smtClean="0">
                <a:ea typeface="ＭＳ Ｐゴシック" charset="-128"/>
              </a:rPr>
              <a:t>”</a:t>
            </a:r>
            <a:endParaRPr lang="en-US" altLang="ja-JP" sz="2400" smtClean="0">
              <a:ea typeface="ＭＳ Ｐゴシック" charset="-128"/>
            </a:endParaRPr>
          </a:p>
          <a:p>
            <a:r>
              <a:rPr lang="en-US" altLang="da-DK" sz="2400" smtClean="0">
                <a:ea typeface="ＭＳ Ｐゴシック" charset="-128"/>
              </a:rPr>
              <a:t>Trudy (intruder) may intercept, delete, add messages</a:t>
            </a:r>
          </a:p>
        </p:txBody>
      </p:sp>
      <p:pic>
        <p:nvPicPr>
          <p:cNvPr id="27652" name="Picture 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3702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34178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Ev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8488" y="5337175"/>
            <a:ext cx="1082675" cy="1295400"/>
          </a:xfrm>
          <a:noFill/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2038350" y="4205288"/>
            <a:ext cx="1293813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2152650" y="4235450"/>
            <a:ext cx="96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</a:p>
          <a:p>
            <a:r>
              <a:rPr lang="en-US" alt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sender</a:t>
            </a:r>
          </a:p>
        </p:txBody>
      </p:sp>
      <p:sp>
        <p:nvSpPr>
          <p:cNvPr id="27657" name="Rectangle 13"/>
          <p:cNvSpPr>
            <a:spLocks noChangeArrowheads="1"/>
          </p:cNvSpPr>
          <p:nvPr/>
        </p:nvSpPr>
        <p:spPr bwMode="auto">
          <a:xfrm>
            <a:off x="5780088" y="4217988"/>
            <a:ext cx="1293812" cy="8032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5867400" y="4248150"/>
            <a:ext cx="10969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</a:p>
          <a:p>
            <a:r>
              <a:rPr lang="en-US" altLang="da-DK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receiver</a:t>
            </a:r>
          </a:p>
        </p:txBody>
      </p:sp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3052763" y="3460750"/>
            <a:ext cx="1082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</a:p>
        </p:txBody>
      </p:sp>
      <p:sp>
        <p:nvSpPr>
          <p:cNvPr id="27660" name="Line 19"/>
          <p:cNvSpPr>
            <a:spLocks noChangeShapeType="1"/>
          </p:cNvSpPr>
          <p:nvPr/>
        </p:nvSpPr>
        <p:spPr bwMode="auto">
          <a:xfrm>
            <a:off x="3768725" y="38830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61" name="Rectangle 21"/>
          <p:cNvSpPr>
            <a:spLocks noChangeArrowheads="1"/>
          </p:cNvSpPr>
          <p:nvPr/>
        </p:nvSpPr>
        <p:spPr bwMode="auto">
          <a:xfrm>
            <a:off x="3332163" y="4403725"/>
            <a:ext cx="2447925" cy="36671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62" name="Line 17"/>
          <p:cNvSpPr>
            <a:spLocks noChangeShapeType="1"/>
          </p:cNvSpPr>
          <p:nvPr/>
        </p:nvSpPr>
        <p:spPr bwMode="auto">
          <a:xfrm flipV="1">
            <a:off x="3375025" y="46164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63" name="Text Box 23"/>
          <p:cNvSpPr txBox="1">
            <a:spLocks noChangeArrowheads="1"/>
          </p:cNvSpPr>
          <p:nvPr/>
        </p:nvSpPr>
        <p:spPr bwMode="auto">
          <a:xfrm>
            <a:off x="4200525" y="3417888"/>
            <a:ext cx="1889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800">
                <a:latin typeface="Arial" panose="020B0604020202020204" pitchFamily="34" charset="0"/>
                <a:cs typeface="Arial" panose="020B0604020202020204" pitchFamily="34" charset="0"/>
              </a:rPr>
              <a:t>data, control messages</a:t>
            </a:r>
          </a:p>
        </p:txBody>
      </p:sp>
      <p:sp>
        <p:nvSpPr>
          <p:cNvPr id="27664" name="Line 24"/>
          <p:cNvSpPr>
            <a:spLocks noChangeShapeType="1"/>
          </p:cNvSpPr>
          <p:nvPr/>
        </p:nvSpPr>
        <p:spPr bwMode="auto">
          <a:xfrm>
            <a:off x="5046663" y="40354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65" name="Freeform 25"/>
          <p:cNvSpPr>
            <a:spLocks/>
          </p:cNvSpPr>
          <p:nvPr/>
        </p:nvSpPr>
        <p:spPr bwMode="auto">
          <a:xfrm>
            <a:off x="3854450" y="4656138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66" name="Freeform 26"/>
          <p:cNvSpPr>
            <a:spLocks/>
          </p:cNvSpPr>
          <p:nvPr/>
        </p:nvSpPr>
        <p:spPr bwMode="auto">
          <a:xfrm flipH="1">
            <a:off x="4529138" y="465455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67" name="Line 27"/>
          <p:cNvSpPr>
            <a:spLocks noChangeShapeType="1"/>
          </p:cNvSpPr>
          <p:nvPr/>
        </p:nvSpPr>
        <p:spPr bwMode="auto">
          <a:xfrm flipV="1">
            <a:off x="1279525" y="4586288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68" name="Text Box 28"/>
          <p:cNvSpPr txBox="1">
            <a:spLocks noChangeArrowheads="1"/>
          </p:cNvSpPr>
          <p:nvPr/>
        </p:nvSpPr>
        <p:spPr bwMode="auto">
          <a:xfrm>
            <a:off x="504825" y="4316413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27669" name="Line 29"/>
          <p:cNvSpPr>
            <a:spLocks noChangeShapeType="1"/>
          </p:cNvSpPr>
          <p:nvPr/>
        </p:nvSpPr>
        <p:spPr bwMode="auto">
          <a:xfrm flipV="1">
            <a:off x="7086600" y="4556125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7670" name="Text Box 30"/>
          <p:cNvSpPr txBox="1">
            <a:spLocks noChangeArrowheads="1"/>
          </p:cNvSpPr>
          <p:nvPr/>
        </p:nvSpPr>
        <p:spPr bwMode="auto">
          <a:xfrm>
            <a:off x="7874000" y="4286250"/>
            <a:ext cx="684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27671" name="Text Box 31"/>
          <p:cNvSpPr txBox="1">
            <a:spLocks noChangeArrowheads="1"/>
          </p:cNvSpPr>
          <p:nvPr/>
        </p:nvSpPr>
        <p:spPr bwMode="auto">
          <a:xfrm>
            <a:off x="701675" y="3089275"/>
            <a:ext cx="781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Alice</a:t>
            </a:r>
          </a:p>
        </p:txBody>
      </p:sp>
      <p:sp>
        <p:nvSpPr>
          <p:cNvPr id="27672" name="Text Box 32"/>
          <p:cNvSpPr txBox="1">
            <a:spLocks noChangeArrowheads="1"/>
          </p:cNvSpPr>
          <p:nvPr/>
        </p:nvSpPr>
        <p:spPr bwMode="auto">
          <a:xfrm>
            <a:off x="7670800" y="3100388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</a:t>
            </a:r>
          </a:p>
        </p:txBody>
      </p:sp>
      <p:sp>
        <p:nvSpPr>
          <p:cNvPr id="27673" name="Text Box 33"/>
          <p:cNvSpPr txBox="1">
            <a:spLocks noChangeArrowheads="1"/>
          </p:cNvSpPr>
          <p:nvPr/>
        </p:nvSpPr>
        <p:spPr bwMode="auto">
          <a:xfrm>
            <a:off x="3359150" y="5727700"/>
            <a:ext cx="830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Trudy</a:t>
            </a:r>
          </a:p>
        </p:txBody>
      </p:sp>
      <p:pic>
        <p:nvPicPr>
          <p:cNvPr id="27674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85090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graphicFrame>
        <p:nvGraphicFramePr>
          <p:cNvPr id="136255" name="Group 63"/>
          <p:cNvGraphicFramePr>
            <a:graphicFrameLocks noGrp="1"/>
          </p:cNvGraphicFramePr>
          <p:nvPr/>
        </p:nvGraphicFramePr>
        <p:xfrm>
          <a:off x="433388" y="2420938"/>
          <a:ext cx="8418512" cy="3903790"/>
        </p:xfrm>
        <a:graphic>
          <a:graphicData uri="http://schemas.openxmlformats.org/drawingml/2006/table">
            <a:tbl>
              <a:tblPr/>
              <a:tblGrid>
                <a:gridCol w="1228045"/>
                <a:gridCol w="1229708"/>
                <a:gridCol w="1329413"/>
                <a:gridCol w="1243002"/>
                <a:gridCol w="1115046"/>
                <a:gridCol w="1229708"/>
                <a:gridCol w="1043590"/>
              </a:tblGrid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protocol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140" name="Rectangle 6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Access Control Lists</a:t>
            </a:r>
          </a:p>
        </p:txBody>
      </p:sp>
      <p:sp>
        <p:nvSpPr>
          <p:cNvPr id="174141" name="Rectangle 61"/>
          <p:cNvSpPr>
            <a:spLocks noChangeArrowheads="1"/>
          </p:cNvSpPr>
          <p:nvPr/>
        </p:nvSpPr>
        <p:spPr bwMode="auto">
          <a:xfrm>
            <a:off x="522288" y="1284288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da-DK" sz="3200" i="1">
                <a:solidFill>
                  <a:srgbClr val="CC0000"/>
                </a:solidFill>
                <a:latin typeface="Gill Sans MT" panose="020B0502020104020203" pitchFamily="34" charset="0"/>
              </a:rPr>
              <a:t>ACL:</a:t>
            </a:r>
            <a:r>
              <a:rPr lang="en-US" altLang="da-DK" sz="2400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en-US" altLang="da-DK" sz="2400">
                <a:latin typeface="Gill Sans MT" panose="020B0502020104020203" pitchFamily="34" charset="0"/>
              </a:rPr>
              <a:t>table of rules, applied top to bottom to incoming packets: (action, condition) pairs</a:t>
            </a:r>
          </a:p>
        </p:txBody>
      </p:sp>
      <p:pic>
        <p:nvPicPr>
          <p:cNvPr id="174142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60450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7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Stateful packet filtering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88950" y="1312863"/>
            <a:ext cx="7512050" cy="4592637"/>
          </a:xfrm>
        </p:spPr>
        <p:txBody>
          <a:bodyPr/>
          <a:lstStyle/>
          <a:p>
            <a:r>
              <a:rPr lang="en-US" altLang="da-DK" sz="2400" i="1" smtClean="0">
                <a:solidFill>
                  <a:srgbClr val="CC0000"/>
                </a:solidFill>
                <a:ea typeface="ＭＳ Ｐゴシック" charset="-128"/>
              </a:rPr>
              <a:t>stateless packet filter: </a:t>
            </a:r>
            <a:r>
              <a:rPr lang="en-US" altLang="da-DK" sz="2400" smtClean="0">
                <a:ea typeface="ＭＳ Ｐゴシック" charset="-128"/>
              </a:rPr>
              <a:t>heavy handed tool</a:t>
            </a:r>
          </a:p>
          <a:p>
            <a:pPr lvl="1"/>
            <a:r>
              <a:rPr lang="en-US" altLang="da-DK" sz="2200" smtClean="0">
                <a:ea typeface="ＭＳ Ｐゴシック" charset="-128"/>
              </a:rPr>
              <a:t>admits packets that </a:t>
            </a:r>
            <a:r>
              <a:rPr lang="ja-JP" altLang="en-US" sz="2200" smtClean="0">
                <a:ea typeface="ＭＳ Ｐゴシック" charset="-128"/>
              </a:rPr>
              <a:t>“</a:t>
            </a:r>
            <a:r>
              <a:rPr lang="en-US" altLang="ja-JP" sz="2200" smtClean="0">
                <a:ea typeface="ＭＳ Ｐゴシック" charset="-128"/>
              </a:rPr>
              <a:t>make no sense,</a:t>
            </a:r>
            <a:r>
              <a:rPr lang="ja-JP" altLang="en-US" sz="2200" smtClean="0">
                <a:ea typeface="ＭＳ Ｐゴシック" charset="-128"/>
              </a:rPr>
              <a:t>”</a:t>
            </a:r>
            <a:r>
              <a:rPr lang="en-US" altLang="ja-JP" sz="2200" smtClean="0">
                <a:ea typeface="ＭＳ Ｐゴシック" charset="-128"/>
              </a:rPr>
              <a:t> e.g., dest port = 80, ACK bit set, even though no TCP connection established:</a:t>
            </a:r>
            <a:endParaRPr lang="en-US" altLang="da-DK" sz="2200" smtClean="0">
              <a:ea typeface="ＭＳ Ｐゴシック" charset="-128"/>
            </a:endParaRPr>
          </a:p>
        </p:txBody>
      </p:sp>
      <p:graphicFrame>
        <p:nvGraphicFramePr>
          <p:cNvPr id="137248" name="Group 32"/>
          <p:cNvGraphicFramePr>
            <a:graphicFrameLocks noGrp="1"/>
          </p:cNvGraphicFramePr>
          <p:nvPr/>
        </p:nvGraphicFramePr>
        <p:xfrm>
          <a:off x="895350" y="2743200"/>
          <a:ext cx="7643813" cy="1325751"/>
        </p:xfrm>
        <a:graphic>
          <a:graphicData uri="http://schemas.openxmlformats.org/drawingml/2006/table">
            <a:tbl>
              <a:tblPr/>
              <a:tblGrid>
                <a:gridCol w="1114425"/>
                <a:gridCol w="1117600"/>
                <a:gridCol w="1206500"/>
                <a:gridCol w="1128713"/>
                <a:gridCol w="1012825"/>
                <a:gridCol w="1116012"/>
                <a:gridCol w="947738"/>
              </a:tblGrid>
              <a:tr h="626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protocol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698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6159" name="Rectangle 283"/>
          <p:cNvSpPr>
            <a:spLocks noChangeArrowheads="1"/>
          </p:cNvSpPr>
          <p:nvPr/>
        </p:nvSpPr>
        <p:spPr bwMode="auto">
          <a:xfrm>
            <a:off x="641350" y="4329113"/>
            <a:ext cx="82629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da-DK" sz="2400" i="1">
                <a:solidFill>
                  <a:srgbClr val="CC0000"/>
                </a:solidFill>
                <a:latin typeface="Gill Sans MT" panose="020B0502020104020203" pitchFamily="34" charset="0"/>
              </a:rPr>
              <a:t>stateful packet filter:</a:t>
            </a:r>
            <a:r>
              <a:rPr lang="en-US" altLang="da-DK" sz="2400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en-US" altLang="da-DK" sz="2400">
                <a:latin typeface="Gill Sans MT" panose="020B0502020104020203" pitchFamily="34" charset="0"/>
              </a:rPr>
              <a:t>track status of every TCP connection</a:t>
            </a:r>
          </a:p>
          <a:p>
            <a:pPr lv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da-DK" sz="2400">
                <a:latin typeface="Gill Sans MT" panose="020B0502020104020203" pitchFamily="34" charset="0"/>
              </a:rPr>
              <a:t>track connection setup (SYN), teardown (FIN): determine whether incoming, outgoing packets </a:t>
            </a:r>
            <a:r>
              <a:rPr lang="ja-JP" altLang="en-US" sz="2400">
                <a:latin typeface="Gill Sans MT" panose="020B0502020104020203" pitchFamily="34" charset="0"/>
              </a:rPr>
              <a:t>“</a:t>
            </a:r>
            <a:r>
              <a:rPr lang="en-US" altLang="ja-JP" sz="2400">
                <a:latin typeface="Gill Sans MT" panose="020B0502020104020203" pitchFamily="34" charset="0"/>
              </a:rPr>
              <a:t>makes sense</a:t>
            </a:r>
            <a:r>
              <a:rPr lang="ja-JP" altLang="en-US" sz="2400">
                <a:latin typeface="Gill Sans MT" panose="020B0502020104020203" pitchFamily="34" charset="0"/>
              </a:rPr>
              <a:t>”</a:t>
            </a:r>
            <a:endParaRPr lang="en-US" altLang="ja-JP" sz="2400">
              <a:latin typeface="Gill Sans MT" panose="020B0502020104020203" pitchFamily="34" charset="0"/>
            </a:endParaRPr>
          </a:p>
          <a:p>
            <a:pPr lvl="1"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da-DK" sz="2400">
                <a:latin typeface="Gill Sans MT" panose="020B0502020104020203" pitchFamily="34" charset="0"/>
              </a:rPr>
              <a:t>timeout inactive connections at firewall: no longer admit packets</a:t>
            </a:r>
          </a:p>
          <a:p>
            <a:pPr lvl="1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endParaRPr lang="en-US" alt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7" name="Picture 2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0207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graphicFrame>
        <p:nvGraphicFramePr>
          <p:cNvPr id="138312" name="Group 72"/>
          <p:cNvGraphicFramePr>
            <a:graphicFrameLocks noGrp="1"/>
          </p:cNvGraphicFramePr>
          <p:nvPr/>
        </p:nvGraphicFramePr>
        <p:xfrm>
          <a:off x="531813" y="2543175"/>
          <a:ext cx="8380412" cy="3735390"/>
        </p:xfrm>
        <a:graphic>
          <a:graphicData uri="http://schemas.openxmlformats.org/drawingml/2006/table">
            <a:tbl>
              <a:tblPr/>
              <a:tblGrid>
                <a:gridCol w="1173162"/>
                <a:gridCol w="1174750"/>
                <a:gridCol w="1270000"/>
                <a:gridCol w="835025"/>
                <a:gridCol w="1042988"/>
                <a:gridCol w="1055687"/>
                <a:gridCol w="914400"/>
                <a:gridCol w="914400"/>
              </a:tblGrid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action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proto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bit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check conxion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1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02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8244" name="Text Box 67"/>
          <p:cNvSpPr txBox="1">
            <a:spLocks noChangeArrowheads="1"/>
          </p:cNvSpPr>
          <p:nvPr/>
        </p:nvSpPr>
        <p:spPr bwMode="auto">
          <a:xfrm>
            <a:off x="1082675" y="1344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/>
          </a:p>
        </p:txBody>
      </p:sp>
      <p:sp>
        <p:nvSpPr>
          <p:cNvPr id="178245" name="Text Box 68"/>
          <p:cNvSpPr txBox="1">
            <a:spLocks noChangeArrowheads="1"/>
          </p:cNvSpPr>
          <p:nvPr/>
        </p:nvSpPr>
        <p:spPr bwMode="auto">
          <a:xfrm>
            <a:off x="1573213" y="59880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246" name="Rectangle 70"/>
          <p:cNvSpPr>
            <a:spLocks noGrp="1" noChangeArrowheads="1"/>
          </p:cNvSpPr>
          <p:nvPr>
            <p:ph type="title"/>
          </p:nvPr>
        </p:nvSpPr>
        <p:spPr>
          <a:xfrm>
            <a:off x="409575" y="200025"/>
            <a:ext cx="7772400" cy="1143000"/>
          </a:xfrm>
          <a:noFill/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Stateful packet filtering</a:t>
            </a:r>
          </a:p>
        </p:txBody>
      </p:sp>
      <p:sp>
        <p:nvSpPr>
          <p:cNvPr id="178247" name="Rectangle 71"/>
          <p:cNvSpPr>
            <a:spLocks noChangeArrowheads="1"/>
          </p:cNvSpPr>
          <p:nvPr/>
        </p:nvSpPr>
        <p:spPr bwMode="auto">
          <a:xfrm>
            <a:off x="488950" y="1476375"/>
            <a:ext cx="7512050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rgbClr val="000099"/>
              </a:buClr>
              <a:buSzPct val="75000"/>
              <a:buFont typeface="Wingdings" panose="05000000000000000000" pitchFamily="2" charset="2"/>
              <a:buChar char="v"/>
            </a:pPr>
            <a:r>
              <a:rPr lang="en-US" altLang="da-DK" sz="2400">
                <a:latin typeface="Gill Sans MT" panose="020B0502020104020203" pitchFamily="34" charset="0"/>
              </a:rPr>
              <a:t>ACL augmented to indicate need to check connection state table before admitting packet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21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509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80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Application gateways</a:t>
            </a:r>
          </a:p>
        </p:txBody>
      </p:sp>
      <p:sp>
        <p:nvSpPr>
          <p:cNvPr id="1802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863" y="1700213"/>
            <a:ext cx="4138612" cy="2236787"/>
          </a:xfrm>
        </p:spPr>
        <p:txBody>
          <a:bodyPr/>
          <a:lstStyle/>
          <a:p>
            <a:r>
              <a:rPr lang="en-US" altLang="da-DK" sz="2400" dirty="0" smtClean="0">
                <a:ea typeface="ＭＳ Ｐゴシック" charset="-128"/>
              </a:rPr>
              <a:t>Warriors of the net, movie 5:35</a:t>
            </a:r>
          </a:p>
          <a:p>
            <a:r>
              <a:rPr lang="en-US" altLang="da-DK" sz="2400" dirty="0" smtClean="0">
                <a:ea typeface="ＭＳ Ｐゴシック" charset="-128"/>
              </a:rPr>
              <a:t>filters packets on application data as well as on IP/TCP/UDP fields.</a:t>
            </a:r>
          </a:p>
          <a:p>
            <a:r>
              <a:rPr lang="en-US" altLang="da-DK" sz="2400" i="1" dirty="0" smtClean="0">
                <a:solidFill>
                  <a:srgbClr val="CC0000"/>
                </a:solidFill>
                <a:ea typeface="ＭＳ Ｐゴシック" charset="-128"/>
              </a:rPr>
              <a:t>example: </a:t>
            </a:r>
            <a:r>
              <a:rPr lang="en-US" altLang="da-DK" sz="2400" dirty="0" smtClean="0">
                <a:ea typeface="ＭＳ Ｐゴシック" charset="-128"/>
              </a:rPr>
              <a:t>allow select internal users to telnet outside.</a:t>
            </a:r>
            <a:endParaRPr lang="en-US" altLang="da-DK" sz="2000" dirty="0" smtClean="0">
              <a:ea typeface="ＭＳ Ｐゴシック" charset="-128"/>
            </a:endParaRPr>
          </a:p>
        </p:txBody>
      </p:sp>
      <p:sp>
        <p:nvSpPr>
          <p:cNvPr id="180229" name="Freeform 5"/>
          <p:cNvSpPr>
            <a:spLocks/>
          </p:cNvSpPr>
          <p:nvPr/>
        </p:nvSpPr>
        <p:spPr bwMode="auto">
          <a:xfrm>
            <a:off x="4829175" y="1511300"/>
            <a:ext cx="2974975" cy="2219325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a-DK"/>
          </a:p>
        </p:txBody>
      </p:sp>
      <p:graphicFrame>
        <p:nvGraphicFramePr>
          <p:cNvPr id="180230" name="Object 2"/>
          <p:cNvGraphicFramePr>
            <a:graphicFrameLocks noChangeAspect="1"/>
          </p:cNvGraphicFramePr>
          <p:nvPr/>
        </p:nvGraphicFramePr>
        <p:xfrm>
          <a:off x="4943475" y="165893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85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1658938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1" name="Line 7"/>
          <p:cNvSpPr>
            <a:spLocks noChangeShapeType="1"/>
          </p:cNvSpPr>
          <p:nvPr/>
        </p:nvSpPr>
        <p:spPr bwMode="auto">
          <a:xfrm flipV="1">
            <a:off x="5349875" y="1905000"/>
            <a:ext cx="73025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graphicFrame>
        <p:nvGraphicFramePr>
          <p:cNvPr id="180232" name="Object 3"/>
          <p:cNvGraphicFramePr>
            <a:graphicFrameLocks noChangeAspect="1"/>
          </p:cNvGraphicFramePr>
          <p:nvPr/>
        </p:nvGraphicFramePr>
        <p:xfrm>
          <a:off x="4943475" y="225425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86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475" y="225425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3" name="Line 9"/>
          <p:cNvSpPr>
            <a:spLocks noChangeShapeType="1"/>
          </p:cNvSpPr>
          <p:nvPr/>
        </p:nvSpPr>
        <p:spPr bwMode="auto">
          <a:xfrm flipV="1">
            <a:off x="5349875" y="2505075"/>
            <a:ext cx="730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34" name="Line 10"/>
          <p:cNvSpPr>
            <a:spLocks noChangeShapeType="1"/>
          </p:cNvSpPr>
          <p:nvPr/>
        </p:nvSpPr>
        <p:spPr bwMode="auto">
          <a:xfrm>
            <a:off x="5416550" y="1903413"/>
            <a:ext cx="0" cy="600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graphicFrame>
        <p:nvGraphicFramePr>
          <p:cNvPr id="180235" name="Object 4"/>
          <p:cNvGraphicFramePr>
            <a:graphicFrameLocks noChangeAspect="1"/>
          </p:cNvGraphicFramePr>
          <p:nvPr/>
        </p:nvGraphicFramePr>
        <p:xfrm>
          <a:off x="5811838" y="2668588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87" name="Clip" r:id="rId8" imgW="1307263" imgH="1084139" progId="MS_ClipArt_Gallery.2">
                  <p:embed/>
                </p:oleObj>
              </mc:Choice>
              <mc:Fallback>
                <p:oleObj name="Clip" r:id="rId8" imgW="1307263" imgH="108413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1838" y="2668588"/>
                        <a:ext cx="4175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36" name="Object 5"/>
          <p:cNvGraphicFramePr>
            <a:graphicFrameLocks noChangeAspect="1"/>
          </p:cNvGraphicFramePr>
          <p:nvPr/>
        </p:nvGraphicFramePr>
        <p:xfrm>
          <a:off x="5197475" y="2657475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88" name="Clip" r:id="rId9" imgW="1307263" imgH="1084139" progId="MS_ClipArt_Gallery.2">
                  <p:embed/>
                </p:oleObj>
              </mc:Choice>
              <mc:Fallback>
                <p:oleObj name="Clip" r:id="rId9" imgW="1307263" imgH="1084139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475" y="2657475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37" name="Line 13"/>
          <p:cNvSpPr>
            <a:spLocks noChangeShapeType="1"/>
          </p:cNvSpPr>
          <p:nvPr/>
        </p:nvSpPr>
        <p:spPr bwMode="auto">
          <a:xfrm rot="-5400000">
            <a:off x="6036469" y="264398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38" name="Line 14"/>
          <p:cNvSpPr>
            <a:spLocks noChangeShapeType="1"/>
          </p:cNvSpPr>
          <p:nvPr/>
        </p:nvSpPr>
        <p:spPr bwMode="auto">
          <a:xfrm rot="5400000" flipH="1">
            <a:off x="5410200" y="263525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39" name="Line 15"/>
          <p:cNvSpPr>
            <a:spLocks noChangeShapeType="1"/>
          </p:cNvSpPr>
          <p:nvPr/>
        </p:nvSpPr>
        <p:spPr bwMode="auto">
          <a:xfrm rot="16200000" flipV="1">
            <a:off x="5757069" y="229631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40" name="Line 16"/>
          <p:cNvSpPr>
            <a:spLocks noChangeShapeType="1"/>
          </p:cNvSpPr>
          <p:nvPr/>
        </p:nvSpPr>
        <p:spPr bwMode="auto">
          <a:xfrm flipV="1">
            <a:off x="5422900" y="2235200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41" name="Line 17"/>
          <p:cNvSpPr>
            <a:spLocks noChangeShapeType="1"/>
          </p:cNvSpPr>
          <p:nvPr/>
        </p:nvSpPr>
        <p:spPr bwMode="auto">
          <a:xfrm>
            <a:off x="5897563" y="2363788"/>
            <a:ext cx="430212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42" name="Line 18"/>
          <p:cNvSpPr>
            <a:spLocks noChangeShapeType="1"/>
          </p:cNvSpPr>
          <p:nvPr/>
        </p:nvSpPr>
        <p:spPr bwMode="auto">
          <a:xfrm flipH="1">
            <a:off x="6819900" y="227806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43" name="Line 19"/>
          <p:cNvSpPr>
            <a:spLocks noChangeShapeType="1"/>
          </p:cNvSpPr>
          <p:nvPr/>
        </p:nvSpPr>
        <p:spPr bwMode="auto">
          <a:xfrm>
            <a:off x="6602413" y="27686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grpSp>
        <p:nvGrpSpPr>
          <p:cNvPr id="180244" name="Group 20"/>
          <p:cNvGrpSpPr>
            <a:grpSpLocks/>
          </p:cNvGrpSpPr>
          <p:nvPr/>
        </p:nvGrpSpPr>
        <p:grpSpPr bwMode="auto">
          <a:xfrm>
            <a:off x="6456363" y="1492250"/>
            <a:ext cx="303212" cy="571500"/>
            <a:chOff x="4180" y="783"/>
            <a:chExt cx="150" cy="307"/>
          </a:xfrm>
        </p:grpSpPr>
        <p:sp>
          <p:nvSpPr>
            <p:cNvPr id="180327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328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329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330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331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0332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0333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334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0245" name="Group 29"/>
          <p:cNvGrpSpPr>
            <a:grpSpLocks/>
          </p:cNvGrpSpPr>
          <p:nvPr/>
        </p:nvGrpSpPr>
        <p:grpSpPr bwMode="auto">
          <a:xfrm>
            <a:off x="7386638" y="2627313"/>
            <a:ext cx="207962" cy="409575"/>
            <a:chOff x="4180" y="783"/>
            <a:chExt cx="150" cy="307"/>
          </a:xfrm>
        </p:grpSpPr>
        <p:sp>
          <p:nvSpPr>
            <p:cNvPr id="180319" name="AutoShape 3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320" name="Rectangle 3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321" name="Rectangle 3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322" name="AutoShape 3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323" name="Line 3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0324" name="Line 3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0325" name="Rectangle 3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326" name="Rectangle 3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0246" name="Line 38"/>
          <p:cNvSpPr>
            <a:spLocks noChangeShapeType="1"/>
          </p:cNvSpPr>
          <p:nvPr/>
        </p:nvSpPr>
        <p:spPr bwMode="auto">
          <a:xfrm rot="5400000" flipH="1">
            <a:off x="6719887" y="2097088"/>
            <a:ext cx="225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47" name="Line 39"/>
          <p:cNvSpPr>
            <a:spLocks noChangeShapeType="1"/>
          </p:cNvSpPr>
          <p:nvPr/>
        </p:nvSpPr>
        <p:spPr bwMode="auto">
          <a:xfrm rot="-5400000">
            <a:off x="6754019" y="1945481"/>
            <a:ext cx="6350" cy="160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48" name="Line 40"/>
          <p:cNvSpPr>
            <a:spLocks noChangeShapeType="1"/>
          </p:cNvSpPr>
          <p:nvPr/>
        </p:nvSpPr>
        <p:spPr bwMode="auto">
          <a:xfrm rot="-5400000">
            <a:off x="6889750" y="211137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49" name="Line 41"/>
          <p:cNvSpPr>
            <a:spLocks noChangeShapeType="1"/>
          </p:cNvSpPr>
          <p:nvPr/>
        </p:nvSpPr>
        <p:spPr bwMode="auto">
          <a:xfrm flipH="1">
            <a:off x="7205663" y="1690688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grpSp>
        <p:nvGrpSpPr>
          <p:cNvPr id="180250" name="Group 42"/>
          <p:cNvGrpSpPr>
            <a:grpSpLocks/>
          </p:cNvGrpSpPr>
          <p:nvPr/>
        </p:nvGrpSpPr>
        <p:grpSpPr bwMode="auto">
          <a:xfrm>
            <a:off x="7262813" y="1454150"/>
            <a:ext cx="501650" cy="233363"/>
            <a:chOff x="3600" y="219"/>
            <a:chExt cx="360" cy="175"/>
          </a:xfrm>
        </p:grpSpPr>
        <p:sp>
          <p:nvSpPr>
            <p:cNvPr id="180306" name="Oval 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307" name="Line 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0308" name="Line 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0309" name="Rectangle 4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310" name="Oval 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0311" name="Group 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0316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317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318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180312" name="Group 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0313" name="Line 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314" name="Line 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315" name="Line 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</p:grpSp>
      <p:grpSp>
        <p:nvGrpSpPr>
          <p:cNvPr id="180251" name="Group 56"/>
          <p:cNvGrpSpPr>
            <a:grpSpLocks/>
          </p:cNvGrpSpPr>
          <p:nvPr/>
        </p:nvGrpSpPr>
        <p:grpSpPr bwMode="auto">
          <a:xfrm>
            <a:off x="6929438" y="2038350"/>
            <a:ext cx="501650" cy="234950"/>
            <a:chOff x="3600" y="219"/>
            <a:chExt cx="360" cy="175"/>
          </a:xfrm>
        </p:grpSpPr>
        <p:sp>
          <p:nvSpPr>
            <p:cNvPr id="180293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294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0295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0296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297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0298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0303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304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305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180299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0300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301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302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</p:grpSp>
      <p:grpSp>
        <p:nvGrpSpPr>
          <p:cNvPr id="180252" name="Group 70"/>
          <p:cNvGrpSpPr>
            <a:grpSpLocks/>
          </p:cNvGrpSpPr>
          <p:nvPr/>
        </p:nvGrpSpPr>
        <p:grpSpPr bwMode="auto">
          <a:xfrm>
            <a:off x="6319838" y="2527300"/>
            <a:ext cx="500062" cy="233363"/>
            <a:chOff x="3600" y="219"/>
            <a:chExt cx="360" cy="175"/>
          </a:xfrm>
        </p:grpSpPr>
        <p:sp>
          <p:nvSpPr>
            <p:cNvPr id="180280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281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0282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0283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284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0285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0290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291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292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180286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0287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288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289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</p:grpSp>
      <p:grpSp>
        <p:nvGrpSpPr>
          <p:cNvPr id="180253" name="Group 84"/>
          <p:cNvGrpSpPr>
            <a:grpSpLocks/>
          </p:cNvGrpSpPr>
          <p:nvPr/>
        </p:nvGrpSpPr>
        <p:grpSpPr bwMode="auto">
          <a:xfrm>
            <a:off x="5516563" y="2151063"/>
            <a:ext cx="501650" cy="233362"/>
            <a:chOff x="3600" y="219"/>
            <a:chExt cx="360" cy="175"/>
          </a:xfrm>
        </p:grpSpPr>
        <p:sp>
          <p:nvSpPr>
            <p:cNvPr id="180267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268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0269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0270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271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0272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80277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278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279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  <p:grpSp>
          <p:nvGrpSpPr>
            <p:cNvPr id="180273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8027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27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027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</p:grpSp>
      </p:grpSp>
      <p:sp>
        <p:nvSpPr>
          <p:cNvPr id="180254" name="Line 98"/>
          <p:cNvSpPr>
            <a:spLocks noChangeShapeType="1"/>
          </p:cNvSpPr>
          <p:nvPr/>
        </p:nvSpPr>
        <p:spPr bwMode="auto">
          <a:xfrm>
            <a:off x="5745163" y="240665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graphicFrame>
        <p:nvGraphicFramePr>
          <p:cNvPr id="180255" name="Object 6"/>
          <p:cNvGraphicFramePr>
            <a:graphicFrameLocks noChangeAspect="1"/>
          </p:cNvGraphicFramePr>
          <p:nvPr/>
        </p:nvGraphicFramePr>
        <p:xfrm>
          <a:off x="6945313" y="3030538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89" name="Clip" r:id="rId10" imgW="1307263" imgH="1084139" progId="MS_ClipArt_Gallery.2">
                  <p:embed/>
                </p:oleObj>
              </mc:Choice>
              <mc:Fallback>
                <p:oleObj name="Clip" r:id="rId10" imgW="1307263" imgH="1084139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313" y="3030538"/>
                        <a:ext cx="4175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256" name="Object 7"/>
          <p:cNvGraphicFramePr>
            <a:graphicFrameLocks noChangeAspect="1"/>
          </p:cNvGraphicFramePr>
          <p:nvPr/>
        </p:nvGraphicFramePr>
        <p:xfrm>
          <a:off x="6330950" y="3019425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90" name="Clip" r:id="rId11" imgW="1307263" imgH="1084139" progId="MS_ClipArt_Gallery.2">
                  <p:embed/>
                </p:oleObj>
              </mc:Choice>
              <mc:Fallback>
                <p:oleObj name="Clip" r:id="rId11" imgW="1307263" imgH="1084139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50" y="3019425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57" name="Line 101"/>
          <p:cNvSpPr>
            <a:spLocks noChangeShapeType="1"/>
          </p:cNvSpPr>
          <p:nvPr/>
        </p:nvSpPr>
        <p:spPr bwMode="auto">
          <a:xfrm rot="-5400000">
            <a:off x="7169944" y="3005932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58" name="Line 102"/>
          <p:cNvSpPr>
            <a:spLocks noChangeShapeType="1"/>
          </p:cNvSpPr>
          <p:nvPr/>
        </p:nvSpPr>
        <p:spPr bwMode="auto">
          <a:xfrm rot="5400000" flipH="1">
            <a:off x="6543675" y="299720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59" name="Line 103"/>
          <p:cNvSpPr>
            <a:spLocks noChangeShapeType="1"/>
          </p:cNvSpPr>
          <p:nvPr/>
        </p:nvSpPr>
        <p:spPr bwMode="auto">
          <a:xfrm rot="16200000" flipV="1">
            <a:off x="6890544" y="265826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60" name="Freeform 104"/>
          <p:cNvSpPr>
            <a:spLocks/>
          </p:cNvSpPr>
          <p:nvPr/>
        </p:nvSpPr>
        <p:spPr bwMode="auto">
          <a:xfrm>
            <a:off x="5429250" y="1536700"/>
            <a:ext cx="1009650" cy="228600"/>
          </a:xfrm>
          <a:custGeom>
            <a:avLst/>
            <a:gdLst>
              <a:gd name="T0" fmla="*/ 0 w 636"/>
              <a:gd name="T1" fmla="*/ 2147483647 h 144"/>
              <a:gd name="T2" fmla="*/ 2147483647 w 636"/>
              <a:gd name="T3" fmla="*/ 2147483647 h 144"/>
              <a:gd name="T4" fmla="*/ 0 60000 65536"/>
              <a:gd name="T5" fmla="*/ 0 60000 65536"/>
              <a:gd name="T6" fmla="*/ 0 w 636"/>
              <a:gd name="T7" fmla="*/ 0 h 144"/>
              <a:gd name="T8" fmla="*/ 636 w 63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144">
                <a:moveTo>
                  <a:pt x="0" y="144"/>
                </a:moveTo>
                <a:cubicBezTo>
                  <a:pt x="180" y="6"/>
                  <a:pt x="450" y="0"/>
                  <a:pt x="636" y="114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61" name="Freeform 105"/>
          <p:cNvSpPr>
            <a:spLocks/>
          </p:cNvSpPr>
          <p:nvPr/>
        </p:nvSpPr>
        <p:spPr bwMode="auto">
          <a:xfrm>
            <a:off x="6781800" y="1146175"/>
            <a:ext cx="771525" cy="939800"/>
          </a:xfrm>
          <a:custGeom>
            <a:avLst/>
            <a:gdLst>
              <a:gd name="T0" fmla="*/ 0 w 486"/>
              <a:gd name="T1" fmla="*/ 2147483647 h 592"/>
              <a:gd name="T2" fmla="*/ 2147483647 w 486"/>
              <a:gd name="T3" fmla="*/ 2147483647 h 592"/>
              <a:gd name="T4" fmla="*/ 2147483647 w 486"/>
              <a:gd name="T5" fmla="*/ 0 h 592"/>
              <a:gd name="T6" fmla="*/ 0 60000 65536"/>
              <a:gd name="T7" fmla="*/ 0 60000 65536"/>
              <a:gd name="T8" fmla="*/ 0 60000 65536"/>
              <a:gd name="T9" fmla="*/ 0 w 486"/>
              <a:gd name="T10" fmla="*/ 0 h 592"/>
              <a:gd name="T11" fmla="*/ 486 w 486"/>
              <a:gd name="T12" fmla="*/ 592 h 5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6" h="592">
                <a:moveTo>
                  <a:pt x="0" y="492"/>
                </a:moveTo>
                <a:cubicBezTo>
                  <a:pt x="25" y="472"/>
                  <a:pt x="81" y="592"/>
                  <a:pt x="162" y="510"/>
                </a:cubicBezTo>
                <a:cubicBezTo>
                  <a:pt x="243" y="428"/>
                  <a:pt x="419" y="106"/>
                  <a:pt x="486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a-DK"/>
          </a:p>
        </p:txBody>
      </p:sp>
      <p:sp>
        <p:nvSpPr>
          <p:cNvPr id="180262" name="Text Box 106"/>
          <p:cNvSpPr txBox="1">
            <a:spLocks noChangeArrowheads="1"/>
          </p:cNvSpPr>
          <p:nvPr/>
        </p:nvSpPr>
        <p:spPr bwMode="auto">
          <a:xfrm>
            <a:off x="4946650" y="1112838"/>
            <a:ext cx="1479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400">
                <a:latin typeface="Arial" panose="020B0604020202020204" pitchFamily="34" charset="0"/>
                <a:cs typeface="Arial" panose="020B0604020202020204" pitchFamily="34" charset="0"/>
              </a:rPr>
              <a:t>host-to-gateway</a:t>
            </a:r>
          </a:p>
          <a:p>
            <a:r>
              <a:rPr lang="en-US" altLang="da-DK" sz="1400">
                <a:latin typeface="Arial" panose="020B0604020202020204" pitchFamily="34" charset="0"/>
                <a:cs typeface="Arial" panose="020B0604020202020204" pitchFamily="34" charset="0"/>
              </a:rPr>
              <a:t>telnet session</a:t>
            </a:r>
            <a:endParaRPr lang="en-US" altLang="da-DK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63" name="Text Box 107"/>
          <p:cNvSpPr txBox="1">
            <a:spLocks noChangeArrowheads="1"/>
          </p:cNvSpPr>
          <p:nvPr/>
        </p:nvSpPr>
        <p:spPr bwMode="auto">
          <a:xfrm>
            <a:off x="6813550" y="722313"/>
            <a:ext cx="1681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400">
                <a:latin typeface="Arial" panose="020B0604020202020204" pitchFamily="34" charset="0"/>
                <a:cs typeface="Arial" panose="020B0604020202020204" pitchFamily="34" charset="0"/>
              </a:rPr>
              <a:t>gateway-to-remote </a:t>
            </a:r>
          </a:p>
          <a:p>
            <a:r>
              <a:rPr lang="en-US" altLang="da-DK" sz="1400">
                <a:latin typeface="Arial" panose="020B0604020202020204" pitchFamily="34" charset="0"/>
                <a:cs typeface="Arial" panose="020B0604020202020204" pitchFamily="34" charset="0"/>
              </a:rPr>
              <a:t>host telnet session</a:t>
            </a:r>
            <a:endParaRPr lang="en-US" altLang="da-DK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64" name="Text Box 108"/>
          <p:cNvSpPr txBox="1">
            <a:spLocks noChangeArrowheads="1"/>
          </p:cNvSpPr>
          <p:nvPr/>
        </p:nvSpPr>
        <p:spPr bwMode="auto">
          <a:xfrm>
            <a:off x="5926138" y="1987550"/>
            <a:ext cx="936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200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r>
              <a:rPr lang="en-US" altLang="da-DK" sz="1200">
                <a:latin typeface="Arial" panose="020B0604020202020204" pitchFamily="34" charset="0"/>
                <a:cs typeface="Arial" panose="020B0604020202020204" pitchFamily="34" charset="0"/>
              </a:rPr>
              <a:t>gateway</a:t>
            </a:r>
            <a:endParaRPr lang="en-US" altLang="da-DK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65" name="Text Box 109"/>
          <p:cNvSpPr txBox="1">
            <a:spLocks noChangeArrowheads="1"/>
          </p:cNvSpPr>
          <p:nvPr/>
        </p:nvSpPr>
        <p:spPr bwMode="auto">
          <a:xfrm>
            <a:off x="7366000" y="2012950"/>
            <a:ext cx="1223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200">
                <a:latin typeface="Arial" panose="020B0604020202020204" pitchFamily="34" charset="0"/>
                <a:cs typeface="Arial" panose="020B0604020202020204" pitchFamily="34" charset="0"/>
              </a:rPr>
              <a:t>router and filter</a:t>
            </a:r>
            <a:endParaRPr lang="en-US" altLang="da-DK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266" name="Rectangle 110"/>
          <p:cNvSpPr>
            <a:spLocks noChangeArrowheads="1"/>
          </p:cNvSpPr>
          <p:nvPr/>
        </p:nvSpPr>
        <p:spPr bwMode="auto">
          <a:xfrm>
            <a:off x="798513" y="4084638"/>
            <a:ext cx="76422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da-DK" sz="2400">
                <a:solidFill>
                  <a:srgbClr val="FF0000"/>
                </a:solidFill>
                <a:latin typeface="Gill Sans MT" panose="020B0502020104020203" pitchFamily="34" charset="0"/>
              </a:rPr>
              <a:t>1.</a:t>
            </a:r>
            <a:r>
              <a:rPr lang="en-US" altLang="da-DK" sz="2400">
                <a:latin typeface="Gill Sans MT" panose="020B0502020104020203" pitchFamily="34" charset="0"/>
              </a:rPr>
              <a:t> require all telnet users to telnet through gateway.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da-DK" sz="2400">
                <a:solidFill>
                  <a:srgbClr val="FF0000"/>
                </a:solidFill>
                <a:latin typeface="Gill Sans MT" panose="020B0502020104020203" pitchFamily="34" charset="0"/>
              </a:rPr>
              <a:t>2.</a:t>
            </a:r>
            <a:r>
              <a:rPr lang="en-US" altLang="da-DK" sz="2400">
                <a:latin typeface="Gill Sans MT" panose="020B0502020104020203" pitchFamily="34" charset="0"/>
              </a:rPr>
              <a:t> for authorized users, gateway sets up telnet connection to dest host. Gateway relays data between 2 connections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da-DK" sz="2400">
                <a:solidFill>
                  <a:srgbClr val="FF0000"/>
                </a:solidFill>
                <a:latin typeface="Gill Sans MT" panose="020B0502020104020203" pitchFamily="34" charset="0"/>
              </a:rPr>
              <a:t>3.</a:t>
            </a:r>
            <a:r>
              <a:rPr lang="en-US" altLang="da-DK" sz="2400">
                <a:latin typeface="Gill Sans MT" panose="020B0502020104020203" pitchFamily="34" charset="0"/>
              </a:rPr>
              <a:t> router filter blocks all telnet connections not originating from gateway.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509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7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Application gateways</a:t>
            </a:r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6863" y="1490663"/>
            <a:ext cx="3886200" cy="2236787"/>
          </a:xfrm>
        </p:spPr>
        <p:txBody>
          <a:bodyPr/>
          <a:lstStyle/>
          <a:p>
            <a:r>
              <a:rPr lang="en-US" altLang="da-DK" sz="2400" smtClean="0">
                <a:ea typeface="ＭＳ Ｐゴシック" charset="-128"/>
              </a:rPr>
              <a:t>filter packets on application data as well as on IP/TCP/UDP fields.</a:t>
            </a:r>
          </a:p>
          <a:p>
            <a:r>
              <a:rPr lang="en-US" altLang="da-DK" sz="2400" i="1" smtClean="0">
                <a:solidFill>
                  <a:srgbClr val="CC0000"/>
                </a:solidFill>
                <a:ea typeface="ＭＳ Ｐゴシック" charset="-128"/>
              </a:rPr>
              <a:t>example: </a:t>
            </a:r>
            <a:r>
              <a:rPr lang="en-US" altLang="da-DK" sz="2400" smtClean="0">
                <a:ea typeface="ＭＳ Ｐゴシック" charset="-128"/>
              </a:rPr>
              <a:t>allow select internal users to telnet outside</a:t>
            </a:r>
            <a:endParaRPr lang="en-US" altLang="da-DK" sz="2000" smtClean="0">
              <a:ea typeface="ＭＳ Ｐゴシック" charset="-128"/>
            </a:endParaRPr>
          </a:p>
        </p:txBody>
      </p:sp>
      <p:sp>
        <p:nvSpPr>
          <p:cNvPr id="182277" name="Rectangle 110"/>
          <p:cNvSpPr>
            <a:spLocks noChangeArrowheads="1"/>
          </p:cNvSpPr>
          <p:nvPr/>
        </p:nvSpPr>
        <p:spPr bwMode="auto">
          <a:xfrm>
            <a:off x="649288" y="4278313"/>
            <a:ext cx="764222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da-DK" sz="2400">
                <a:solidFill>
                  <a:srgbClr val="FF0000"/>
                </a:solidFill>
                <a:latin typeface="Gill Sans MT" panose="020B0502020104020203" pitchFamily="34" charset="0"/>
              </a:rPr>
              <a:t>1.</a:t>
            </a:r>
            <a:r>
              <a:rPr lang="en-US" altLang="da-DK" sz="2400">
                <a:latin typeface="Gill Sans MT" panose="020B0502020104020203" pitchFamily="34" charset="0"/>
              </a:rPr>
              <a:t> require all telnet users to telnet through gateway.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da-DK" sz="2400">
                <a:solidFill>
                  <a:srgbClr val="FF0000"/>
                </a:solidFill>
                <a:latin typeface="Gill Sans MT" panose="020B0502020104020203" pitchFamily="34" charset="0"/>
              </a:rPr>
              <a:t>2.</a:t>
            </a:r>
            <a:r>
              <a:rPr lang="en-US" altLang="da-DK" sz="2400">
                <a:latin typeface="Gill Sans MT" panose="020B0502020104020203" pitchFamily="34" charset="0"/>
              </a:rPr>
              <a:t> for authorized users, gateway sets up telnet connection to dest host. Gateway relays data between 2 connections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da-DK" sz="2400">
                <a:solidFill>
                  <a:srgbClr val="FF0000"/>
                </a:solidFill>
                <a:latin typeface="Gill Sans MT" panose="020B0502020104020203" pitchFamily="34" charset="0"/>
              </a:rPr>
              <a:t>3.</a:t>
            </a:r>
            <a:r>
              <a:rPr lang="en-US" altLang="da-DK" sz="2400">
                <a:latin typeface="Gill Sans MT" panose="020B0502020104020203" pitchFamily="34" charset="0"/>
              </a:rPr>
              <a:t> router filter blocks all telnet connections not originating from gateway.</a:t>
            </a:r>
          </a:p>
        </p:txBody>
      </p:sp>
      <p:grpSp>
        <p:nvGrpSpPr>
          <p:cNvPr id="182278" name="Group 4"/>
          <p:cNvGrpSpPr>
            <a:grpSpLocks/>
          </p:cNvGrpSpPr>
          <p:nvPr/>
        </p:nvGrpSpPr>
        <p:grpSpPr bwMode="auto">
          <a:xfrm>
            <a:off x="3938588" y="1585913"/>
            <a:ext cx="4997450" cy="2270125"/>
            <a:chOff x="3983577" y="1287140"/>
            <a:chExt cx="4997021" cy="2269618"/>
          </a:xfrm>
        </p:grpSpPr>
        <p:sp>
          <p:nvSpPr>
            <p:cNvPr id="182279" name="Text Box 108"/>
            <p:cNvSpPr txBox="1">
              <a:spLocks noChangeArrowheads="1"/>
            </p:cNvSpPr>
            <p:nvPr/>
          </p:nvSpPr>
          <p:spPr bwMode="auto">
            <a:xfrm>
              <a:off x="5827059" y="1479548"/>
              <a:ext cx="9366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 sz="1200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</a:p>
            <a:p>
              <a:pPr algn="ctr"/>
              <a:r>
                <a:rPr lang="en-US" altLang="da-DK" sz="1200">
                  <a:latin typeface="Arial" panose="020B0604020202020204" pitchFamily="34" charset="0"/>
                  <a:cs typeface="Arial" panose="020B0604020202020204" pitchFamily="34" charset="0"/>
                </a:rPr>
                <a:t>gateway</a:t>
              </a:r>
              <a:endParaRPr lang="en-US" altLang="da-DK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280" name="Freeform 17"/>
            <p:cNvSpPr>
              <a:spLocks/>
            </p:cNvSpPr>
            <p:nvPr/>
          </p:nvSpPr>
          <p:spPr bwMode="auto">
            <a:xfrm>
              <a:off x="4194135" y="1748877"/>
              <a:ext cx="3648681" cy="1807881"/>
            </a:xfrm>
            <a:custGeom>
              <a:avLst/>
              <a:gdLst/>
              <a:ahLst/>
              <a:cxnLst/>
              <a:rect l="0" t="0" r="r" b="b"/>
              <a:pathLst>
                <a:path w="10000" h="10000">
                  <a:moveTo>
                    <a:pt x="323" y="164"/>
                  </a:moveTo>
                  <a:lnTo>
                    <a:pt x="341" y="143"/>
                  </a:lnTo>
                  <a:cubicBezTo>
                    <a:pt x="349" y="129"/>
                    <a:pt x="357" y="116"/>
                    <a:pt x="365" y="102"/>
                  </a:cubicBezTo>
                  <a:lnTo>
                    <a:pt x="413" y="72"/>
                  </a:lnTo>
                  <a:cubicBezTo>
                    <a:pt x="429" y="58"/>
                    <a:pt x="445" y="45"/>
                    <a:pt x="461" y="31"/>
                  </a:cubicBezTo>
                  <a:lnTo>
                    <a:pt x="514" y="10"/>
                  </a:lnTo>
                  <a:cubicBezTo>
                    <a:pt x="534" y="7"/>
                    <a:pt x="554" y="3"/>
                    <a:pt x="574" y="0"/>
                  </a:cubicBezTo>
                  <a:lnTo>
                    <a:pt x="628" y="0"/>
                  </a:lnTo>
                  <a:lnTo>
                    <a:pt x="694" y="0"/>
                  </a:lnTo>
                  <a:cubicBezTo>
                    <a:pt x="716" y="3"/>
                    <a:pt x="738" y="7"/>
                    <a:pt x="760" y="10"/>
                  </a:cubicBezTo>
                  <a:lnTo>
                    <a:pt x="825" y="31"/>
                  </a:lnTo>
                  <a:lnTo>
                    <a:pt x="891" y="61"/>
                  </a:lnTo>
                  <a:cubicBezTo>
                    <a:pt x="915" y="71"/>
                    <a:pt x="939" y="82"/>
                    <a:pt x="963" y="92"/>
                  </a:cubicBezTo>
                  <a:cubicBezTo>
                    <a:pt x="989" y="106"/>
                    <a:pt x="1015" y="119"/>
                    <a:pt x="1041" y="133"/>
                  </a:cubicBezTo>
                  <a:lnTo>
                    <a:pt x="1118" y="174"/>
                  </a:lnTo>
                  <a:lnTo>
                    <a:pt x="1196" y="225"/>
                  </a:lnTo>
                  <a:lnTo>
                    <a:pt x="1268" y="276"/>
                  </a:lnTo>
                  <a:cubicBezTo>
                    <a:pt x="1294" y="290"/>
                    <a:pt x="1320" y="303"/>
                    <a:pt x="1346" y="317"/>
                  </a:cubicBezTo>
                  <a:lnTo>
                    <a:pt x="1513" y="440"/>
                  </a:lnTo>
                  <a:lnTo>
                    <a:pt x="1681" y="553"/>
                  </a:lnTo>
                  <a:lnTo>
                    <a:pt x="1848" y="665"/>
                  </a:lnTo>
                  <a:lnTo>
                    <a:pt x="2022" y="778"/>
                  </a:lnTo>
                  <a:cubicBezTo>
                    <a:pt x="2050" y="798"/>
                    <a:pt x="2077" y="819"/>
                    <a:pt x="2105" y="839"/>
                  </a:cubicBezTo>
                  <a:cubicBezTo>
                    <a:pt x="2133" y="853"/>
                    <a:pt x="2161" y="866"/>
                    <a:pt x="2189" y="880"/>
                  </a:cubicBezTo>
                  <a:cubicBezTo>
                    <a:pt x="2217" y="894"/>
                    <a:pt x="2245" y="907"/>
                    <a:pt x="2273" y="921"/>
                  </a:cubicBezTo>
                  <a:lnTo>
                    <a:pt x="2356" y="972"/>
                  </a:lnTo>
                  <a:lnTo>
                    <a:pt x="2440" y="993"/>
                  </a:lnTo>
                  <a:cubicBezTo>
                    <a:pt x="2468" y="1003"/>
                    <a:pt x="2496" y="1014"/>
                    <a:pt x="2524" y="1024"/>
                  </a:cubicBezTo>
                  <a:lnTo>
                    <a:pt x="2608" y="1054"/>
                  </a:lnTo>
                  <a:cubicBezTo>
                    <a:pt x="2638" y="1057"/>
                    <a:pt x="2667" y="1061"/>
                    <a:pt x="2697" y="1064"/>
                  </a:cubicBezTo>
                  <a:cubicBezTo>
                    <a:pt x="2725" y="1068"/>
                    <a:pt x="2753" y="1071"/>
                    <a:pt x="2781" y="1075"/>
                  </a:cubicBezTo>
                  <a:lnTo>
                    <a:pt x="2853" y="1075"/>
                  </a:lnTo>
                  <a:cubicBezTo>
                    <a:pt x="2881" y="1262"/>
                    <a:pt x="2909" y="1143"/>
                    <a:pt x="2937" y="1330"/>
                  </a:cubicBezTo>
                  <a:cubicBezTo>
                    <a:pt x="2963" y="1118"/>
                    <a:pt x="2988" y="1287"/>
                    <a:pt x="3014" y="1075"/>
                  </a:cubicBezTo>
                  <a:cubicBezTo>
                    <a:pt x="3042" y="1071"/>
                    <a:pt x="3070" y="1068"/>
                    <a:pt x="3098" y="1064"/>
                  </a:cubicBezTo>
                  <a:lnTo>
                    <a:pt x="3182" y="1064"/>
                  </a:lnTo>
                  <a:lnTo>
                    <a:pt x="3343" y="1024"/>
                  </a:lnTo>
                  <a:lnTo>
                    <a:pt x="3505" y="1003"/>
                  </a:lnTo>
                  <a:lnTo>
                    <a:pt x="3672" y="972"/>
                  </a:lnTo>
                  <a:lnTo>
                    <a:pt x="3834" y="921"/>
                  </a:lnTo>
                  <a:lnTo>
                    <a:pt x="4007" y="880"/>
                  </a:lnTo>
                  <a:lnTo>
                    <a:pt x="4175" y="850"/>
                  </a:lnTo>
                  <a:lnTo>
                    <a:pt x="4348" y="809"/>
                  </a:lnTo>
                  <a:lnTo>
                    <a:pt x="4528" y="788"/>
                  </a:lnTo>
                  <a:cubicBezTo>
                    <a:pt x="4562" y="785"/>
                    <a:pt x="4595" y="781"/>
                    <a:pt x="4629" y="778"/>
                  </a:cubicBezTo>
                  <a:cubicBezTo>
                    <a:pt x="4659" y="775"/>
                    <a:pt x="4689" y="771"/>
                    <a:pt x="4719" y="768"/>
                  </a:cubicBezTo>
                  <a:lnTo>
                    <a:pt x="4809" y="768"/>
                  </a:lnTo>
                  <a:lnTo>
                    <a:pt x="4904" y="768"/>
                  </a:lnTo>
                  <a:lnTo>
                    <a:pt x="5006" y="778"/>
                  </a:lnTo>
                  <a:lnTo>
                    <a:pt x="5102" y="778"/>
                  </a:lnTo>
                  <a:cubicBezTo>
                    <a:pt x="5138" y="781"/>
                    <a:pt x="5173" y="785"/>
                    <a:pt x="5209" y="788"/>
                  </a:cubicBezTo>
                  <a:lnTo>
                    <a:pt x="5311" y="809"/>
                  </a:lnTo>
                  <a:lnTo>
                    <a:pt x="5419" y="839"/>
                  </a:lnTo>
                  <a:lnTo>
                    <a:pt x="5520" y="860"/>
                  </a:lnTo>
                  <a:lnTo>
                    <a:pt x="5634" y="901"/>
                  </a:lnTo>
                  <a:lnTo>
                    <a:pt x="5748" y="931"/>
                  </a:lnTo>
                  <a:lnTo>
                    <a:pt x="5861" y="972"/>
                  </a:lnTo>
                  <a:lnTo>
                    <a:pt x="5999" y="1003"/>
                  </a:lnTo>
                  <a:lnTo>
                    <a:pt x="6124" y="1044"/>
                  </a:lnTo>
                  <a:lnTo>
                    <a:pt x="6256" y="1085"/>
                  </a:lnTo>
                  <a:lnTo>
                    <a:pt x="6394" y="1126"/>
                  </a:lnTo>
                  <a:lnTo>
                    <a:pt x="6531" y="1167"/>
                  </a:lnTo>
                  <a:lnTo>
                    <a:pt x="6681" y="1218"/>
                  </a:lnTo>
                  <a:lnTo>
                    <a:pt x="6824" y="1269"/>
                  </a:lnTo>
                  <a:lnTo>
                    <a:pt x="7117" y="1372"/>
                  </a:lnTo>
                  <a:lnTo>
                    <a:pt x="7410" y="1494"/>
                  </a:lnTo>
                  <a:lnTo>
                    <a:pt x="7703" y="1627"/>
                  </a:lnTo>
                  <a:lnTo>
                    <a:pt x="7853" y="1699"/>
                  </a:lnTo>
                  <a:lnTo>
                    <a:pt x="7996" y="1771"/>
                  </a:lnTo>
                  <a:lnTo>
                    <a:pt x="8140" y="1842"/>
                  </a:lnTo>
                  <a:lnTo>
                    <a:pt x="8278" y="1914"/>
                  </a:lnTo>
                  <a:cubicBezTo>
                    <a:pt x="8322" y="1941"/>
                    <a:pt x="8365" y="1969"/>
                    <a:pt x="8409" y="1996"/>
                  </a:cubicBezTo>
                  <a:lnTo>
                    <a:pt x="8547" y="2078"/>
                  </a:lnTo>
                  <a:cubicBezTo>
                    <a:pt x="8589" y="2105"/>
                    <a:pt x="8630" y="2133"/>
                    <a:pt x="8672" y="2160"/>
                  </a:cubicBezTo>
                  <a:lnTo>
                    <a:pt x="8798" y="2252"/>
                  </a:lnTo>
                  <a:lnTo>
                    <a:pt x="8911" y="2344"/>
                  </a:lnTo>
                  <a:lnTo>
                    <a:pt x="9025" y="2436"/>
                  </a:lnTo>
                  <a:lnTo>
                    <a:pt x="9133" y="2538"/>
                  </a:lnTo>
                  <a:cubicBezTo>
                    <a:pt x="9149" y="2552"/>
                    <a:pt x="9165" y="2565"/>
                    <a:pt x="9181" y="2579"/>
                  </a:cubicBezTo>
                  <a:lnTo>
                    <a:pt x="9228" y="2641"/>
                  </a:lnTo>
                  <a:lnTo>
                    <a:pt x="9276" y="2692"/>
                  </a:lnTo>
                  <a:cubicBezTo>
                    <a:pt x="9290" y="2706"/>
                    <a:pt x="9304" y="2719"/>
                    <a:pt x="9318" y="2733"/>
                  </a:cubicBezTo>
                  <a:cubicBezTo>
                    <a:pt x="9332" y="2753"/>
                    <a:pt x="9346" y="2774"/>
                    <a:pt x="9360" y="2794"/>
                  </a:cubicBezTo>
                  <a:cubicBezTo>
                    <a:pt x="9374" y="2815"/>
                    <a:pt x="9388" y="2835"/>
                    <a:pt x="9402" y="2856"/>
                  </a:cubicBezTo>
                  <a:lnTo>
                    <a:pt x="9444" y="2907"/>
                  </a:lnTo>
                  <a:cubicBezTo>
                    <a:pt x="9456" y="2927"/>
                    <a:pt x="9468" y="2948"/>
                    <a:pt x="9480" y="2968"/>
                  </a:cubicBezTo>
                  <a:cubicBezTo>
                    <a:pt x="9492" y="2989"/>
                    <a:pt x="9504" y="3009"/>
                    <a:pt x="9516" y="3030"/>
                  </a:cubicBezTo>
                  <a:cubicBezTo>
                    <a:pt x="9528" y="3047"/>
                    <a:pt x="9539" y="3064"/>
                    <a:pt x="9551" y="3081"/>
                  </a:cubicBezTo>
                  <a:lnTo>
                    <a:pt x="9611" y="3204"/>
                  </a:lnTo>
                  <a:cubicBezTo>
                    <a:pt x="9629" y="3248"/>
                    <a:pt x="9647" y="3293"/>
                    <a:pt x="9665" y="3337"/>
                  </a:cubicBezTo>
                  <a:cubicBezTo>
                    <a:pt x="9683" y="3385"/>
                    <a:pt x="9701" y="3432"/>
                    <a:pt x="9719" y="3480"/>
                  </a:cubicBezTo>
                  <a:cubicBezTo>
                    <a:pt x="9735" y="3531"/>
                    <a:pt x="9751" y="3583"/>
                    <a:pt x="9767" y="3634"/>
                  </a:cubicBezTo>
                  <a:lnTo>
                    <a:pt x="9809" y="3787"/>
                  </a:lnTo>
                  <a:cubicBezTo>
                    <a:pt x="9823" y="3838"/>
                    <a:pt x="9836" y="3890"/>
                    <a:pt x="9850" y="3941"/>
                  </a:cubicBezTo>
                  <a:cubicBezTo>
                    <a:pt x="9858" y="4002"/>
                    <a:pt x="9866" y="4064"/>
                    <a:pt x="9874" y="4125"/>
                  </a:cubicBezTo>
                  <a:cubicBezTo>
                    <a:pt x="9884" y="4180"/>
                    <a:pt x="9894" y="4234"/>
                    <a:pt x="9904" y="4289"/>
                  </a:cubicBezTo>
                  <a:cubicBezTo>
                    <a:pt x="9914" y="4354"/>
                    <a:pt x="9924" y="4418"/>
                    <a:pt x="9934" y="4483"/>
                  </a:cubicBezTo>
                  <a:cubicBezTo>
                    <a:pt x="9940" y="4544"/>
                    <a:pt x="9946" y="4606"/>
                    <a:pt x="9952" y="4667"/>
                  </a:cubicBezTo>
                  <a:cubicBezTo>
                    <a:pt x="9958" y="4729"/>
                    <a:pt x="9964" y="4790"/>
                    <a:pt x="9970" y="4852"/>
                  </a:cubicBezTo>
                  <a:cubicBezTo>
                    <a:pt x="9974" y="4917"/>
                    <a:pt x="9978" y="4981"/>
                    <a:pt x="9982" y="5046"/>
                  </a:cubicBezTo>
                  <a:lnTo>
                    <a:pt x="9994" y="5241"/>
                  </a:lnTo>
                  <a:lnTo>
                    <a:pt x="9994" y="5425"/>
                  </a:lnTo>
                  <a:lnTo>
                    <a:pt x="10000" y="5629"/>
                  </a:lnTo>
                  <a:lnTo>
                    <a:pt x="9994" y="5824"/>
                  </a:lnTo>
                  <a:lnTo>
                    <a:pt x="9994" y="6018"/>
                  </a:lnTo>
                  <a:lnTo>
                    <a:pt x="9988" y="6213"/>
                  </a:lnTo>
                  <a:cubicBezTo>
                    <a:pt x="9984" y="6278"/>
                    <a:pt x="9980" y="6342"/>
                    <a:pt x="9976" y="6407"/>
                  </a:cubicBezTo>
                  <a:lnTo>
                    <a:pt x="9958" y="6602"/>
                  </a:lnTo>
                  <a:lnTo>
                    <a:pt x="9946" y="6776"/>
                  </a:lnTo>
                  <a:cubicBezTo>
                    <a:pt x="9940" y="6837"/>
                    <a:pt x="9934" y="6899"/>
                    <a:pt x="9928" y="6960"/>
                  </a:cubicBezTo>
                  <a:lnTo>
                    <a:pt x="9904" y="7134"/>
                  </a:lnTo>
                  <a:cubicBezTo>
                    <a:pt x="9894" y="7195"/>
                    <a:pt x="9884" y="7257"/>
                    <a:pt x="9874" y="7318"/>
                  </a:cubicBezTo>
                  <a:cubicBezTo>
                    <a:pt x="9868" y="7373"/>
                    <a:pt x="9862" y="7427"/>
                    <a:pt x="9856" y="7482"/>
                  </a:cubicBezTo>
                  <a:cubicBezTo>
                    <a:pt x="9846" y="7537"/>
                    <a:pt x="9837" y="7591"/>
                    <a:pt x="9827" y="7646"/>
                  </a:cubicBezTo>
                  <a:lnTo>
                    <a:pt x="9791" y="7799"/>
                  </a:lnTo>
                  <a:lnTo>
                    <a:pt x="9761" y="7943"/>
                  </a:lnTo>
                  <a:cubicBezTo>
                    <a:pt x="9749" y="7991"/>
                    <a:pt x="9737" y="8038"/>
                    <a:pt x="9725" y="8086"/>
                  </a:cubicBezTo>
                  <a:cubicBezTo>
                    <a:pt x="9713" y="8130"/>
                    <a:pt x="9701" y="8175"/>
                    <a:pt x="9689" y="8219"/>
                  </a:cubicBezTo>
                  <a:cubicBezTo>
                    <a:pt x="9677" y="8257"/>
                    <a:pt x="9665" y="8294"/>
                    <a:pt x="9653" y="8332"/>
                  </a:cubicBezTo>
                  <a:cubicBezTo>
                    <a:pt x="9639" y="8369"/>
                    <a:pt x="9625" y="8407"/>
                    <a:pt x="9611" y="8444"/>
                  </a:cubicBezTo>
                  <a:cubicBezTo>
                    <a:pt x="9597" y="8475"/>
                    <a:pt x="9583" y="8505"/>
                    <a:pt x="9569" y="8536"/>
                  </a:cubicBezTo>
                  <a:cubicBezTo>
                    <a:pt x="9553" y="8567"/>
                    <a:pt x="9538" y="8597"/>
                    <a:pt x="9522" y="8628"/>
                  </a:cubicBezTo>
                  <a:lnTo>
                    <a:pt x="9474" y="8721"/>
                  </a:lnTo>
                  <a:cubicBezTo>
                    <a:pt x="9454" y="8745"/>
                    <a:pt x="9434" y="8768"/>
                    <a:pt x="9414" y="8792"/>
                  </a:cubicBezTo>
                  <a:cubicBezTo>
                    <a:pt x="9394" y="8819"/>
                    <a:pt x="9374" y="8847"/>
                    <a:pt x="9354" y="8874"/>
                  </a:cubicBezTo>
                  <a:cubicBezTo>
                    <a:pt x="9332" y="8895"/>
                    <a:pt x="9310" y="8915"/>
                    <a:pt x="9288" y="8936"/>
                  </a:cubicBezTo>
                  <a:cubicBezTo>
                    <a:pt x="9268" y="8956"/>
                    <a:pt x="9248" y="8977"/>
                    <a:pt x="9228" y="8997"/>
                  </a:cubicBezTo>
                  <a:lnTo>
                    <a:pt x="9157" y="9048"/>
                  </a:lnTo>
                  <a:cubicBezTo>
                    <a:pt x="9131" y="9069"/>
                    <a:pt x="9105" y="9089"/>
                    <a:pt x="9079" y="9110"/>
                  </a:cubicBezTo>
                  <a:lnTo>
                    <a:pt x="9007" y="9161"/>
                  </a:lnTo>
                  <a:lnTo>
                    <a:pt x="8929" y="9191"/>
                  </a:lnTo>
                  <a:lnTo>
                    <a:pt x="8846" y="9232"/>
                  </a:lnTo>
                  <a:cubicBezTo>
                    <a:pt x="8818" y="9242"/>
                    <a:pt x="8790" y="9253"/>
                    <a:pt x="8762" y="9263"/>
                  </a:cubicBezTo>
                  <a:cubicBezTo>
                    <a:pt x="8734" y="9277"/>
                    <a:pt x="8706" y="9290"/>
                    <a:pt x="8678" y="9304"/>
                  </a:cubicBezTo>
                  <a:cubicBezTo>
                    <a:pt x="8648" y="9314"/>
                    <a:pt x="8619" y="9325"/>
                    <a:pt x="8589" y="9335"/>
                  </a:cubicBezTo>
                  <a:lnTo>
                    <a:pt x="8493" y="9365"/>
                  </a:lnTo>
                  <a:lnTo>
                    <a:pt x="8313" y="9406"/>
                  </a:lnTo>
                  <a:lnTo>
                    <a:pt x="8122" y="9447"/>
                  </a:lnTo>
                  <a:lnTo>
                    <a:pt x="7931" y="9478"/>
                  </a:lnTo>
                  <a:lnTo>
                    <a:pt x="7733" y="9519"/>
                  </a:lnTo>
                  <a:lnTo>
                    <a:pt x="7530" y="9539"/>
                  </a:lnTo>
                  <a:lnTo>
                    <a:pt x="7339" y="9580"/>
                  </a:lnTo>
                  <a:lnTo>
                    <a:pt x="7141" y="9611"/>
                  </a:lnTo>
                  <a:lnTo>
                    <a:pt x="6950" y="9662"/>
                  </a:lnTo>
                  <a:lnTo>
                    <a:pt x="6854" y="9683"/>
                  </a:lnTo>
                  <a:lnTo>
                    <a:pt x="6758" y="9713"/>
                  </a:lnTo>
                  <a:lnTo>
                    <a:pt x="6651" y="9724"/>
                  </a:lnTo>
                  <a:lnTo>
                    <a:pt x="6549" y="9744"/>
                  </a:lnTo>
                  <a:lnTo>
                    <a:pt x="6441" y="9765"/>
                  </a:lnTo>
                  <a:lnTo>
                    <a:pt x="6334" y="9785"/>
                  </a:lnTo>
                  <a:lnTo>
                    <a:pt x="6226" y="9806"/>
                  </a:lnTo>
                  <a:lnTo>
                    <a:pt x="6112" y="9816"/>
                  </a:lnTo>
                  <a:lnTo>
                    <a:pt x="5885" y="9857"/>
                  </a:lnTo>
                  <a:lnTo>
                    <a:pt x="5652" y="9887"/>
                  </a:lnTo>
                  <a:lnTo>
                    <a:pt x="5425" y="9918"/>
                  </a:lnTo>
                  <a:lnTo>
                    <a:pt x="5185" y="9928"/>
                  </a:lnTo>
                  <a:lnTo>
                    <a:pt x="4958" y="9949"/>
                  </a:lnTo>
                  <a:lnTo>
                    <a:pt x="4731" y="9959"/>
                  </a:lnTo>
                  <a:lnTo>
                    <a:pt x="4623" y="9969"/>
                  </a:lnTo>
                  <a:lnTo>
                    <a:pt x="4510" y="9969"/>
                  </a:lnTo>
                  <a:lnTo>
                    <a:pt x="4402" y="9990"/>
                  </a:lnTo>
                  <a:lnTo>
                    <a:pt x="4294" y="9990"/>
                  </a:lnTo>
                  <a:lnTo>
                    <a:pt x="4193" y="9990"/>
                  </a:lnTo>
                  <a:lnTo>
                    <a:pt x="4091" y="10000"/>
                  </a:lnTo>
                  <a:lnTo>
                    <a:pt x="3995" y="10000"/>
                  </a:lnTo>
                  <a:lnTo>
                    <a:pt x="3894" y="10000"/>
                  </a:lnTo>
                  <a:lnTo>
                    <a:pt x="3804" y="10000"/>
                  </a:lnTo>
                  <a:lnTo>
                    <a:pt x="3714" y="10000"/>
                  </a:lnTo>
                  <a:lnTo>
                    <a:pt x="3630" y="10000"/>
                  </a:lnTo>
                  <a:lnTo>
                    <a:pt x="3547" y="10000"/>
                  </a:lnTo>
                  <a:cubicBezTo>
                    <a:pt x="3521" y="9997"/>
                    <a:pt x="3495" y="9993"/>
                    <a:pt x="3469" y="9990"/>
                  </a:cubicBezTo>
                  <a:lnTo>
                    <a:pt x="3391" y="9990"/>
                  </a:lnTo>
                  <a:lnTo>
                    <a:pt x="3325" y="9990"/>
                  </a:lnTo>
                  <a:lnTo>
                    <a:pt x="3254" y="9969"/>
                  </a:lnTo>
                  <a:lnTo>
                    <a:pt x="3182" y="9969"/>
                  </a:lnTo>
                  <a:lnTo>
                    <a:pt x="3122" y="9969"/>
                  </a:lnTo>
                  <a:cubicBezTo>
                    <a:pt x="3100" y="9966"/>
                    <a:pt x="3078" y="9962"/>
                    <a:pt x="3056" y="9959"/>
                  </a:cubicBezTo>
                  <a:cubicBezTo>
                    <a:pt x="3038" y="9956"/>
                    <a:pt x="3020" y="9952"/>
                    <a:pt x="3002" y="9949"/>
                  </a:cubicBezTo>
                  <a:lnTo>
                    <a:pt x="2949" y="9949"/>
                  </a:lnTo>
                  <a:cubicBezTo>
                    <a:pt x="2929" y="9946"/>
                    <a:pt x="2909" y="9942"/>
                    <a:pt x="2889" y="9939"/>
                  </a:cubicBezTo>
                  <a:cubicBezTo>
                    <a:pt x="2871" y="9935"/>
                    <a:pt x="2853" y="9932"/>
                    <a:pt x="2835" y="9928"/>
                  </a:cubicBezTo>
                  <a:cubicBezTo>
                    <a:pt x="2817" y="9925"/>
                    <a:pt x="2799" y="9921"/>
                    <a:pt x="2781" y="9918"/>
                  </a:cubicBezTo>
                  <a:lnTo>
                    <a:pt x="2679" y="9887"/>
                  </a:lnTo>
                  <a:lnTo>
                    <a:pt x="2584" y="9867"/>
                  </a:lnTo>
                  <a:cubicBezTo>
                    <a:pt x="2554" y="9853"/>
                    <a:pt x="2524" y="9840"/>
                    <a:pt x="2494" y="9826"/>
                  </a:cubicBezTo>
                  <a:cubicBezTo>
                    <a:pt x="2462" y="9819"/>
                    <a:pt x="2430" y="9813"/>
                    <a:pt x="2398" y="9806"/>
                  </a:cubicBezTo>
                  <a:lnTo>
                    <a:pt x="2225" y="9724"/>
                  </a:lnTo>
                  <a:cubicBezTo>
                    <a:pt x="2195" y="9710"/>
                    <a:pt x="2165" y="9697"/>
                    <a:pt x="2135" y="9683"/>
                  </a:cubicBezTo>
                  <a:cubicBezTo>
                    <a:pt x="2105" y="9669"/>
                    <a:pt x="2075" y="9656"/>
                    <a:pt x="2045" y="9642"/>
                  </a:cubicBezTo>
                  <a:lnTo>
                    <a:pt x="1950" y="9591"/>
                  </a:lnTo>
                  <a:lnTo>
                    <a:pt x="1842" y="9539"/>
                  </a:lnTo>
                  <a:lnTo>
                    <a:pt x="1740" y="9498"/>
                  </a:lnTo>
                  <a:lnTo>
                    <a:pt x="1633" y="9447"/>
                  </a:lnTo>
                  <a:lnTo>
                    <a:pt x="1519" y="9396"/>
                  </a:lnTo>
                  <a:lnTo>
                    <a:pt x="1411" y="9355"/>
                  </a:lnTo>
                  <a:cubicBezTo>
                    <a:pt x="1371" y="9335"/>
                    <a:pt x="1332" y="9314"/>
                    <a:pt x="1292" y="9294"/>
                  </a:cubicBezTo>
                  <a:lnTo>
                    <a:pt x="1178" y="9243"/>
                  </a:lnTo>
                  <a:lnTo>
                    <a:pt x="1071" y="9181"/>
                  </a:lnTo>
                  <a:lnTo>
                    <a:pt x="957" y="9120"/>
                  </a:lnTo>
                  <a:lnTo>
                    <a:pt x="849" y="9069"/>
                  </a:lnTo>
                  <a:lnTo>
                    <a:pt x="748" y="8976"/>
                  </a:lnTo>
                  <a:cubicBezTo>
                    <a:pt x="716" y="8952"/>
                    <a:pt x="684" y="8929"/>
                    <a:pt x="652" y="8905"/>
                  </a:cubicBezTo>
                  <a:lnTo>
                    <a:pt x="550" y="8813"/>
                  </a:lnTo>
                  <a:lnTo>
                    <a:pt x="508" y="8762"/>
                  </a:lnTo>
                  <a:lnTo>
                    <a:pt x="467" y="8721"/>
                  </a:lnTo>
                  <a:cubicBezTo>
                    <a:pt x="453" y="8700"/>
                    <a:pt x="439" y="8680"/>
                    <a:pt x="425" y="8659"/>
                  </a:cubicBezTo>
                  <a:lnTo>
                    <a:pt x="383" y="8608"/>
                  </a:lnTo>
                  <a:cubicBezTo>
                    <a:pt x="371" y="8588"/>
                    <a:pt x="359" y="8567"/>
                    <a:pt x="347" y="8547"/>
                  </a:cubicBezTo>
                  <a:lnTo>
                    <a:pt x="317" y="8475"/>
                  </a:lnTo>
                  <a:cubicBezTo>
                    <a:pt x="305" y="8455"/>
                    <a:pt x="293" y="8434"/>
                    <a:pt x="281" y="8414"/>
                  </a:cubicBezTo>
                  <a:lnTo>
                    <a:pt x="251" y="8342"/>
                  </a:lnTo>
                  <a:lnTo>
                    <a:pt x="221" y="8270"/>
                  </a:lnTo>
                  <a:cubicBezTo>
                    <a:pt x="215" y="8246"/>
                    <a:pt x="209" y="8223"/>
                    <a:pt x="203" y="8199"/>
                  </a:cubicBezTo>
                  <a:cubicBezTo>
                    <a:pt x="193" y="8172"/>
                    <a:pt x="183" y="8144"/>
                    <a:pt x="173" y="8117"/>
                  </a:cubicBezTo>
                  <a:cubicBezTo>
                    <a:pt x="167" y="8093"/>
                    <a:pt x="162" y="8069"/>
                    <a:pt x="156" y="8045"/>
                  </a:cubicBezTo>
                  <a:cubicBezTo>
                    <a:pt x="148" y="8018"/>
                    <a:pt x="140" y="7990"/>
                    <a:pt x="132" y="7963"/>
                  </a:cubicBezTo>
                  <a:cubicBezTo>
                    <a:pt x="128" y="7936"/>
                    <a:pt x="124" y="7908"/>
                    <a:pt x="120" y="7881"/>
                  </a:cubicBezTo>
                  <a:cubicBezTo>
                    <a:pt x="108" y="7820"/>
                    <a:pt x="96" y="7758"/>
                    <a:pt x="84" y="7697"/>
                  </a:cubicBezTo>
                  <a:lnTo>
                    <a:pt x="54" y="7523"/>
                  </a:lnTo>
                  <a:cubicBezTo>
                    <a:pt x="50" y="7458"/>
                    <a:pt x="46" y="7394"/>
                    <a:pt x="42" y="7329"/>
                  </a:cubicBezTo>
                  <a:cubicBezTo>
                    <a:pt x="38" y="7261"/>
                    <a:pt x="34" y="7192"/>
                    <a:pt x="30" y="7124"/>
                  </a:cubicBezTo>
                  <a:cubicBezTo>
                    <a:pt x="24" y="7052"/>
                    <a:pt x="18" y="6981"/>
                    <a:pt x="12" y="6909"/>
                  </a:cubicBezTo>
                  <a:cubicBezTo>
                    <a:pt x="10" y="6837"/>
                    <a:pt x="8" y="6766"/>
                    <a:pt x="6" y="6694"/>
                  </a:cubicBezTo>
                  <a:lnTo>
                    <a:pt x="6" y="6479"/>
                  </a:lnTo>
                  <a:lnTo>
                    <a:pt x="0" y="6254"/>
                  </a:lnTo>
                  <a:lnTo>
                    <a:pt x="0" y="6018"/>
                  </a:lnTo>
                  <a:cubicBezTo>
                    <a:pt x="2" y="5936"/>
                    <a:pt x="4" y="5855"/>
                    <a:pt x="6" y="5773"/>
                  </a:cubicBezTo>
                  <a:lnTo>
                    <a:pt x="6" y="5527"/>
                  </a:lnTo>
                  <a:cubicBezTo>
                    <a:pt x="8" y="5442"/>
                    <a:pt x="10" y="5356"/>
                    <a:pt x="12" y="5271"/>
                  </a:cubicBezTo>
                  <a:lnTo>
                    <a:pt x="12" y="5026"/>
                  </a:lnTo>
                  <a:lnTo>
                    <a:pt x="12" y="4893"/>
                  </a:lnTo>
                  <a:lnTo>
                    <a:pt x="12" y="4749"/>
                  </a:lnTo>
                  <a:lnTo>
                    <a:pt x="12" y="4606"/>
                  </a:lnTo>
                  <a:lnTo>
                    <a:pt x="12" y="4452"/>
                  </a:lnTo>
                  <a:lnTo>
                    <a:pt x="6" y="4278"/>
                  </a:lnTo>
                  <a:lnTo>
                    <a:pt x="6" y="4115"/>
                  </a:lnTo>
                  <a:lnTo>
                    <a:pt x="6" y="3941"/>
                  </a:lnTo>
                  <a:lnTo>
                    <a:pt x="0" y="3767"/>
                  </a:lnTo>
                  <a:lnTo>
                    <a:pt x="0" y="3582"/>
                  </a:lnTo>
                  <a:lnTo>
                    <a:pt x="0" y="3408"/>
                  </a:lnTo>
                  <a:lnTo>
                    <a:pt x="0" y="3040"/>
                  </a:lnTo>
                  <a:lnTo>
                    <a:pt x="0" y="2661"/>
                  </a:lnTo>
                  <a:lnTo>
                    <a:pt x="0" y="2293"/>
                  </a:lnTo>
                  <a:lnTo>
                    <a:pt x="6" y="2119"/>
                  </a:lnTo>
                  <a:cubicBezTo>
                    <a:pt x="8" y="2057"/>
                    <a:pt x="10" y="1996"/>
                    <a:pt x="12" y="1934"/>
                  </a:cubicBezTo>
                  <a:cubicBezTo>
                    <a:pt x="16" y="1880"/>
                    <a:pt x="20" y="1825"/>
                    <a:pt x="24" y="1771"/>
                  </a:cubicBezTo>
                  <a:lnTo>
                    <a:pt x="30" y="1597"/>
                  </a:lnTo>
                  <a:cubicBezTo>
                    <a:pt x="34" y="1542"/>
                    <a:pt x="38" y="1488"/>
                    <a:pt x="42" y="1433"/>
                  </a:cubicBezTo>
                  <a:cubicBezTo>
                    <a:pt x="44" y="1382"/>
                    <a:pt x="46" y="1330"/>
                    <a:pt x="48" y="1279"/>
                  </a:cubicBezTo>
                  <a:lnTo>
                    <a:pt x="72" y="1126"/>
                  </a:lnTo>
                  <a:cubicBezTo>
                    <a:pt x="76" y="1078"/>
                    <a:pt x="80" y="1031"/>
                    <a:pt x="84" y="983"/>
                  </a:cubicBezTo>
                  <a:lnTo>
                    <a:pt x="108" y="839"/>
                  </a:lnTo>
                  <a:lnTo>
                    <a:pt x="126" y="716"/>
                  </a:lnTo>
                  <a:cubicBezTo>
                    <a:pt x="136" y="675"/>
                    <a:pt x="146" y="635"/>
                    <a:pt x="156" y="594"/>
                  </a:cubicBezTo>
                  <a:cubicBezTo>
                    <a:pt x="162" y="560"/>
                    <a:pt x="167" y="525"/>
                    <a:pt x="173" y="491"/>
                  </a:cubicBezTo>
                  <a:cubicBezTo>
                    <a:pt x="185" y="454"/>
                    <a:pt x="197" y="416"/>
                    <a:pt x="209" y="379"/>
                  </a:cubicBezTo>
                  <a:cubicBezTo>
                    <a:pt x="213" y="369"/>
                    <a:pt x="217" y="358"/>
                    <a:pt x="221" y="348"/>
                  </a:cubicBezTo>
                  <a:lnTo>
                    <a:pt x="245" y="297"/>
                  </a:lnTo>
                  <a:cubicBezTo>
                    <a:pt x="249" y="287"/>
                    <a:pt x="253" y="276"/>
                    <a:pt x="257" y="266"/>
                  </a:cubicBezTo>
                  <a:cubicBezTo>
                    <a:pt x="265" y="252"/>
                    <a:pt x="273" y="239"/>
                    <a:pt x="281" y="225"/>
                  </a:cubicBezTo>
                  <a:cubicBezTo>
                    <a:pt x="287" y="215"/>
                    <a:pt x="293" y="204"/>
                    <a:pt x="299" y="194"/>
                  </a:cubicBezTo>
                  <a:lnTo>
                    <a:pt x="323" y="164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2281" name="Rectangle 198"/>
            <p:cNvSpPr>
              <a:spLocks noChangeArrowheads="1"/>
            </p:cNvSpPr>
            <p:nvPr/>
          </p:nvSpPr>
          <p:spPr bwMode="auto">
            <a:xfrm>
              <a:off x="7622154" y="2851909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300">
                  <a:solidFill>
                    <a:srgbClr val="000000"/>
                  </a:solidFill>
                </a:rPr>
                <a:t> </a:t>
              </a:r>
              <a:endParaRPr lang="en-US" altLang="da-DK"/>
            </a:p>
          </p:txBody>
        </p:sp>
        <p:sp>
          <p:nvSpPr>
            <p:cNvPr id="182282" name="Line 334"/>
            <p:cNvSpPr>
              <a:spLocks noChangeShapeType="1"/>
            </p:cNvSpPr>
            <p:nvPr/>
          </p:nvSpPr>
          <p:spPr bwMode="auto">
            <a:xfrm>
              <a:off x="6445410" y="2699091"/>
              <a:ext cx="837020" cy="1813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82283" name="Group 332"/>
            <p:cNvGrpSpPr>
              <a:grpSpLocks/>
            </p:cNvGrpSpPr>
            <p:nvPr/>
          </p:nvGrpSpPr>
          <p:grpSpPr bwMode="auto">
            <a:xfrm>
              <a:off x="6770832" y="2635170"/>
              <a:ext cx="764491" cy="376020"/>
              <a:chOff x="2356" y="1300"/>
              <a:chExt cx="555" cy="194"/>
            </a:xfrm>
          </p:grpSpPr>
          <p:sp>
            <p:nvSpPr>
              <p:cNvPr id="18238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endParaRPr lang="da-DK" altLang="da-D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38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endParaRPr lang="da-DK" altLang="da-DK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38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endParaRPr lang="da-DK" altLang="da-DK" sz="24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182383" name="Group 329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182386" name="Freeform 32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  <p:sp>
              <p:nvSpPr>
                <p:cNvPr id="182387" name="Freeform 32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28575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a-DK"/>
                </a:p>
              </p:txBody>
            </p:sp>
          </p:grpSp>
          <p:sp>
            <p:nvSpPr>
              <p:cNvPr id="120" name="Line 33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21" name="Line 33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182284" name="Group 906"/>
            <p:cNvGrpSpPr>
              <a:grpSpLocks/>
            </p:cNvGrpSpPr>
            <p:nvPr/>
          </p:nvGrpSpPr>
          <p:grpSpPr bwMode="auto">
            <a:xfrm>
              <a:off x="7113844" y="2225617"/>
              <a:ext cx="297216" cy="540453"/>
              <a:chOff x="4140" y="429"/>
              <a:chExt cx="1425" cy="2396"/>
            </a:xfrm>
          </p:grpSpPr>
          <p:sp>
            <p:nvSpPr>
              <p:cNvPr id="182348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6" name="Rectangle 908"/>
              <p:cNvSpPr>
                <a:spLocks noChangeArrowheads="1"/>
              </p:cNvSpPr>
              <p:nvPr/>
            </p:nvSpPr>
            <p:spPr bwMode="auto">
              <a:xfrm>
                <a:off x="4209" y="427"/>
                <a:ext cx="1043" cy="2287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2350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351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29" name="Rectangle 911"/>
              <p:cNvSpPr>
                <a:spLocks noChangeArrowheads="1"/>
              </p:cNvSpPr>
              <p:nvPr/>
            </p:nvSpPr>
            <p:spPr bwMode="auto">
              <a:xfrm>
                <a:off x="4216" y="687"/>
                <a:ext cx="586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2353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55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4" y="2566"/>
                  <a:ext cx="722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56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3" y="2580"/>
                  <a:ext cx="693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31" name="Rectangle 915"/>
              <p:cNvSpPr>
                <a:spLocks noChangeArrowheads="1"/>
              </p:cNvSpPr>
              <p:nvPr/>
            </p:nvSpPr>
            <p:spPr bwMode="auto">
              <a:xfrm>
                <a:off x="4224" y="1018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2355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53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6" y="2564"/>
                  <a:ext cx="722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54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6" y="2578"/>
                  <a:ext cx="703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33" name="Rectangle 919"/>
              <p:cNvSpPr>
                <a:spLocks noChangeArrowheads="1"/>
              </p:cNvSpPr>
              <p:nvPr/>
            </p:nvSpPr>
            <p:spPr bwMode="auto">
              <a:xfrm>
                <a:off x="4216" y="1363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34" name="Rectangle 920"/>
              <p:cNvSpPr>
                <a:spLocks noChangeArrowheads="1"/>
              </p:cNvSpPr>
              <p:nvPr/>
            </p:nvSpPr>
            <p:spPr bwMode="auto">
              <a:xfrm>
                <a:off x="4224" y="1658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2358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51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52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1" y="2591"/>
                  <a:ext cx="692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82359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grpSp>
            <p:nvGrpSpPr>
              <p:cNvPr id="182360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49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50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6" y="2583"/>
                  <a:ext cx="68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38" name="Rectangle 928"/>
              <p:cNvSpPr>
                <a:spLocks noChangeArrowheads="1"/>
              </p:cNvSpPr>
              <p:nvPr/>
            </p:nvSpPr>
            <p:spPr bwMode="auto">
              <a:xfrm>
                <a:off x="5251" y="427"/>
                <a:ext cx="68" cy="2294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2362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363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1" name="Oval 931"/>
              <p:cNvSpPr>
                <a:spLocks noChangeArrowheads="1"/>
              </p:cNvSpPr>
              <p:nvPr/>
            </p:nvSpPr>
            <p:spPr bwMode="auto">
              <a:xfrm>
                <a:off x="5518" y="2608"/>
                <a:ext cx="46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2365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43" name="AutoShape 933"/>
              <p:cNvSpPr>
                <a:spLocks noChangeArrowheads="1"/>
              </p:cNvSpPr>
              <p:nvPr/>
            </p:nvSpPr>
            <p:spPr bwMode="auto">
              <a:xfrm>
                <a:off x="4140" y="2686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4" name="AutoShape 934"/>
              <p:cNvSpPr>
                <a:spLocks noChangeArrowheads="1"/>
              </p:cNvSpPr>
              <p:nvPr/>
            </p:nvSpPr>
            <p:spPr bwMode="auto">
              <a:xfrm>
                <a:off x="4209" y="2714"/>
                <a:ext cx="1065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5" name="Oval 935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6" name="Oval 936"/>
              <p:cNvSpPr>
                <a:spLocks noChangeArrowheads="1"/>
              </p:cNvSpPr>
              <p:nvPr/>
            </p:nvSpPr>
            <p:spPr bwMode="auto">
              <a:xfrm>
                <a:off x="4483" y="2383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7" name="Oval 937"/>
              <p:cNvSpPr>
                <a:spLocks noChangeArrowheads="1"/>
              </p:cNvSpPr>
              <p:nvPr/>
            </p:nvSpPr>
            <p:spPr bwMode="auto">
              <a:xfrm>
                <a:off x="4665" y="2383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8" name="Rectangle 938"/>
              <p:cNvSpPr>
                <a:spLocks noChangeArrowheads="1"/>
              </p:cNvSpPr>
              <p:nvPr/>
            </p:nvSpPr>
            <p:spPr bwMode="auto">
              <a:xfrm>
                <a:off x="5061" y="1834"/>
                <a:ext cx="84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8" name="Line 20"/>
            <p:cNvSpPr>
              <a:spLocks noChangeShapeType="1"/>
            </p:cNvSpPr>
            <p:nvPr/>
          </p:nvSpPr>
          <p:spPr bwMode="auto">
            <a:xfrm flipH="1">
              <a:off x="4624872" y="2293390"/>
              <a:ext cx="555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59" name="Line 21"/>
            <p:cNvSpPr>
              <a:spLocks noChangeShapeType="1"/>
            </p:cNvSpPr>
            <p:nvPr/>
          </p:nvSpPr>
          <p:spPr bwMode="auto">
            <a:xfrm flipH="1">
              <a:off x="5012189" y="2341005"/>
              <a:ext cx="271439" cy="314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60" name="Line 22"/>
            <p:cNvSpPr>
              <a:spLocks noChangeShapeType="1"/>
            </p:cNvSpPr>
            <p:nvPr/>
          </p:nvSpPr>
          <p:spPr bwMode="auto">
            <a:xfrm>
              <a:off x="5431253" y="2369573"/>
              <a:ext cx="73019" cy="295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82288" name="Group 44"/>
            <p:cNvGrpSpPr>
              <a:grpSpLocks/>
            </p:cNvGrpSpPr>
            <p:nvPr/>
          </p:nvGrpSpPr>
          <p:grpSpPr bwMode="auto">
            <a:xfrm>
              <a:off x="4168820" y="2096244"/>
              <a:ext cx="568325" cy="481012"/>
              <a:chOff x="-44" y="1473"/>
              <a:chExt cx="981" cy="1105"/>
            </a:xfrm>
          </p:grpSpPr>
          <p:pic>
            <p:nvPicPr>
              <p:cNvPr id="1823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82289" name="Group 44"/>
            <p:cNvGrpSpPr>
              <a:grpSpLocks/>
            </p:cNvGrpSpPr>
            <p:nvPr/>
          </p:nvGrpSpPr>
          <p:grpSpPr bwMode="auto">
            <a:xfrm>
              <a:off x="5103858" y="2585194"/>
              <a:ext cx="568325" cy="481012"/>
              <a:chOff x="-44" y="1473"/>
              <a:chExt cx="981" cy="1105"/>
            </a:xfrm>
          </p:grpSpPr>
          <p:pic>
            <p:nvPicPr>
              <p:cNvPr id="1823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sp>
          <p:nvSpPr>
            <p:cNvPr id="163" name="Line 21"/>
            <p:cNvSpPr>
              <a:spLocks noChangeShapeType="1"/>
            </p:cNvSpPr>
            <p:nvPr/>
          </p:nvSpPr>
          <p:spPr bwMode="auto">
            <a:xfrm>
              <a:off x="5650309" y="2299739"/>
              <a:ext cx="377793" cy="3047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64" name="Line 22"/>
            <p:cNvSpPr>
              <a:spLocks noChangeShapeType="1"/>
            </p:cNvSpPr>
            <p:nvPr/>
          </p:nvSpPr>
          <p:spPr bwMode="auto">
            <a:xfrm flipH="1">
              <a:off x="5882064" y="2794928"/>
              <a:ext cx="120640" cy="293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65" name="Line 22"/>
            <p:cNvSpPr>
              <a:spLocks noChangeShapeType="1"/>
            </p:cNvSpPr>
            <p:nvPr/>
          </p:nvSpPr>
          <p:spPr bwMode="auto">
            <a:xfrm>
              <a:off x="6286841" y="2806038"/>
              <a:ext cx="73019" cy="2952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sp>
          <p:nvSpPr>
            <p:cNvPr id="166" name="Line 20"/>
            <p:cNvSpPr>
              <a:spLocks noChangeShapeType="1"/>
            </p:cNvSpPr>
            <p:nvPr/>
          </p:nvSpPr>
          <p:spPr bwMode="auto">
            <a:xfrm flipH="1">
              <a:off x="5482048" y="2253711"/>
              <a:ext cx="5555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Comic Sans MS" charset="0"/>
                <a:ea typeface="ＭＳ Ｐゴシック" charset="0"/>
              </a:endParaRPr>
            </a:p>
          </p:txBody>
        </p:sp>
        <p:grpSp>
          <p:nvGrpSpPr>
            <p:cNvPr id="182294" name="Group 44"/>
            <p:cNvGrpSpPr>
              <a:grpSpLocks/>
            </p:cNvGrpSpPr>
            <p:nvPr/>
          </p:nvGrpSpPr>
          <p:grpSpPr bwMode="auto">
            <a:xfrm>
              <a:off x="5508670" y="2958256"/>
              <a:ext cx="568325" cy="481013"/>
              <a:chOff x="-44" y="1473"/>
              <a:chExt cx="981" cy="1105"/>
            </a:xfrm>
          </p:grpSpPr>
          <p:pic>
            <p:nvPicPr>
              <p:cNvPr id="1823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82295" name="Group 44"/>
            <p:cNvGrpSpPr>
              <a:grpSpLocks/>
            </p:cNvGrpSpPr>
            <p:nvPr/>
          </p:nvGrpSpPr>
          <p:grpSpPr bwMode="auto">
            <a:xfrm>
              <a:off x="5965870" y="3026519"/>
              <a:ext cx="568325" cy="481012"/>
              <a:chOff x="-44" y="1473"/>
              <a:chExt cx="981" cy="1105"/>
            </a:xfrm>
          </p:grpSpPr>
          <p:pic>
            <p:nvPicPr>
              <p:cNvPr id="1823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pic>
          <p:nvPicPr>
            <p:cNvPr id="16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635" y="2141024"/>
              <a:ext cx="677804" cy="30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7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7457" y="2556856"/>
              <a:ext cx="677805" cy="301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82298" name="Group 44"/>
            <p:cNvGrpSpPr>
              <a:grpSpLocks/>
            </p:cNvGrpSpPr>
            <p:nvPr/>
          </p:nvGrpSpPr>
          <p:grpSpPr bwMode="auto">
            <a:xfrm>
              <a:off x="4563080" y="2530005"/>
              <a:ext cx="568325" cy="481013"/>
              <a:chOff x="-44" y="1473"/>
              <a:chExt cx="981" cy="1105"/>
            </a:xfrm>
          </p:grpSpPr>
          <p:pic>
            <p:nvPicPr>
              <p:cNvPr id="18233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3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a-DK"/>
              </a:p>
            </p:txBody>
          </p:sp>
        </p:grpSp>
        <p:grpSp>
          <p:nvGrpSpPr>
            <p:cNvPr id="182299" name="Group 906"/>
            <p:cNvGrpSpPr>
              <a:grpSpLocks/>
            </p:cNvGrpSpPr>
            <p:nvPr/>
          </p:nvGrpSpPr>
          <p:grpSpPr bwMode="auto">
            <a:xfrm>
              <a:off x="5953171" y="1976062"/>
              <a:ext cx="285924" cy="537882"/>
              <a:chOff x="4140" y="429"/>
              <a:chExt cx="1425" cy="2396"/>
            </a:xfrm>
          </p:grpSpPr>
          <p:sp>
            <p:nvSpPr>
              <p:cNvPr id="182306" name="Freeform 90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4" name="Rectangle 908"/>
              <p:cNvSpPr>
                <a:spLocks noChangeArrowheads="1"/>
              </p:cNvSpPr>
              <p:nvPr/>
            </p:nvSpPr>
            <p:spPr bwMode="auto">
              <a:xfrm>
                <a:off x="4213" y="429"/>
                <a:ext cx="103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2308" name="Freeform 90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309" name="Freeform 91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77" name="Rectangle 911"/>
              <p:cNvSpPr>
                <a:spLocks noChangeArrowheads="1"/>
              </p:cNvSpPr>
              <p:nvPr/>
            </p:nvSpPr>
            <p:spPr bwMode="auto">
              <a:xfrm>
                <a:off x="4213" y="690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2311" name="Group 91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03" name="AutoShape 913"/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04" name="AutoShape 914"/>
                <p:cNvSpPr>
                  <a:spLocks noChangeArrowheads="1"/>
                </p:cNvSpPr>
                <p:nvPr/>
              </p:nvSpPr>
              <p:spPr bwMode="auto">
                <a:xfrm>
                  <a:off x="636" y="2582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79" name="Rectangle 915"/>
              <p:cNvSpPr>
                <a:spLocks noChangeArrowheads="1"/>
              </p:cNvSpPr>
              <p:nvPr/>
            </p:nvSpPr>
            <p:spPr bwMode="auto">
              <a:xfrm>
                <a:off x="4229" y="1022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2313" name="Group 91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01" name="AutoShape 917"/>
                <p:cNvSpPr>
                  <a:spLocks noChangeArrowheads="1"/>
                </p:cNvSpPr>
                <p:nvPr/>
              </p:nvSpPr>
              <p:spPr bwMode="auto">
                <a:xfrm>
                  <a:off x="619" y="2568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02" name="AutoShape 918"/>
                <p:cNvSpPr>
                  <a:spLocks noChangeArrowheads="1"/>
                </p:cNvSpPr>
                <p:nvPr/>
              </p:nvSpPr>
              <p:spPr bwMode="auto">
                <a:xfrm>
                  <a:off x="629" y="2583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81" name="Rectangle 919"/>
              <p:cNvSpPr>
                <a:spLocks noChangeArrowheads="1"/>
              </p:cNvSpPr>
              <p:nvPr/>
            </p:nvSpPr>
            <p:spPr bwMode="auto">
              <a:xfrm>
                <a:off x="4213" y="1362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2" name="Rectangle 920"/>
              <p:cNvSpPr>
                <a:spLocks noChangeArrowheads="1"/>
              </p:cNvSpPr>
              <p:nvPr/>
            </p:nvSpPr>
            <p:spPr bwMode="auto">
              <a:xfrm>
                <a:off x="4229" y="1659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182316" name="Group 921"/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99" name="AutoShape 92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00" name="AutoShape 923"/>
                <p:cNvSpPr>
                  <a:spLocks noChangeArrowheads="1"/>
                </p:cNvSpPr>
                <p:nvPr/>
              </p:nvSpPr>
              <p:spPr bwMode="auto">
                <a:xfrm>
                  <a:off x="633" y="2591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82317" name="Freeform 92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grpSp>
            <p:nvGrpSpPr>
              <p:cNvPr id="182318" name="Group 92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97" name="AutoShape 926"/>
                <p:cNvSpPr>
                  <a:spLocks noChangeArrowheads="1"/>
                </p:cNvSpPr>
                <p:nvPr/>
              </p:nvSpPr>
              <p:spPr bwMode="auto">
                <a:xfrm>
                  <a:off x="619" y="2567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98" name="AutoShape 927"/>
                <p:cNvSpPr>
                  <a:spLocks noChangeArrowheads="1"/>
                </p:cNvSpPr>
                <p:nvPr/>
              </p:nvSpPr>
              <p:spPr bwMode="auto">
                <a:xfrm>
                  <a:off x="639" y="2582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86" name="Rectangle 928"/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71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2320" name="Freeform 92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2321" name="Freeform 93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89" name="Oval 931"/>
              <p:cNvSpPr>
                <a:spLocks noChangeArrowheads="1"/>
              </p:cNvSpPr>
              <p:nvPr/>
            </p:nvSpPr>
            <p:spPr bwMode="auto">
              <a:xfrm>
                <a:off x="5518" y="2606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2323" name="Freeform 93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a-DK"/>
              </a:p>
            </p:txBody>
          </p:sp>
          <p:sp>
            <p:nvSpPr>
              <p:cNvPr id="191" name="AutoShape 933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2" name="AutoShape 934"/>
              <p:cNvSpPr>
                <a:spLocks noChangeArrowheads="1"/>
              </p:cNvSpPr>
              <p:nvPr/>
            </p:nvSpPr>
            <p:spPr bwMode="auto">
              <a:xfrm>
                <a:off x="4213" y="2712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3" name="Oval 935"/>
              <p:cNvSpPr>
                <a:spLocks noChangeArrowheads="1"/>
              </p:cNvSpPr>
              <p:nvPr/>
            </p:nvSpPr>
            <p:spPr bwMode="auto">
              <a:xfrm>
                <a:off x="4308" y="2387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4" name="Oval 936"/>
              <p:cNvSpPr>
                <a:spLocks noChangeArrowheads="1"/>
              </p:cNvSpPr>
              <p:nvPr/>
            </p:nvSpPr>
            <p:spPr bwMode="auto">
              <a:xfrm>
                <a:off x="4490" y="2387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5" name="Oval 937"/>
              <p:cNvSpPr>
                <a:spLocks noChangeArrowheads="1"/>
              </p:cNvSpPr>
              <p:nvPr/>
            </p:nvSpPr>
            <p:spPr bwMode="auto">
              <a:xfrm>
                <a:off x="4664" y="2380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6" name="Rectangle 938"/>
              <p:cNvSpPr>
                <a:spLocks noChangeArrowheads="1"/>
              </p:cNvSpPr>
              <p:nvPr/>
            </p:nvSpPr>
            <p:spPr bwMode="auto">
              <a:xfrm>
                <a:off x="5059" y="1835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82300" name="Text Box 106"/>
            <p:cNvSpPr txBox="1">
              <a:spLocks noChangeArrowheads="1"/>
            </p:cNvSpPr>
            <p:nvPr/>
          </p:nvSpPr>
          <p:spPr bwMode="auto">
            <a:xfrm>
              <a:off x="3983577" y="1287140"/>
              <a:ext cx="14798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400">
                  <a:latin typeface="Arial" panose="020B0604020202020204" pitchFamily="34" charset="0"/>
                  <a:cs typeface="Arial" panose="020B0604020202020204" pitchFamily="34" charset="0"/>
                </a:rPr>
                <a:t>host-to-gateway</a:t>
              </a:r>
            </a:p>
            <a:p>
              <a:r>
                <a:rPr lang="en-US" altLang="da-DK" sz="1400">
                  <a:latin typeface="Arial" panose="020B0604020202020204" pitchFamily="34" charset="0"/>
                  <a:cs typeface="Arial" panose="020B0604020202020204" pitchFamily="34" charset="0"/>
                </a:rPr>
                <a:t>telnet session</a:t>
              </a:r>
              <a:endParaRPr lang="en-US" altLang="da-DK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301" name="Freeform 104"/>
            <p:cNvSpPr>
              <a:spLocks/>
            </p:cNvSpPr>
            <p:nvPr/>
          </p:nvSpPr>
          <p:spPr bwMode="auto">
            <a:xfrm>
              <a:off x="4712073" y="1670959"/>
              <a:ext cx="1239221" cy="414979"/>
            </a:xfrm>
            <a:custGeom>
              <a:avLst/>
              <a:gdLst>
                <a:gd name="T0" fmla="*/ 0 w 636"/>
                <a:gd name="T1" fmla="*/ 2147483647 h 144"/>
                <a:gd name="T2" fmla="*/ 2147483647 w 636"/>
                <a:gd name="T3" fmla="*/ 2147483647 h 144"/>
                <a:gd name="T4" fmla="*/ 0 60000 65536"/>
                <a:gd name="T5" fmla="*/ 0 60000 65536"/>
                <a:gd name="T6" fmla="*/ 0 w 636"/>
                <a:gd name="T7" fmla="*/ 0 h 144"/>
                <a:gd name="T8" fmla="*/ 636 w 636"/>
                <a:gd name="T9" fmla="*/ 144 h 14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36" h="144">
                  <a:moveTo>
                    <a:pt x="0" y="144"/>
                  </a:moveTo>
                  <a:cubicBezTo>
                    <a:pt x="180" y="6"/>
                    <a:pt x="450" y="0"/>
                    <a:pt x="636" y="114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2302" name="Freeform 105"/>
            <p:cNvSpPr>
              <a:spLocks/>
            </p:cNvSpPr>
            <p:nvPr/>
          </p:nvSpPr>
          <p:spPr bwMode="auto">
            <a:xfrm>
              <a:off x="6303749" y="2328195"/>
              <a:ext cx="2115113" cy="560360"/>
            </a:xfrm>
            <a:custGeom>
              <a:avLst/>
              <a:gdLst>
                <a:gd name="T0" fmla="*/ 0 w 9169"/>
                <a:gd name="T1" fmla="*/ 2512 h 9369"/>
                <a:gd name="T2" fmla="*/ 703115 w 9169"/>
                <a:gd name="T3" fmla="*/ 267650 h 9369"/>
                <a:gd name="T4" fmla="*/ 1297580 w 9169"/>
                <a:gd name="T5" fmla="*/ 331288 h 9369"/>
                <a:gd name="T6" fmla="*/ 2115113 w 9169"/>
                <a:gd name="T7" fmla="*/ 560360 h 936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69" h="9369">
                  <a:moveTo>
                    <a:pt x="0" y="42"/>
                  </a:moveTo>
                  <a:cubicBezTo>
                    <a:pt x="172" y="-490"/>
                    <a:pt x="1259" y="4154"/>
                    <a:pt x="3048" y="4475"/>
                  </a:cubicBezTo>
                  <a:cubicBezTo>
                    <a:pt x="4280" y="2061"/>
                    <a:pt x="4508" y="-199"/>
                    <a:pt x="5625" y="5539"/>
                  </a:cubicBezTo>
                  <a:cubicBezTo>
                    <a:pt x="6872" y="6531"/>
                    <a:pt x="7556" y="7648"/>
                    <a:pt x="9169" y="936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2303" name="Text Box 109"/>
            <p:cNvSpPr txBox="1">
              <a:spLocks noChangeArrowheads="1"/>
            </p:cNvSpPr>
            <p:nvPr/>
          </p:nvSpPr>
          <p:spPr bwMode="auto">
            <a:xfrm>
              <a:off x="6718673" y="1953386"/>
              <a:ext cx="12234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200">
                  <a:latin typeface="Arial" panose="020B0604020202020204" pitchFamily="34" charset="0"/>
                  <a:cs typeface="Arial" panose="020B0604020202020204" pitchFamily="34" charset="0"/>
                </a:rPr>
                <a:t>router and filter</a:t>
              </a:r>
              <a:endParaRPr lang="en-US" altLang="da-DK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304" name="Text Box 107"/>
            <p:cNvSpPr txBox="1">
              <a:spLocks noChangeArrowheads="1"/>
            </p:cNvSpPr>
            <p:nvPr/>
          </p:nvSpPr>
          <p:spPr bwMode="auto">
            <a:xfrm>
              <a:off x="7299153" y="2987956"/>
              <a:ext cx="16814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 sz="1400">
                  <a:latin typeface="Arial" panose="020B0604020202020204" pitchFamily="34" charset="0"/>
                  <a:cs typeface="Arial" panose="020B0604020202020204" pitchFamily="34" charset="0"/>
                </a:rPr>
                <a:t>gateway-to-remote </a:t>
              </a:r>
            </a:p>
            <a:p>
              <a:r>
                <a:rPr lang="en-US" altLang="da-DK" sz="1400">
                  <a:latin typeface="Arial" panose="020B0604020202020204" pitchFamily="34" charset="0"/>
                  <a:cs typeface="Arial" panose="020B0604020202020204" pitchFamily="34" charset="0"/>
                </a:rPr>
                <a:t>host telnet session</a:t>
              </a:r>
              <a:endParaRPr lang="en-US" altLang="da-DK" sz="1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2305" name="Line 334"/>
            <p:cNvSpPr>
              <a:spLocks noChangeShapeType="1"/>
            </p:cNvSpPr>
            <p:nvPr/>
          </p:nvSpPr>
          <p:spPr bwMode="auto">
            <a:xfrm>
              <a:off x="7499671" y="2819280"/>
              <a:ext cx="837020" cy="18139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0636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8432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Limitations of firewalls, gateways</a:t>
            </a:r>
          </a:p>
        </p:txBody>
      </p:sp>
      <p:sp>
        <p:nvSpPr>
          <p:cNvPr id="1843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0400" y="1504950"/>
            <a:ext cx="3879850" cy="4648200"/>
          </a:xfrm>
        </p:spPr>
        <p:txBody>
          <a:bodyPr/>
          <a:lstStyle/>
          <a:p>
            <a:r>
              <a:rPr lang="en-US" altLang="da-DK" sz="2400" i="1" smtClean="0">
                <a:solidFill>
                  <a:srgbClr val="CC0000"/>
                </a:solidFill>
                <a:ea typeface="ＭＳ Ｐゴシック" charset="-128"/>
              </a:rPr>
              <a:t>IP spoofing: </a:t>
            </a:r>
            <a:r>
              <a:rPr lang="en-US" altLang="da-DK" sz="2400" smtClean="0">
                <a:ea typeface="ＭＳ Ｐゴシック" charset="-128"/>
              </a:rPr>
              <a:t>router can</a:t>
            </a:r>
            <a:r>
              <a:rPr lang="ja-JP" altLang="en-US" sz="2400" smtClean="0">
                <a:ea typeface="ＭＳ Ｐゴシック" charset="-128"/>
              </a:rPr>
              <a:t>’</a:t>
            </a:r>
            <a:r>
              <a:rPr lang="en-US" altLang="ja-JP" sz="2400" smtClean="0">
                <a:ea typeface="ＭＳ Ｐゴシック" charset="-128"/>
              </a:rPr>
              <a:t>t know if data </a:t>
            </a:r>
            <a:r>
              <a:rPr lang="ja-JP" altLang="en-US" sz="2400" smtClean="0">
                <a:ea typeface="ＭＳ Ｐゴシック" charset="-128"/>
              </a:rPr>
              <a:t>“</a:t>
            </a:r>
            <a:r>
              <a:rPr lang="en-US" altLang="ja-JP" sz="2400" smtClean="0">
                <a:ea typeface="ＭＳ Ｐゴシック" charset="-128"/>
              </a:rPr>
              <a:t>really</a:t>
            </a:r>
            <a:r>
              <a:rPr lang="ja-JP" altLang="en-US" sz="2400" smtClean="0">
                <a:ea typeface="ＭＳ Ｐゴシック" charset="-128"/>
              </a:rPr>
              <a:t>”</a:t>
            </a:r>
            <a:r>
              <a:rPr lang="en-US" altLang="ja-JP" sz="2400" smtClean="0">
                <a:ea typeface="ＭＳ Ｐゴシック" charset="-128"/>
              </a:rPr>
              <a:t> comes from claimed source</a:t>
            </a:r>
          </a:p>
          <a:p>
            <a:r>
              <a:rPr lang="en-US" altLang="da-DK" sz="2400" smtClean="0">
                <a:ea typeface="ＭＳ Ｐゴシック" charset="-128"/>
              </a:rPr>
              <a:t>if multiple app</a:t>
            </a:r>
            <a:r>
              <a:rPr lang="ja-JP" altLang="en-US" sz="2400" smtClean="0">
                <a:ea typeface="ＭＳ Ｐゴシック" charset="-128"/>
              </a:rPr>
              <a:t>’</a:t>
            </a:r>
            <a:r>
              <a:rPr lang="en-US" altLang="ja-JP" sz="2400" smtClean="0">
                <a:ea typeface="ＭＳ Ｐゴシック" charset="-128"/>
              </a:rPr>
              <a:t>s. need special treatment, each has own app. gateway</a:t>
            </a:r>
          </a:p>
          <a:p>
            <a:r>
              <a:rPr lang="en-US" altLang="da-DK" sz="2400" smtClean="0">
                <a:ea typeface="ＭＳ Ｐゴシック" charset="-128"/>
              </a:rPr>
              <a:t>client software must know how to contact gateway.</a:t>
            </a:r>
          </a:p>
          <a:p>
            <a:pPr lvl="1"/>
            <a:r>
              <a:rPr lang="en-US" altLang="da-DK" smtClean="0">
                <a:ea typeface="ＭＳ Ｐゴシック" charset="-128"/>
              </a:rPr>
              <a:t>e.g., must set IP address of proxy in Web browser</a:t>
            </a:r>
          </a:p>
        </p:txBody>
      </p:sp>
      <p:sp>
        <p:nvSpPr>
          <p:cNvPr id="1843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1538" y="1554163"/>
            <a:ext cx="3810000" cy="4648200"/>
          </a:xfrm>
        </p:spPr>
        <p:txBody>
          <a:bodyPr/>
          <a:lstStyle/>
          <a:p>
            <a:r>
              <a:rPr lang="en-US" altLang="da-DK" sz="2400" smtClean="0">
                <a:ea typeface="ＭＳ Ｐゴシック" charset="-128"/>
              </a:rPr>
              <a:t>filters often use all or nothing policy for UDP</a:t>
            </a:r>
          </a:p>
          <a:p>
            <a:r>
              <a:rPr lang="en-US" altLang="da-DK" sz="2400" i="1" smtClean="0">
                <a:solidFill>
                  <a:srgbClr val="CC0000"/>
                </a:solidFill>
                <a:ea typeface="ＭＳ Ｐゴシック" charset="-128"/>
              </a:rPr>
              <a:t>tradeoff:  </a:t>
            </a:r>
            <a:r>
              <a:rPr lang="en-US" altLang="da-DK" sz="2400" smtClean="0">
                <a:solidFill>
                  <a:srgbClr val="CC0000"/>
                </a:solidFill>
                <a:ea typeface="ＭＳ Ｐゴシック" charset="-128"/>
              </a:rPr>
              <a:t>degree of communication with outside world, level of security</a:t>
            </a:r>
          </a:p>
          <a:p>
            <a:r>
              <a:rPr lang="en-US" altLang="da-DK" sz="2400" smtClean="0">
                <a:ea typeface="ＭＳ Ｐゴシック" charset="-128"/>
              </a:rPr>
              <a:t>many highly protected sites still suffer from attacks</a:t>
            </a:r>
            <a:endParaRPr lang="en-US" altLang="da-DK" sz="2000" smtClean="0">
              <a:solidFill>
                <a:srgbClr val="FF00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493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86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Intrusion detection systems</a:t>
            </a:r>
          </a:p>
        </p:txBody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482725"/>
            <a:ext cx="7772400" cy="4870450"/>
          </a:xfrm>
        </p:spPr>
        <p:txBody>
          <a:bodyPr>
            <a:normAutofit lnSpcReduction="10000"/>
          </a:bodyPr>
          <a:lstStyle/>
          <a:p>
            <a:r>
              <a:rPr lang="en-US" altLang="da-DK" dirty="0" smtClean="0">
                <a:ea typeface="ＭＳ Ｐゴシック" charset="-128"/>
              </a:rPr>
              <a:t>packet filtering:</a:t>
            </a:r>
          </a:p>
          <a:p>
            <a:pPr lvl="1"/>
            <a:r>
              <a:rPr lang="en-US" altLang="da-DK" dirty="0" smtClean="0">
                <a:ea typeface="ＭＳ Ｐゴシック" charset="-128"/>
              </a:rPr>
              <a:t>operates on TCP/IP headers only</a:t>
            </a:r>
          </a:p>
          <a:p>
            <a:pPr lvl="1"/>
            <a:r>
              <a:rPr lang="en-US" altLang="da-DK" dirty="0" smtClean="0">
                <a:ea typeface="ＭＳ Ｐゴシック" charset="-128"/>
              </a:rPr>
              <a:t>no correlation check among sessions </a:t>
            </a:r>
          </a:p>
          <a:p>
            <a:r>
              <a:rPr lang="en-US" altLang="da-DK" i="1" dirty="0" smtClean="0">
                <a:solidFill>
                  <a:srgbClr val="CC0000"/>
                </a:solidFill>
                <a:ea typeface="ＭＳ Ｐゴシック" charset="-128"/>
              </a:rPr>
              <a:t>IDS: intrusion detection system</a:t>
            </a:r>
          </a:p>
          <a:p>
            <a:pPr lvl="1"/>
            <a:r>
              <a:rPr lang="en-US" altLang="da-DK" i="1" dirty="0" smtClean="0">
                <a:solidFill>
                  <a:srgbClr val="000099"/>
                </a:solidFill>
                <a:ea typeface="ＭＳ Ｐゴシック" charset="-128"/>
              </a:rPr>
              <a:t>deep packet inspection:</a:t>
            </a:r>
            <a:r>
              <a:rPr lang="en-US" altLang="da-DK" dirty="0" smtClean="0">
                <a:ea typeface="ＭＳ Ｐゴシック" charset="-128"/>
              </a:rPr>
              <a:t> look at packet contents (e.g., check character strings in packet against database of known virus, attack strings)</a:t>
            </a:r>
          </a:p>
          <a:p>
            <a:pPr lvl="1"/>
            <a:r>
              <a:rPr lang="en-US" altLang="da-DK" dirty="0" smtClean="0">
                <a:solidFill>
                  <a:srgbClr val="000099"/>
                </a:solidFill>
                <a:ea typeface="ＭＳ Ｐゴシック" charset="-128"/>
              </a:rPr>
              <a:t>examine correlation</a:t>
            </a:r>
            <a:r>
              <a:rPr lang="en-US" altLang="da-DK" dirty="0" smtClean="0">
                <a:ea typeface="ＭＳ Ｐゴシック" charset="-128"/>
              </a:rPr>
              <a:t> among multiple packets</a:t>
            </a:r>
          </a:p>
          <a:p>
            <a:pPr lvl="2"/>
            <a:r>
              <a:rPr lang="en-US" altLang="da-DK" sz="2400" dirty="0" smtClean="0">
                <a:latin typeface="Gill Sans MT" panose="020B0502020104020203" pitchFamily="34" charset="0"/>
                <a:ea typeface="ＭＳ Ｐゴシック" charset="-128"/>
              </a:rPr>
              <a:t>port scanning</a:t>
            </a:r>
          </a:p>
          <a:p>
            <a:pPr lvl="2"/>
            <a:r>
              <a:rPr lang="en-US" altLang="da-DK" sz="2400" dirty="0" smtClean="0">
                <a:latin typeface="Gill Sans MT" panose="020B0502020104020203" pitchFamily="34" charset="0"/>
                <a:ea typeface="ＭＳ Ｐゴシック" charset="-128"/>
              </a:rPr>
              <a:t>network mapping</a:t>
            </a:r>
          </a:p>
          <a:p>
            <a:pPr lvl="2"/>
            <a:r>
              <a:rPr lang="en-US" altLang="da-DK" sz="2400" dirty="0" err="1" smtClean="0">
                <a:latin typeface="Gill Sans MT" panose="020B0502020104020203" pitchFamily="34" charset="0"/>
                <a:ea typeface="ＭＳ Ｐゴシック" charset="-128"/>
              </a:rPr>
              <a:t>DoS</a:t>
            </a:r>
            <a:r>
              <a:rPr lang="en-US" altLang="da-DK" sz="2400" dirty="0" smtClean="0">
                <a:latin typeface="Gill Sans MT" panose="020B0502020104020203" pitchFamily="34" charset="0"/>
                <a:ea typeface="ＭＳ Ｐゴシック" charset="-128"/>
              </a:rPr>
              <a:t> attack</a:t>
            </a:r>
          </a:p>
          <a:p>
            <a:pPr lvl="3"/>
            <a:r>
              <a:rPr lang="en-US" altLang="da-DK" sz="2400" dirty="0">
                <a:latin typeface="Gill Sans MT" panose="020B0502020104020203" pitchFamily="34" charset="0"/>
                <a:ea typeface="ＭＳ Ｐゴシック" charset="-128"/>
              </a:rPr>
              <a:t>http://map.norsecorp.com/</a:t>
            </a:r>
            <a:endParaRPr lang="en-US" altLang="da-DK" sz="2400" dirty="0" smtClean="0">
              <a:latin typeface="Gill Sans MT" panose="020B0502020104020203" pitchFamily="34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7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4933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88419" name="Freeform 2"/>
          <p:cNvSpPr>
            <a:spLocks/>
          </p:cNvSpPr>
          <p:nvPr/>
        </p:nvSpPr>
        <p:spPr bwMode="auto">
          <a:xfrm>
            <a:off x="5554663" y="3381375"/>
            <a:ext cx="3324225" cy="1131888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8420" name="Freeform 4"/>
          <p:cNvSpPr>
            <a:spLocks/>
          </p:cNvSpPr>
          <p:nvPr/>
        </p:nvSpPr>
        <p:spPr bwMode="auto">
          <a:xfrm>
            <a:off x="3336925" y="4246563"/>
            <a:ext cx="2092325" cy="1847850"/>
          </a:xfrm>
          <a:custGeom>
            <a:avLst/>
            <a:gdLst>
              <a:gd name="T0" fmla="*/ 1141628 w 10000"/>
              <a:gd name="T1" fmla="*/ 0 h 9947"/>
              <a:gd name="T2" fmla="*/ 1229300 w 10000"/>
              <a:gd name="T3" fmla="*/ 25820 h 9947"/>
              <a:gd name="T4" fmla="*/ 1301698 w 10000"/>
              <a:gd name="T5" fmla="*/ 74303 h 9947"/>
              <a:gd name="T6" fmla="*/ 1376398 w 10000"/>
              <a:gd name="T7" fmla="*/ 98637 h 9947"/>
              <a:gd name="T8" fmla="*/ 1487715 w 10000"/>
              <a:gd name="T9" fmla="*/ 160680 h 9947"/>
              <a:gd name="T10" fmla="*/ 1562624 w 10000"/>
              <a:gd name="T11" fmla="*/ 234983 h 9947"/>
              <a:gd name="T12" fmla="*/ 1635859 w 10000"/>
              <a:gd name="T13" fmla="*/ 260617 h 9947"/>
              <a:gd name="T14" fmla="*/ 1746548 w 10000"/>
              <a:gd name="T15" fmla="*/ 346251 h 9947"/>
              <a:gd name="T16" fmla="*/ 1771866 w 10000"/>
              <a:gd name="T17" fmla="*/ 382659 h 9947"/>
              <a:gd name="T18" fmla="*/ 1846566 w 10000"/>
              <a:gd name="T19" fmla="*/ 433371 h 9947"/>
              <a:gd name="T20" fmla="*/ 1908502 w 10000"/>
              <a:gd name="T21" fmla="*/ 581234 h 9947"/>
              <a:gd name="T22" fmla="*/ 1957883 w 10000"/>
              <a:gd name="T23" fmla="*/ 655722 h 9947"/>
              <a:gd name="T24" fmla="*/ 2019610 w 10000"/>
              <a:gd name="T25" fmla="*/ 766991 h 9947"/>
              <a:gd name="T26" fmla="*/ 2030281 w 10000"/>
              <a:gd name="T27" fmla="*/ 803399 h 9947"/>
              <a:gd name="T28" fmla="*/ 2056227 w 10000"/>
              <a:gd name="T29" fmla="*/ 839807 h 9947"/>
              <a:gd name="T30" fmla="*/ 2092426 w 10000"/>
              <a:gd name="T31" fmla="*/ 989156 h 9947"/>
              <a:gd name="T32" fmla="*/ 2081336 w 10000"/>
              <a:gd name="T33" fmla="*/ 1446304 h 9947"/>
              <a:gd name="T34" fmla="*/ 1554045 w 10000"/>
              <a:gd name="T35" fmla="*/ 1835651 h 9947"/>
              <a:gd name="T36" fmla="*/ 595923 w 10000"/>
              <a:gd name="T37" fmla="*/ 1757447 h 9947"/>
              <a:gd name="T38" fmla="*/ 151910 w 10000"/>
              <a:gd name="T39" fmla="*/ 1492558 h 9947"/>
              <a:gd name="T40" fmla="*/ 66958 w 10000"/>
              <a:gd name="T41" fmla="*/ 819374 h 9947"/>
              <a:gd name="T42" fmla="*/ 170114 w 10000"/>
              <a:gd name="T43" fmla="*/ 462721 h 9947"/>
              <a:gd name="T44" fmla="*/ 462217 w 10000"/>
              <a:gd name="T45" fmla="*/ 234983 h 9947"/>
              <a:gd name="T46" fmla="*/ 684642 w 10000"/>
              <a:gd name="T47" fmla="*/ 147863 h 9947"/>
              <a:gd name="T48" fmla="*/ 759132 w 10000"/>
              <a:gd name="T49" fmla="*/ 111268 h 9947"/>
              <a:gd name="T50" fmla="*/ 981557 w 10000"/>
              <a:gd name="T51" fmla="*/ 49226 h 9947"/>
              <a:gd name="T52" fmla="*/ 1141628 w 10000"/>
              <a:gd name="T53" fmla="*/ 0 h 994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0000" h="9947">
                <a:moveTo>
                  <a:pt x="5456" y="0"/>
                </a:moveTo>
                <a:cubicBezTo>
                  <a:pt x="5509" y="17"/>
                  <a:pt x="5804" y="93"/>
                  <a:pt x="5875" y="139"/>
                </a:cubicBezTo>
                <a:cubicBezTo>
                  <a:pt x="5994" y="213"/>
                  <a:pt x="6085" y="350"/>
                  <a:pt x="6221" y="400"/>
                </a:cubicBezTo>
                <a:lnTo>
                  <a:pt x="6578" y="531"/>
                </a:lnTo>
                <a:cubicBezTo>
                  <a:pt x="6749" y="666"/>
                  <a:pt x="6957" y="710"/>
                  <a:pt x="7110" y="865"/>
                </a:cubicBezTo>
                <a:cubicBezTo>
                  <a:pt x="7237" y="991"/>
                  <a:pt x="7344" y="1129"/>
                  <a:pt x="7468" y="1265"/>
                </a:cubicBezTo>
                <a:cubicBezTo>
                  <a:pt x="7551" y="1359"/>
                  <a:pt x="7701" y="1359"/>
                  <a:pt x="7818" y="1403"/>
                </a:cubicBezTo>
                <a:cubicBezTo>
                  <a:pt x="8021" y="1478"/>
                  <a:pt x="8174" y="1726"/>
                  <a:pt x="8347" y="1864"/>
                </a:cubicBezTo>
                <a:cubicBezTo>
                  <a:pt x="8384" y="1931"/>
                  <a:pt x="8413" y="2008"/>
                  <a:pt x="8468" y="2060"/>
                </a:cubicBezTo>
                <a:cubicBezTo>
                  <a:pt x="8574" y="2163"/>
                  <a:pt x="8825" y="2333"/>
                  <a:pt x="8825" y="2333"/>
                </a:cubicBezTo>
                <a:cubicBezTo>
                  <a:pt x="8906" y="2606"/>
                  <a:pt x="8997" y="2879"/>
                  <a:pt x="9121" y="3129"/>
                </a:cubicBezTo>
                <a:cubicBezTo>
                  <a:pt x="9188" y="3264"/>
                  <a:pt x="9309" y="3375"/>
                  <a:pt x="9357" y="3530"/>
                </a:cubicBezTo>
                <a:cubicBezTo>
                  <a:pt x="9425" y="3743"/>
                  <a:pt x="9652" y="4129"/>
                  <a:pt x="9652" y="4129"/>
                </a:cubicBezTo>
                <a:cubicBezTo>
                  <a:pt x="9667" y="4196"/>
                  <a:pt x="9675" y="4265"/>
                  <a:pt x="9703" y="4325"/>
                </a:cubicBezTo>
                <a:cubicBezTo>
                  <a:pt x="9737" y="4392"/>
                  <a:pt x="9802" y="4443"/>
                  <a:pt x="9827" y="4521"/>
                </a:cubicBezTo>
                <a:cubicBezTo>
                  <a:pt x="9910" y="4761"/>
                  <a:pt x="9934" y="5068"/>
                  <a:pt x="10000" y="5325"/>
                </a:cubicBezTo>
                <a:cubicBezTo>
                  <a:pt x="9988" y="6145"/>
                  <a:pt x="9981" y="6963"/>
                  <a:pt x="9947" y="7786"/>
                </a:cubicBezTo>
                <a:cubicBezTo>
                  <a:pt x="9700" y="9068"/>
                  <a:pt x="8610" y="9603"/>
                  <a:pt x="7427" y="9882"/>
                </a:cubicBezTo>
                <a:cubicBezTo>
                  <a:pt x="6244" y="10161"/>
                  <a:pt x="3605" y="9461"/>
                  <a:pt x="2848" y="9461"/>
                </a:cubicBezTo>
                <a:cubicBezTo>
                  <a:pt x="2091" y="9461"/>
                  <a:pt x="1754" y="9354"/>
                  <a:pt x="726" y="8035"/>
                </a:cubicBezTo>
                <a:cubicBezTo>
                  <a:pt x="-302" y="6716"/>
                  <a:pt x="-43" y="5310"/>
                  <a:pt x="320" y="4411"/>
                </a:cubicBezTo>
                <a:cubicBezTo>
                  <a:pt x="685" y="3512"/>
                  <a:pt x="302" y="2835"/>
                  <a:pt x="813" y="2491"/>
                </a:cubicBezTo>
                <a:cubicBezTo>
                  <a:pt x="1325" y="2147"/>
                  <a:pt x="1798" y="1547"/>
                  <a:pt x="2209" y="1265"/>
                </a:cubicBezTo>
                <a:cubicBezTo>
                  <a:pt x="2618" y="983"/>
                  <a:pt x="2908" y="939"/>
                  <a:pt x="3272" y="796"/>
                </a:cubicBezTo>
                <a:cubicBezTo>
                  <a:pt x="3506" y="685"/>
                  <a:pt x="3390" y="687"/>
                  <a:pt x="3628" y="599"/>
                </a:cubicBezTo>
                <a:cubicBezTo>
                  <a:pt x="3971" y="487"/>
                  <a:pt x="4347" y="334"/>
                  <a:pt x="4691" y="265"/>
                </a:cubicBezTo>
                <a:cubicBezTo>
                  <a:pt x="4993" y="205"/>
                  <a:pt x="5206" y="197"/>
                  <a:pt x="5456" y="0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grpSp>
        <p:nvGrpSpPr>
          <p:cNvPr id="188421" name="Group 199"/>
          <p:cNvGrpSpPr>
            <a:grpSpLocks/>
          </p:cNvGrpSpPr>
          <p:nvPr/>
        </p:nvGrpSpPr>
        <p:grpSpPr bwMode="auto">
          <a:xfrm>
            <a:off x="4273550" y="3108325"/>
            <a:ext cx="261938" cy="866775"/>
            <a:chOff x="2550" y="2912"/>
            <a:chExt cx="278" cy="690"/>
          </a:xfrm>
        </p:grpSpPr>
        <p:sp>
          <p:nvSpPr>
            <p:cNvPr id="188620" name="Freeform 200"/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21" name="Rectangle 201"/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22" name="Freeform 202"/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23" name="Rectangle 203"/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24" name="Rectangle 204"/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25" name="Rectangle 205"/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26" name="Rectangle 206"/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27" name="Rectangle 207"/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28" name="Rectangle 208"/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29" name="Rectangle 209"/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30" name="Rectangle 210"/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31" name="Rectangle 211"/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32" name="Rectangle 212"/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33" name="Rectangle 213"/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34" name="Rectangle 214"/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35" name="Rectangle 215"/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36" name="Rectangle 216"/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37" name="Rectangle 217"/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38" name="Rectangle 218"/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39" name="Rectangle 219"/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40" name="Rectangle 220"/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41" name="Rectangle 221"/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42" name="Rectangle 222"/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43" name="Rectangle 223"/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44" name="Rectangle 224"/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45" name="Rectangle 225"/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46" name="Rectangle 226"/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47" name="Rectangle 227"/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48" name="Rectangle 228"/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49" name="Rectangle 229"/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50" name="Rectangle 230"/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51" name="Rectangle 231"/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52" name="Rectangle 232"/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53" name="Rectangle 233"/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54" name="Rectangle 234"/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55" name="Rectangle 235"/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56" name="Rectangle 236"/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57" name="Rectangle 237"/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658" name="Freeform 238"/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59" name="Freeform 239"/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60" name="Freeform 240"/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61" name="Freeform 241"/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62" name="Freeform 242"/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63" name="Freeform 243"/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64" name="Freeform 244"/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65" name="Freeform 245"/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66" name="Freeform 246"/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67" name="Freeform 247"/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68" name="Freeform 248"/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69" name="Freeform 249"/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70" name="Freeform 250"/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71" name="Freeform 251"/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72" name="Freeform 252"/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73" name="Freeform 253"/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74" name="Freeform 254"/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75" name="Freeform 255"/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76" name="Freeform 256"/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77" name="Freeform 257"/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78" name="Freeform 258"/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79" name="Freeform 259"/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80" name="Freeform 260"/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81" name="Freeform 261"/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82" name="Freeform 262"/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83" name="Freeform 263"/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84" name="Freeform 264"/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85" name="Freeform 265"/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86" name="Freeform 266"/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87" name="Freeform 267"/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88" name="Freeform 268"/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89" name="Freeform 269"/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90" name="Freeform 270"/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91" name="Freeform 271"/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92" name="Freeform 272"/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93" name="Freeform 273"/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94" name="Freeform 274"/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95" name="Freeform 275"/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96" name="Freeform 276"/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97" name="Freeform 277"/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98" name="Freeform 278"/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699" name="Freeform 279"/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00" name="Freeform 280"/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01" name="Freeform 281"/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02" name="Freeform 282"/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03" name="Freeform 283"/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04" name="Freeform 284"/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05" name="Freeform 285"/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06" name="Freeform 286"/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07" name="Freeform 287"/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08" name="Freeform 288"/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09" name="Freeform 289"/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10" name="Freeform 290"/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11" name="Freeform 291"/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12" name="Freeform 292"/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13" name="Freeform 293"/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14" name="Freeform 294"/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15" name="Freeform 295"/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16" name="Freeform 296"/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17" name="Freeform 297"/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18" name="Freeform 298"/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19" name="Freeform 299"/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20" name="Freeform 300"/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21" name="Freeform 301"/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22" name="Freeform 302"/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23" name="Freeform 303"/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24" name="Freeform 304"/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25" name="Freeform 305"/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26" name="Rectangle 306"/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/>
            </a:p>
          </p:txBody>
        </p:sp>
        <p:sp>
          <p:nvSpPr>
            <p:cNvPr id="188727" name="Freeform 307"/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28" name="Freeform 308"/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729" name="Freeform 309"/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88422" name="Line 310"/>
          <p:cNvSpPr>
            <a:spLocks noChangeShapeType="1"/>
          </p:cNvSpPr>
          <p:nvPr/>
        </p:nvSpPr>
        <p:spPr bwMode="auto">
          <a:xfrm>
            <a:off x="4703763" y="39147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8423" name="Line 320"/>
          <p:cNvSpPr>
            <a:spLocks noChangeShapeType="1"/>
          </p:cNvSpPr>
          <p:nvPr/>
        </p:nvSpPr>
        <p:spPr bwMode="auto">
          <a:xfrm>
            <a:off x="4403725" y="3937000"/>
            <a:ext cx="11113" cy="55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8424" name="Line 354"/>
          <p:cNvSpPr>
            <a:spLocks noChangeShapeType="1"/>
          </p:cNvSpPr>
          <p:nvPr/>
        </p:nvSpPr>
        <p:spPr bwMode="auto">
          <a:xfrm flipH="1">
            <a:off x="3917950" y="4740275"/>
            <a:ext cx="3254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8425" name="Line 355"/>
          <p:cNvSpPr>
            <a:spLocks noChangeShapeType="1"/>
          </p:cNvSpPr>
          <p:nvPr/>
        </p:nvSpPr>
        <p:spPr bwMode="auto">
          <a:xfrm flipH="1">
            <a:off x="4330700" y="4740275"/>
            <a:ext cx="61913" cy="44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8426" name="Line 356"/>
          <p:cNvSpPr>
            <a:spLocks noChangeShapeType="1"/>
          </p:cNvSpPr>
          <p:nvPr/>
        </p:nvSpPr>
        <p:spPr bwMode="auto">
          <a:xfrm>
            <a:off x="4700588" y="4679950"/>
            <a:ext cx="136525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8427" name="Text Box 357"/>
          <p:cNvSpPr txBox="1">
            <a:spLocks noChangeArrowheads="1"/>
          </p:cNvSpPr>
          <p:nvPr/>
        </p:nvSpPr>
        <p:spPr bwMode="auto">
          <a:xfrm>
            <a:off x="3351213" y="5130800"/>
            <a:ext cx="7540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lnSpc>
                <a:spcPts val="1625"/>
              </a:lnSpc>
            </a:pPr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  <a:p>
            <a:pPr>
              <a:lnSpc>
                <a:spcPts val="1625"/>
              </a:lnSpc>
            </a:pPr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188428" name="Text Box 358"/>
          <p:cNvSpPr txBox="1">
            <a:spLocks noChangeArrowheads="1"/>
          </p:cNvSpPr>
          <p:nvPr/>
        </p:nvSpPr>
        <p:spPr bwMode="auto">
          <a:xfrm>
            <a:off x="3967163" y="5427663"/>
            <a:ext cx="75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lnSpc>
                <a:spcPts val="1625"/>
              </a:lnSpc>
            </a:pPr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</a:p>
          <a:p>
            <a:pPr>
              <a:lnSpc>
                <a:spcPts val="1625"/>
              </a:lnSpc>
            </a:pPr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188429" name="Text Box 359"/>
          <p:cNvSpPr txBox="1">
            <a:spLocks noChangeArrowheads="1"/>
          </p:cNvSpPr>
          <p:nvPr/>
        </p:nvSpPr>
        <p:spPr bwMode="auto">
          <a:xfrm>
            <a:off x="4605338" y="5213350"/>
            <a:ext cx="7556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>
              <a:lnSpc>
                <a:spcPts val="1625"/>
              </a:lnSpc>
            </a:pPr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DNS</a:t>
            </a:r>
          </a:p>
          <a:p>
            <a:pPr>
              <a:lnSpc>
                <a:spcPts val="1625"/>
              </a:lnSpc>
            </a:pPr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grpSp>
        <p:nvGrpSpPr>
          <p:cNvPr id="188430" name="Group 361"/>
          <p:cNvGrpSpPr>
            <a:grpSpLocks/>
          </p:cNvGrpSpPr>
          <p:nvPr/>
        </p:nvGrpSpPr>
        <p:grpSpPr bwMode="auto">
          <a:xfrm>
            <a:off x="4102100" y="3779838"/>
            <a:ext cx="569913" cy="285750"/>
            <a:chOff x="533" y="321"/>
            <a:chExt cx="359" cy="180"/>
          </a:xfrm>
        </p:grpSpPr>
        <p:grpSp>
          <p:nvGrpSpPr>
            <p:cNvPr id="188605" name="Group 362"/>
            <p:cNvGrpSpPr>
              <a:grpSpLocks/>
            </p:cNvGrpSpPr>
            <p:nvPr/>
          </p:nvGrpSpPr>
          <p:grpSpPr bwMode="auto">
            <a:xfrm>
              <a:off x="533" y="321"/>
              <a:ext cx="359" cy="180"/>
              <a:chOff x="1009" y="655"/>
              <a:chExt cx="359" cy="180"/>
            </a:xfrm>
          </p:grpSpPr>
          <p:sp>
            <p:nvSpPr>
              <p:cNvPr id="188607" name="Oval 363"/>
              <p:cNvSpPr>
                <a:spLocks noChangeArrowheads="1"/>
              </p:cNvSpPr>
              <p:nvPr/>
            </p:nvSpPr>
            <p:spPr bwMode="auto">
              <a:xfrm>
                <a:off x="1012" y="735"/>
                <a:ext cx="356" cy="10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endParaRPr lang="da-DK" altLang="da-DK"/>
              </a:p>
            </p:txBody>
          </p:sp>
          <p:sp>
            <p:nvSpPr>
              <p:cNvPr id="188608" name="Line 364"/>
              <p:cNvSpPr>
                <a:spLocks noChangeShapeType="1"/>
              </p:cNvSpPr>
              <p:nvPr/>
            </p:nvSpPr>
            <p:spPr bwMode="auto">
              <a:xfrm>
                <a:off x="1012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8609" name="Line 365"/>
              <p:cNvSpPr>
                <a:spLocks noChangeShapeType="1"/>
              </p:cNvSpPr>
              <p:nvPr/>
            </p:nvSpPr>
            <p:spPr bwMode="auto">
              <a:xfrm>
                <a:off x="1368" y="727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a-DK"/>
              </a:p>
            </p:txBody>
          </p:sp>
          <p:sp>
            <p:nvSpPr>
              <p:cNvPr id="188610" name="Rectangle 366"/>
              <p:cNvSpPr>
                <a:spLocks noChangeArrowheads="1"/>
              </p:cNvSpPr>
              <p:nvPr/>
            </p:nvSpPr>
            <p:spPr bwMode="auto">
              <a:xfrm>
                <a:off x="1012" y="727"/>
                <a:ext cx="353" cy="6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endParaRPr lang="da-DK" altLang="da-DK"/>
              </a:p>
            </p:txBody>
          </p:sp>
          <p:sp>
            <p:nvSpPr>
              <p:cNvPr id="188611" name="Oval 367"/>
              <p:cNvSpPr>
                <a:spLocks noChangeArrowheads="1"/>
              </p:cNvSpPr>
              <p:nvPr/>
            </p:nvSpPr>
            <p:spPr bwMode="auto">
              <a:xfrm>
                <a:off x="1009" y="655"/>
                <a:ext cx="356" cy="11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endParaRPr lang="da-DK" altLang="da-DK"/>
              </a:p>
            </p:txBody>
          </p:sp>
          <p:grpSp>
            <p:nvGrpSpPr>
              <p:cNvPr id="188612" name="Group 368"/>
              <p:cNvGrpSpPr>
                <a:grpSpLocks/>
              </p:cNvGrpSpPr>
              <p:nvPr/>
            </p:nvGrpSpPr>
            <p:grpSpPr bwMode="auto">
              <a:xfrm>
                <a:off x="1095" y="681"/>
                <a:ext cx="176" cy="68"/>
                <a:chOff x="2848" y="848"/>
                <a:chExt cx="140" cy="98"/>
              </a:xfrm>
            </p:grpSpPr>
            <p:sp>
              <p:nvSpPr>
                <p:cNvPr id="188617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618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619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  <p:grpSp>
            <p:nvGrpSpPr>
              <p:cNvPr id="188613" name="Group 372"/>
              <p:cNvGrpSpPr>
                <a:grpSpLocks/>
              </p:cNvGrpSpPr>
              <p:nvPr/>
            </p:nvGrpSpPr>
            <p:grpSpPr bwMode="auto">
              <a:xfrm flipV="1">
                <a:off x="1095" y="680"/>
                <a:ext cx="176" cy="68"/>
                <a:chOff x="2848" y="848"/>
                <a:chExt cx="140" cy="98"/>
              </a:xfrm>
            </p:grpSpPr>
            <p:sp>
              <p:nvSpPr>
                <p:cNvPr id="188614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615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  <p:sp>
              <p:nvSpPr>
                <p:cNvPr id="188616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da-DK"/>
                </a:p>
              </p:txBody>
            </p:sp>
          </p:grpSp>
        </p:grpSp>
        <p:sp>
          <p:nvSpPr>
            <p:cNvPr id="188606" name="Line 376"/>
            <p:cNvSpPr>
              <a:spLocks noChangeShapeType="1"/>
            </p:cNvSpPr>
            <p:nvPr/>
          </p:nvSpPr>
          <p:spPr bwMode="auto">
            <a:xfrm>
              <a:off x="535" y="368"/>
              <a:ext cx="0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a-DK"/>
            </a:p>
          </p:txBody>
        </p:sp>
      </p:grpSp>
      <p:sp>
        <p:nvSpPr>
          <p:cNvPr id="188431" name="Line 377"/>
          <p:cNvSpPr>
            <a:spLocks noChangeShapeType="1"/>
          </p:cNvSpPr>
          <p:nvPr/>
        </p:nvSpPr>
        <p:spPr bwMode="auto">
          <a:xfrm>
            <a:off x="5380038" y="3925888"/>
            <a:ext cx="247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8432" name="Text Box 378"/>
          <p:cNvSpPr txBox="1">
            <a:spLocks noChangeArrowheads="1"/>
          </p:cNvSpPr>
          <p:nvPr/>
        </p:nvSpPr>
        <p:spPr bwMode="auto">
          <a:xfrm>
            <a:off x="6316663" y="3716338"/>
            <a:ext cx="10541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</a:p>
        </p:txBody>
      </p:sp>
      <p:sp>
        <p:nvSpPr>
          <p:cNvPr id="188433" name="Text Box 379"/>
          <p:cNvSpPr txBox="1">
            <a:spLocks noChangeArrowheads="1"/>
          </p:cNvSpPr>
          <p:nvPr/>
        </p:nvSpPr>
        <p:spPr bwMode="auto">
          <a:xfrm>
            <a:off x="4960938" y="5661025"/>
            <a:ext cx="162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latin typeface="Arial" panose="020B0604020202020204" pitchFamily="34" charset="0"/>
                <a:cs typeface="Arial" panose="020B0604020202020204" pitchFamily="34" charset="0"/>
              </a:rPr>
              <a:t>demilitarized </a:t>
            </a:r>
          </a:p>
          <a:p>
            <a:r>
              <a:rPr lang="en-US" altLang="da-DK">
                <a:latin typeface="Arial" panose="020B0604020202020204" pitchFamily="34" charset="0"/>
                <a:cs typeface="Arial" panose="020B0604020202020204" pitchFamily="34" charset="0"/>
              </a:rPr>
              <a:t>zone</a:t>
            </a:r>
          </a:p>
        </p:txBody>
      </p:sp>
      <p:sp>
        <p:nvSpPr>
          <p:cNvPr id="188434" name="Text Box 381"/>
          <p:cNvSpPr txBox="1">
            <a:spLocks noChangeArrowheads="1"/>
          </p:cNvSpPr>
          <p:nvPr/>
        </p:nvSpPr>
        <p:spPr bwMode="auto">
          <a:xfrm>
            <a:off x="4017963" y="2767013"/>
            <a:ext cx="823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600">
                <a:latin typeface="Arial" panose="020B0604020202020204" pitchFamily="34" charset="0"/>
                <a:cs typeface="Arial" panose="020B0604020202020204" pitchFamily="34" charset="0"/>
              </a:rPr>
              <a:t>firewall</a:t>
            </a:r>
          </a:p>
        </p:txBody>
      </p:sp>
      <p:sp>
        <p:nvSpPr>
          <p:cNvPr id="188435" name="Oval 384"/>
          <p:cNvSpPr>
            <a:spLocks noChangeArrowheads="1"/>
          </p:cNvSpPr>
          <p:nvPr/>
        </p:nvSpPr>
        <p:spPr bwMode="auto">
          <a:xfrm>
            <a:off x="4337050" y="4229100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/>
          </a:p>
        </p:txBody>
      </p:sp>
      <p:sp>
        <p:nvSpPr>
          <p:cNvPr id="188436" name="Text Box 385"/>
          <p:cNvSpPr txBox="1">
            <a:spLocks noChangeArrowheads="1"/>
          </p:cNvSpPr>
          <p:nvPr/>
        </p:nvSpPr>
        <p:spPr bwMode="auto">
          <a:xfrm>
            <a:off x="1498600" y="4997450"/>
            <a:ext cx="12620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pPr algn="ctr"/>
            <a:r>
              <a:rPr lang="en-US" altLang="da-DK" sz="24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IDS </a:t>
            </a:r>
          </a:p>
          <a:p>
            <a:pPr algn="ctr"/>
            <a:r>
              <a:rPr lang="en-US" altLang="da-DK" sz="240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sensors</a:t>
            </a:r>
          </a:p>
        </p:txBody>
      </p:sp>
      <p:sp>
        <p:nvSpPr>
          <p:cNvPr id="188437" name="Line 389"/>
          <p:cNvSpPr>
            <a:spLocks noChangeShapeType="1"/>
          </p:cNvSpPr>
          <p:nvPr/>
        </p:nvSpPr>
        <p:spPr bwMode="auto">
          <a:xfrm flipV="1">
            <a:off x="2166938" y="4354513"/>
            <a:ext cx="2152650" cy="695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8438" name="Rectangle 39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Intrusion detection systems</a:t>
            </a:r>
          </a:p>
        </p:txBody>
      </p:sp>
      <p:sp>
        <p:nvSpPr>
          <p:cNvPr id="188439" name="Rectangle 392"/>
          <p:cNvSpPr>
            <a:spLocks noGrp="1" noChangeArrowheads="1"/>
          </p:cNvSpPr>
          <p:nvPr>
            <p:ph type="body" idx="1"/>
          </p:nvPr>
        </p:nvSpPr>
        <p:spPr>
          <a:xfrm>
            <a:off x="477838" y="1335088"/>
            <a:ext cx="7772400" cy="1130300"/>
          </a:xfrm>
        </p:spPr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multiple IDSs: different types of checking at different locations</a:t>
            </a:r>
          </a:p>
        </p:txBody>
      </p:sp>
      <p:sp>
        <p:nvSpPr>
          <p:cNvPr id="188440" name="Freeform 17"/>
          <p:cNvSpPr>
            <a:spLocks/>
          </p:cNvSpPr>
          <p:nvPr/>
        </p:nvSpPr>
        <p:spPr bwMode="auto">
          <a:xfrm>
            <a:off x="219075" y="2854325"/>
            <a:ext cx="3649663" cy="1808163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8441" name="Rectangle 198"/>
          <p:cNvSpPr>
            <a:spLocks noChangeArrowheads="1"/>
          </p:cNvSpPr>
          <p:nvPr/>
        </p:nvSpPr>
        <p:spPr bwMode="auto">
          <a:xfrm>
            <a:off x="3648075" y="3957638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 sz="1300">
                <a:solidFill>
                  <a:srgbClr val="000000"/>
                </a:solidFill>
              </a:rPr>
              <a:t> </a:t>
            </a:r>
            <a:endParaRPr lang="en-US" altLang="da-DK"/>
          </a:p>
        </p:txBody>
      </p:sp>
      <p:sp>
        <p:nvSpPr>
          <p:cNvPr id="188442" name="Line 334"/>
          <p:cNvSpPr>
            <a:spLocks noChangeShapeType="1"/>
          </p:cNvSpPr>
          <p:nvPr/>
        </p:nvSpPr>
        <p:spPr bwMode="auto">
          <a:xfrm>
            <a:off x="2486025" y="3879850"/>
            <a:ext cx="1592263" cy="4763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400" name="Line 20"/>
          <p:cNvSpPr>
            <a:spLocks noChangeShapeType="1"/>
          </p:cNvSpPr>
          <p:nvPr/>
        </p:nvSpPr>
        <p:spPr bwMode="auto">
          <a:xfrm flipH="1">
            <a:off x="649288" y="33988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1" name="Line 21"/>
          <p:cNvSpPr>
            <a:spLocks noChangeShapeType="1"/>
          </p:cNvSpPr>
          <p:nvPr/>
        </p:nvSpPr>
        <p:spPr bwMode="auto">
          <a:xfrm flipH="1">
            <a:off x="911225" y="3446463"/>
            <a:ext cx="396875" cy="48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2" name="Line 22"/>
          <p:cNvSpPr>
            <a:spLocks noChangeShapeType="1"/>
          </p:cNvSpPr>
          <p:nvPr/>
        </p:nvSpPr>
        <p:spPr bwMode="auto">
          <a:xfrm>
            <a:off x="1455738" y="347503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88446" name="Group 44"/>
          <p:cNvGrpSpPr>
            <a:grpSpLocks/>
          </p:cNvGrpSpPr>
          <p:nvPr/>
        </p:nvGrpSpPr>
        <p:grpSpPr bwMode="auto">
          <a:xfrm>
            <a:off x="193675" y="3201988"/>
            <a:ext cx="568325" cy="481012"/>
            <a:chOff x="-44" y="1473"/>
            <a:chExt cx="981" cy="1105"/>
          </a:xfrm>
        </p:grpSpPr>
        <p:pic>
          <p:nvPicPr>
            <p:cNvPr id="18860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  <p:grpSp>
        <p:nvGrpSpPr>
          <p:cNvPr id="188447" name="Group 44"/>
          <p:cNvGrpSpPr>
            <a:grpSpLocks/>
          </p:cNvGrpSpPr>
          <p:nvPr/>
        </p:nvGrpSpPr>
        <p:grpSpPr bwMode="auto">
          <a:xfrm>
            <a:off x="1128713" y="3690938"/>
            <a:ext cx="568325" cy="481012"/>
            <a:chOff x="-44" y="1473"/>
            <a:chExt cx="981" cy="1105"/>
          </a:xfrm>
        </p:grpSpPr>
        <p:pic>
          <p:nvPicPr>
            <p:cNvPr id="1886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  <p:sp>
        <p:nvSpPr>
          <p:cNvPr id="405" name="Line 21"/>
          <p:cNvSpPr>
            <a:spLocks noChangeShapeType="1"/>
          </p:cNvSpPr>
          <p:nvPr/>
        </p:nvSpPr>
        <p:spPr bwMode="auto">
          <a:xfrm>
            <a:off x="1674813" y="3405188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6" name="Line 22"/>
          <p:cNvSpPr>
            <a:spLocks noChangeShapeType="1"/>
          </p:cNvSpPr>
          <p:nvPr/>
        </p:nvSpPr>
        <p:spPr bwMode="auto">
          <a:xfrm flipH="1">
            <a:off x="1906588" y="3900488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7" name="Line 22"/>
          <p:cNvSpPr>
            <a:spLocks noChangeShapeType="1"/>
          </p:cNvSpPr>
          <p:nvPr/>
        </p:nvSpPr>
        <p:spPr bwMode="auto">
          <a:xfrm>
            <a:off x="2311400" y="391160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408" name="Line 20"/>
          <p:cNvSpPr>
            <a:spLocks noChangeShapeType="1"/>
          </p:cNvSpPr>
          <p:nvPr/>
        </p:nvSpPr>
        <p:spPr bwMode="auto">
          <a:xfrm flipH="1">
            <a:off x="1508125" y="33591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188452" name="Group 44"/>
          <p:cNvGrpSpPr>
            <a:grpSpLocks/>
          </p:cNvGrpSpPr>
          <p:nvPr/>
        </p:nvGrpSpPr>
        <p:grpSpPr bwMode="auto">
          <a:xfrm>
            <a:off x="1533525" y="4064000"/>
            <a:ext cx="568325" cy="481013"/>
            <a:chOff x="-44" y="1473"/>
            <a:chExt cx="981" cy="1105"/>
          </a:xfrm>
        </p:grpSpPr>
        <p:pic>
          <p:nvPicPr>
            <p:cNvPr id="1885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6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  <p:grpSp>
        <p:nvGrpSpPr>
          <p:cNvPr id="188453" name="Group 44"/>
          <p:cNvGrpSpPr>
            <a:grpSpLocks/>
          </p:cNvGrpSpPr>
          <p:nvPr/>
        </p:nvGrpSpPr>
        <p:grpSpPr bwMode="auto">
          <a:xfrm>
            <a:off x="1990725" y="4132263"/>
            <a:ext cx="568325" cy="481012"/>
            <a:chOff x="-44" y="1473"/>
            <a:chExt cx="981" cy="1105"/>
          </a:xfrm>
        </p:grpSpPr>
        <p:pic>
          <p:nvPicPr>
            <p:cNvPr id="1885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5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  <p:pic>
        <p:nvPicPr>
          <p:cNvPr id="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246438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662363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8456" name="Group 44"/>
          <p:cNvGrpSpPr>
            <a:grpSpLocks/>
          </p:cNvGrpSpPr>
          <p:nvPr/>
        </p:nvGrpSpPr>
        <p:grpSpPr bwMode="auto">
          <a:xfrm>
            <a:off x="1784350" y="3068638"/>
            <a:ext cx="568325" cy="481012"/>
            <a:chOff x="-44" y="1473"/>
            <a:chExt cx="981" cy="1105"/>
          </a:xfrm>
        </p:grpSpPr>
        <p:pic>
          <p:nvPicPr>
            <p:cNvPr id="1885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85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a-DK"/>
            </a:p>
          </p:txBody>
        </p:sp>
      </p:grpSp>
      <p:grpSp>
        <p:nvGrpSpPr>
          <p:cNvPr id="188457" name="Group 906"/>
          <p:cNvGrpSpPr>
            <a:grpSpLocks/>
          </p:cNvGrpSpPr>
          <p:nvPr/>
        </p:nvGrpSpPr>
        <p:grpSpPr bwMode="auto">
          <a:xfrm>
            <a:off x="663575" y="3859213"/>
            <a:ext cx="285750" cy="536575"/>
            <a:chOff x="4140" y="429"/>
            <a:chExt cx="1425" cy="2396"/>
          </a:xfrm>
        </p:grpSpPr>
        <p:sp>
          <p:nvSpPr>
            <p:cNvPr id="18856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22" name="Rectangle 908"/>
            <p:cNvSpPr>
              <a:spLocks noChangeArrowheads="1"/>
            </p:cNvSpPr>
            <p:nvPr/>
          </p:nvSpPr>
          <p:spPr bwMode="auto">
            <a:xfrm>
              <a:off x="4211" y="429"/>
              <a:ext cx="103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856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56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25" name="Rectangle 911"/>
            <p:cNvSpPr>
              <a:spLocks noChangeArrowheads="1"/>
            </p:cNvSpPr>
            <p:nvPr/>
          </p:nvSpPr>
          <p:spPr bwMode="auto">
            <a:xfrm>
              <a:off x="4211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8856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" name="AutoShape 913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2" name="AutoShape 914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27" name="Rectangle 915"/>
            <p:cNvSpPr>
              <a:spLocks noChangeArrowheads="1"/>
            </p:cNvSpPr>
            <p:nvPr/>
          </p:nvSpPr>
          <p:spPr bwMode="auto">
            <a:xfrm>
              <a:off x="4227" y="1017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8857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9" name="AutoShape 917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50" name="AutoShape 918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29" name="Rectangle 919"/>
            <p:cNvSpPr>
              <a:spLocks noChangeArrowheads="1"/>
            </p:cNvSpPr>
            <p:nvPr/>
          </p:nvSpPr>
          <p:spPr bwMode="auto">
            <a:xfrm>
              <a:off x="4211" y="1358"/>
              <a:ext cx="60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0" name="Rectangle 920"/>
            <p:cNvSpPr>
              <a:spLocks noChangeArrowheads="1"/>
            </p:cNvSpPr>
            <p:nvPr/>
          </p:nvSpPr>
          <p:spPr bwMode="auto">
            <a:xfrm>
              <a:off x="4227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88573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447" name="AutoShape 922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48" name="AutoShape 923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8857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8857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5" name="AutoShape 926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10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46" name="AutoShape 927"/>
              <p:cNvSpPr>
                <a:spLocks noChangeArrowheads="1"/>
              </p:cNvSpPr>
              <p:nvPr/>
            </p:nvSpPr>
            <p:spPr bwMode="auto">
              <a:xfrm>
                <a:off x="637" y="2584"/>
                <a:ext cx="680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34" name="Rectangle 928"/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857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57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7" name="Oval 931"/>
            <p:cNvSpPr>
              <a:spLocks noChangeArrowheads="1"/>
            </p:cNvSpPr>
            <p:nvPr/>
          </p:nvSpPr>
          <p:spPr bwMode="auto">
            <a:xfrm>
              <a:off x="5518" y="2605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858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439" name="AutoShape 933"/>
            <p:cNvSpPr>
              <a:spLocks noChangeArrowheads="1"/>
            </p:cNvSpPr>
            <p:nvPr/>
          </p:nvSpPr>
          <p:spPr bwMode="auto">
            <a:xfrm>
              <a:off x="4140" y="2683"/>
              <a:ext cx="1195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0" name="AutoShape 934"/>
            <p:cNvSpPr>
              <a:spLocks noChangeArrowheads="1"/>
            </p:cNvSpPr>
            <p:nvPr/>
          </p:nvSpPr>
          <p:spPr bwMode="auto">
            <a:xfrm>
              <a:off x="4211" y="2712"/>
              <a:ext cx="1061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1" name="Oval 935"/>
            <p:cNvSpPr>
              <a:spLocks noChangeArrowheads="1"/>
            </p:cNvSpPr>
            <p:nvPr/>
          </p:nvSpPr>
          <p:spPr bwMode="auto">
            <a:xfrm>
              <a:off x="4306" y="2385"/>
              <a:ext cx="158" cy="1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2" name="Oval 936"/>
            <p:cNvSpPr>
              <a:spLocks noChangeArrowheads="1"/>
            </p:cNvSpPr>
            <p:nvPr/>
          </p:nvSpPr>
          <p:spPr bwMode="auto">
            <a:xfrm>
              <a:off x="4488" y="2385"/>
              <a:ext cx="158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3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8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4" name="Rectangle 938"/>
            <p:cNvSpPr>
              <a:spLocks noChangeArrowheads="1"/>
            </p:cNvSpPr>
            <p:nvPr/>
          </p:nvSpPr>
          <p:spPr bwMode="auto">
            <a:xfrm>
              <a:off x="5058" y="1833"/>
              <a:ext cx="87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88458" name="Text Box 380"/>
          <p:cNvSpPr txBox="1">
            <a:spLocks noChangeArrowheads="1"/>
          </p:cNvSpPr>
          <p:nvPr/>
        </p:nvSpPr>
        <p:spPr bwMode="auto">
          <a:xfrm>
            <a:off x="2511425" y="3189288"/>
            <a:ext cx="1082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r>
              <a:rPr lang="en-US" altLang="da-DK">
                <a:latin typeface="Arial" panose="020B0604020202020204" pitchFamily="34" charset="0"/>
                <a:cs typeface="Arial" panose="020B0604020202020204" pitchFamily="34" charset="0"/>
              </a:rPr>
              <a:t>internal</a:t>
            </a:r>
          </a:p>
          <a:p>
            <a:r>
              <a:rPr lang="en-US" altLang="da-DK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</p:txBody>
      </p:sp>
      <p:grpSp>
        <p:nvGrpSpPr>
          <p:cNvPr id="188459" name="Group 906"/>
          <p:cNvGrpSpPr>
            <a:grpSpLocks/>
          </p:cNvGrpSpPr>
          <p:nvPr/>
        </p:nvGrpSpPr>
        <p:grpSpPr bwMode="auto">
          <a:xfrm>
            <a:off x="3698875" y="4697413"/>
            <a:ext cx="220663" cy="468312"/>
            <a:chOff x="4140" y="429"/>
            <a:chExt cx="1425" cy="2396"/>
          </a:xfrm>
        </p:grpSpPr>
        <p:sp>
          <p:nvSpPr>
            <p:cNvPr id="18853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6" name="Rectangle 908"/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853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53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09" name="Rectangle 911"/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8853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35" name="AutoShape 913"/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6" name="AutoShape 914"/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11" name="Rectangle 915"/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8853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33" name="AutoShape 917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4" name="AutoShape 918"/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13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4" name="Rectangle 920"/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88541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31" name="AutoShape 922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2" name="AutoShape 923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8854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8854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29" name="AutoShape 926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30" name="AutoShape 927"/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18" name="Rectangle 928"/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854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54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21" name="Oval 931"/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854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23" name="AutoShape 933"/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4" name="AutoShape 934"/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5" name="Oval 935"/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6" name="Oval 936"/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7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8" name="Rectangle 938"/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5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4491038"/>
            <a:ext cx="54133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8461" name="Group 906"/>
          <p:cNvGrpSpPr>
            <a:grpSpLocks/>
          </p:cNvGrpSpPr>
          <p:nvPr/>
        </p:nvGrpSpPr>
        <p:grpSpPr bwMode="auto">
          <a:xfrm>
            <a:off x="4216400" y="4960938"/>
            <a:ext cx="220663" cy="468312"/>
            <a:chOff x="4140" y="429"/>
            <a:chExt cx="1425" cy="2396"/>
          </a:xfrm>
        </p:grpSpPr>
        <p:sp>
          <p:nvSpPr>
            <p:cNvPr id="18849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40" name="Rectangle 908"/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850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50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43" name="Rectangle 911"/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8850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69" name="AutoShape 913"/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70" name="AutoShape 914"/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5" name="Rectangle 915"/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8850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67" name="AutoShape 917"/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8" name="AutoShape 918"/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8" name="Rectangle 920"/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88509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65" name="AutoShape 922"/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6" name="AutoShape 923"/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8851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8851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63" name="AutoShape 926"/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64" name="AutoShape 927"/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52" name="Rectangle 928"/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851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51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55" name="Oval 931"/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851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57" name="AutoShape 933"/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58" name="AutoShape 934"/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59" name="Oval 935"/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0" name="Oval 936"/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1" name="Oval 937"/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2" name="Rectangle 938"/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188462" name="Group 906"/>
          <p:cNvGrpSpPr>
            <a:grpSpLocks/>
          </p:cNvGrpSpPr>
          <p:nvPr/>
        </p:nvGrpSpPr>
        <p:grpSpPr bwMode="auto">
          <a:xfrm>
            <a:off x="4757738" y="4745038"/>
            <a:ext cx="222250" cy="466725"/>
            <a:chOff x="4140" y="429"/>
            <a:chExt cx="1425" cy="2396"/>
          </a:xfrm>
        </p:grpSpPr>
        <p:sp>
          <p:nvSpPr>
            <p:cNvPr id="188467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73" name="Rectangle 908"/>
            <p:cNvSpPr>
              <a:spLocks noChangeArrowheads="1"/>
            </p:cNvSpPr>
            <p:nvPr/>
          </p:nvSpPr>
          <p:spPr bwMode="auto">
            <a:xfrm>
              <a:off x="4211" y="429"/>
              <a:ext cx="1038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8469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470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76" name="Rectangle 911"/>
            <p:cNvSpPr>
              <a:spLocks noChangeArrowheads="1"/>
            </p:cNvSpPr>
            <p:nvPr/>
          </p:nvSpPr>
          <p:spPr bwMode="auto">
            <a:xfrm>
              <a:off x="4211" y="690"/>
              <a:ext cx="590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88472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02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3" name="AutoShape 91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78" name="Rectangle 915"/>
            <p:cNvSpPr>
              <a:spLocks noChangeArrowheads="1"/>
            </p:cNvSpPr>
            <p:nvPr/>
          </p:nvSpPr>
          <p:spPr bwMode="auto">
            <a:xfrm>
              <a:off x="4221" y="1024"/>
              <a:ext cx="601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88474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00" name="AutoShape 917"/>
              <p:cNvSpPr>
                <a:spLocks noChangeArrowheads="1"/>
              </p:cNvSpPr>
              <p:nvPr/>
            </p:nvSpPr>
            <p:spPr bwMode="auto">
              <a:xfrm>
                <a:off x="619" y="2565"/>
                <a:ext cx="724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1" name="AutoShape 918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80" name="Rectangle 919"/>
            <p:cNvSpPr>
              <a:spLocks noChangeArrowheads="1"/>
            </p:cNvSpPr>
            <p:nvPr/>
          </p:nvSpPr>
          <p:spPr bwMode="auto">
            <a:xfrm>
              <a:off x="4211" y="1358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1" name="Rectangle 920"/>
            <p:cNvSpPr>
              <a:spLocks noChangeArrowheads="1"/>
            </p:cNvSpPr>
            <p:nvPr/>
          </p:nvSpPr>
          <p:spPr bwMode="auto">
            <a:xfrm>
              <a:off x="4221" y="1660"/>
              <a:ext cx="601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188477" name="Group 921"/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98" name="AutoShape 922"/>
              <p:cNvSpPr>
                <a:spLocks noChangeArrowheads="1"/>
              </p:cNvSpPr>
              <p:nvPr/>
            </p:nvSpPr>
            <p:spPr bwMode="auto">
              <a:xfrm>
                <a:off x="608" y="2568"/>
                <a:ext cx="735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9" name="AutoShape 923"/>
              <p:cNvSpPr>
                <a:spLocks noChangeArrowheads="1"/>
              </p:cNvSpPr>
              <p:nvPr/>
            </p:nvSpPr>
            <p:spPr bwMode="auto">
              <a:xfrm>
                <a:off x="620" y="2583"/>
                <a:ext cx="710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88478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grpSp>
          <p:nvGrpSpPr>
            <p:cNvPr id="188479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96" name="AutoShape 92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7" name="AutoShape 927"/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85" name="Rectangle 928"/>
            <p:cNvSpPr>
              <a:spLocks noChangeArrowheads="1"/>
            </p:cNvSpPr>
            <p:nvPr/>
          </p:nvSpPr>
          <p:spPr bwMode="auto">
            <a:xfrm>
              <a:off x="5249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8481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88482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88" name="Oval 931"/>
            <p:cNvSpPr>
              <a:spLocks noChangeArrowheads="1"/>
            </p:cNvSpPr>
            <p:nvPr/>
          </p:nvSpPr>
          <p:spPr bwMode="auto">
            <a:xfrm>
              <a:off x="5514" y="2605"/>
              <a:ext cx="51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88484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590" name="AutoShape 93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1" name="AutoShape 934"/>
            <p:cNvSpPr>
              <a:spLocks noChangeArrowheads="1"/>
            </p:cNvSpPr>
            <p:nvPr/>
          </p:nvSpPr>
          <p:spPr bwMode="auto">
            <a:xfrm>
              <a:off x="4211" y="2711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2" name="Oval 935"/>
            <p:cNvSpPr>
              <a:spLocks noChangeArrowheads="1"/>
            </p:cNvSpPr>
            <p:nvPr/>
          </p:nvSpPr>
          <p:spPr bwMode="auto">
            <a:xfrm>
              <a:off x="4303" y="2385"/>
              <a:ext cx="16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3" name="Oval 936"/>
            <p:cNvSpPr>
              <a:spLocks noChangeArrowheads="1"/>
            </p:cNvSpPr>
            <p:nvPr/>
          </p:nvSpPr>
          <p:spPr bwMode="auto">
            <a:xfrm>
              <a:off x="4486" y="2385"/>
              <a:ext cx="163" cy="1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4" name="Oval 937"/>
            <p:cNvSpPr>
              <a:spLocks noChangeArrowheads="1"/>
            </p:cNvSpPr>
            <p:nvPr/>
          </p:nvSpPr>
          <p:spPr bwMode="auto">
            <a:xfrm>
              <a:off x="4659" y="2377"/>
              <a:ext cx="163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5" name="Rectangle 938"/>
            <p:cNvSpPr>
              <a:spLocks noChangeArrowheads="1"/>
            </p:cNvSpPr>
            <p:nvPr/>
          </p:nvSpPr>
          <p:spPr bwMode="auto">
            <a:xfrm>
              <a:off x="5056" y="1831"/>
              <a:ext cx="92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188463" name="Oval 382"/>
          <p:cNvSpPr>
            <a:spLocks noChangeArrowheads="1"/>
          </p:cNvSpPr>
          <p:nvPr/>
        </p:nvSpPr>
        <p:spPr bwMode="auto">
          <a:xfrm>
            <a:off x="3411538" y="3819525"/>
            <a:ext cx="134937" cy="1349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/>
          </a:p>
        </p:txBody>
      </p:sp>
      <p:sp>
        <p:nvSpPr>
          <p:cNvPr id="188464" name="Oval 383"/>
          <p:cNvSpPr>
            <a:spLocks noChangeArrowheads="1"/>
          </p:cNvSpPr>
          <p:nvPr/>
        </p:nvSpPr>
        <p:spPr bwMode="auto">
          <a:xfrm>
            <a:off x="974725" y="3703638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charset="-128"/>
              </a:defRPr>
            </a:lvl9pPr>
          </a:lstStyle>
          <a:p>
            <a:endParaRPr lang="da-DK" altLang="da-DK"/>
          </a:p>
        </p:txBody>
      </p:sp>
      <p:sp>
        <p:nvSpPr>
          <p:cNvPr id="188465" name="Line 387"/>
          <p:cNvSpPr>
            <a:spLocks noChangeShapeType="1"/>
          </p:cNvSpPr>
          <p:nvPr/>
        </p:nvSpPr>
        <p:spPr bwMode="auto">
          <a:xfrm flipH="1" flipV="1">
            <a:off x="1081088" y="3914775"/>
            <a:ext cx="1074737" cy="11398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188466" name="Line 388"/>
          <p:cNvSpPr>
            <a:spLocks noChangeShapeType="1"/>
          </p:cNvSpPr>
          <p:nvPr/>
        </p:nvSpPr>
        <p:spPr bwMode="auto">
          <a:xfrm flipV="1">
            <a:off x="2151063" y="4019550"/>
            <a:ext cx="1293812" cy="1046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10715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190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Network Security (summary)</a:t>
            </a:r>
          </a:p>
        </p:txBody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00175"/>
            <a:ext cx="8148638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CC0000"/>
                </a:solidFill>
                <a:ea typeface="ＭＳ Ｐゴシック" charset="-128"/>
              </a:rPr>
              <a:t>basic techniques…...</a:t>
            </a:r>
          </a:p>
          <a:p>
            <a:pPr lvl="1"/>
            <a:r>
              <a:rPr lang="en-US" altLang="da-DK" dirty="0" smtClean="0">
                <a:ea typeface="ＭＳ Ｐゴシック" charset="-128"/>
              </a:rPr>
              <a:t>cryptography (symmetric and public)</a:t>
            </a:r>
          </a:p>
          <a:p>
            <a:pPr lvl="1"/>
            <a:r>
              <a:rPr lang="en-US" altLang="da-DK" dirty="0" smtClean="0">
                <a:ea typeface="ＭＳ Ｐゴシック" charset="-128"/>
              </a:rPr>
              <a:t>message integrity</a:t>
            </a:r>
          </a:p>
          <a:p>
            <a:pPr lvl="1"/>
            <a:r>
              <a:rPr lang="en-US" altLang="da-DK" dirty="0" smtClean="0">
                <a:ea typeface="ＭＳ Ｐゴシック" charset="-128"/>
              </a:rPr>
              <a:t>end-point authentication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CC0000"/>
                </a:solidFill>
                <a:ea typeface="ＭＳ Ｐゴシック" charset="-128"/>
              </a:rPr>
              <a:t>…. used in many different security scenarios</a:t>
            </a:r>
          </a:p>
          <a:p>
            <a:pPr lvl="1"/>
            <a:r>
              <a:rPr lang="en-US" altLang="da-DK" dirty="0" smtClean="0">
                <a:ea typeface="ＭＳ Ｐゴシック" charset="-128"/>
              </a:rPr>
              <a:t>secure email</a:t>
            </a:r>
          </a:p>
          <a:p>
            <a:pPr lvl="1"/>
            <a:r>
              <a:rPr lang="en-US" altLang="da-DK" dirty="0" smtClean="0">
                <a:ea typeface="ＭＳ Ｐゴシック" charset="-128"/>
              </a:rPr>
              <a:t>secure transport (SSL)</a:t>
            </a:r>
          </a:p>
          <a:p>
            <a:pPr lvl="1"/>
            <a:r>
              <a:rPr lang="en-US" altLang="da-DK" dirty="0" smtClean="0">
                <a:ea typeface="ＭＳ Ｐゴシック" charset="-128"/>
              </a:rPr>
              <a:t>IP sec</a:t>
            </a:r>
          </a:p>
          <a:p>
            <a:pPr lvl="1"/>
            <a:r>
              <a:rPr lang="en-US" altLang="da-DK" dirty="0" smtClean="0">
                <a:ea typeface="ＭＳ Ｐゴシック" charset="-128"/>
              </a:rPr>
              <a:t>802.11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dirty="0" smtClean="0">
                <a:solidFill>
                  <a:srgbClr val="CC0000"/>
                </a:solidFill>
                <a:ea typeface="ＭＳ Ｐゴシック" charset="-128"/>
              </a:rPr>
              <a:t>operational security: firewalls and IDS</a:t>
            </a:r>
          </a:p>
          <a:p>
            <a:pPr lvl="1"/>
            <a:endParaRPr lang="en-US" altLang="da-DK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Who might Bob, Alice be?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240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da-DK" smtClean="0">
                <a:ea typeface="ＭＳ Ｐゴシック" charset="-128"/>
              </a:rPr>
              <a:t>… well, </a:t>
            </a:r>
            <a:r>
              <a:rPr lang="en-US" altLang="da-DK" i="1" smtClean="0">
                <a:ea typeface="ＭＳ Ｐゴシック" charset="-128"/>
              </a:rPr>
              <a:t>real-life</a:t>
            </a:r>
            <a:r>
              <a:rPr lang="en-US" altLang="da-DK" smtClean="0">
                <a:ea typeface="ＭＳ Ｐゴシック" charset="-128"/>
              </a:rPr>
              <a:t> Bobs and Alices!</a:t>
            </a:r>
          </a:p>
          <a:p>
            <a:pPr>
              <a:lnSpc>
                <a:spcPct val="90000"/>
              </a:lnSpc>
            </a:pPr>
            <a:r>
              <a:rPr lang="en-US" altLang="da-DK" smtClean="0">
                <a:ea typeface="ＭＳ Ｐゴシック" charset="-128"/>
              </a:rPr>
              <a:t>Web browser/server for electronic transactions (e.g., on-line purchases)</a:t>
            </a:r>
          </a:p>
          <a:p>
            <a:pPr>
              <a:lnSpc>
                <a:spcPct val="90000"/>
              </a:lnSpc>
            </a:pPr>
            <a:r>
              <a:rPr lang="en-US" altLang="da-DK" smtClean="0">
                <a:ea typeface="ＭＳ Ｐゴシック" charset="-128"/>
              </a:rPr>
              <a:t>on-line banking client/server</a:t>
            </a:r>
          </a:p>
          <a:p>
            <a:pPr>
              <a:lnSpc>
                <a:spcPct val="90000"/>
              </a:lnSpc>
            </a:pPr>
            <a:r>
              <a:rPr lang="en-US" altLang="da-DK" smtClean="0">
                <a:ea typeface="ＭＳ Ｐゴシック" charset="-128"/>
              </a:rPr>
              <a:t>DNS servers</a:t>
            </a:r>
          </a:p>
          <a:p>
            <a:pPr>
              <a:lnSpc>
                <a:spcPct val="90000"/>
              </a:lnSpc>
            </a:pPr>
            <a:r>
              <a:rPr lang="en-US" altLang="da-DK" smtClean="0">
                <a:ea typeface="ＭＳ Ｐゴシック" charset="-128"/>
              </a:rPr>
              <a:t>routers exchanging routing table updates</a:t>
            </a:r>
          </a:p>
          <a:p>
            <a:pPr>
              <a:lnSpc>
                <a:spcPct val="90000"/>
              </a:lnSpc>
            </a:pPr>
            <a:r>
              <a:rPr lang="en-US" altLang="da-DK" smtClean="0">
                <a:ea typeface="ＭＳ Ｐゴシック" charset="-128"/>
              </a:rPr>
              <a:t>other examples?</a:t>
            </a:r>
          </a:p>
        </p:txBody>
      </p:sp>
      <p:pic>
        <p:nvPicPr>
          <p:cNvPr id="29700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055688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4625" y="109538"/>
            <a:ext cx="8718550" cy="1000125"/>
          </a:xfrm>
        </p:spPr>
        <p:txBody>
          <a:bodyPr/>
          <a:lstStyle/>
          <a:p>
            <a:r>
              <a:rPr lang="en-US" altLang="da-DK" sz="4000" smtClean="0">
                <a:ea typeface="ＭＳ Ｐゴシック" charset="-128"/>
              </a:rPr>
              <a:t>There are bad guys (and girls) out there!</a:t>
            </a:r>
          </a:p>
        </p:txBody>
      </p:sp>
      <p:sp>
        <p:nvSpPr>
          <p:cNvPr id="317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617538" y="1262063"/>
            <a:ext cx="7958137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da-DK" i="1" u="sng" smtClean="0">
                <a:solidFill>
                  <a:srgbClr val="C00000"/>
                </a:solidFill>
                <a:ea typeface="ＭＳ Ｐゴシック" charset="-128"/>
              </a:rPr>
              <a:t>Q:</a:t>
            </a: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da-DK" smtClean="0">
                <a:ea typeface="ＭＳ Ｐゴシック" charset="-128"/>
              </a:rPr>
              <a:t>What can a </a:t>
            </a:r>
            <a:r>
              <a:rPr lang="ja-JP" altLang="en-US" smtClean="0">
                <a:ea typeface="ＭＳ Ｐゴシック" charset="-128"/>
              </a:rPr>
              <a:t>“</a:t>
            </a:r>
            <a:r>
              <a:rPr lang="en-US" altLang="ja-JP" smtClean="0">
                <a:ea typeface="ＭＳ Ｐゴシック" charset="-128"/>
              </a:rPr>
              <a:t>bad guy</a:t>
            </a:r>
            <a:r>
              <a:rPr lang="ja-JP" altLang="en-US" smtClean="0">
                <a:ea typeface="ＭＳ Ｐゴシック" charset="-128"/>
              </a:rPr>
              <a:t>”</a:t>
            </a:r>
            <a:r>
              <a:rPr lang="en-US" altLang="ja-JP" smtClean="0">
                <a:ea typeface="ＭＳ Ｐゴシック" charset="-128"/>
              </a:rPr>
              <a:t> do?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da-DK" i="1" u="sng" smtClean="0">
                <a:solidFill>
                  <a:srgbClr val="C00000"/>
                </a:solidFill>
                <a:ea typeface="ＭＳ Ｐゴシック" charset="-128"/>
              </a:rPr>
              <a:t>A:</a:t>
            </a: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da-DK" smtClean="0">
                <a:ea typeface="ＭＳ Ｐゴシック" charset="-128"/>
              </a:rPr>
              <a:t>A lot! See section 1.6</a:t>
            </a:r>
          </a:p>
          <a:p>
            <a:pPr lvl="1">
              <a:lnSpc>
                <a:spcPct val="90000"/>
              </a:lnSpc>
            </a:pPr>
            <a:r>
              <a:rPr lang="en-US" altLang="da-DK" sz="2800" i="1" smtClean="0">
                <a:solidFill>
                  <a:srgbClr val="C00000"/>
                </a:solidFill>
                <a:ea typeface="ＭＳ Ｐゴシック" charset="-128"/>
              </a:rPr>
              <a:t>eavesdrop:</a:t>
            </a:r>
            <a:r>
              <a:rPr lang="en-US" altLang="da-DK" sz="280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da-DK" sz="2800" smtClean="0">
                <a:ea typeface="ＭＳ Ｐゴシック" charset="-128"/>
              </a:rPr>
              <a:t>intercept messages</a:t>
            </a:r>
          </a:p>
          <a:p>
            <a:pPr lvl="1">
              <a:lnSpc>
                <a:spcPct val="90000"/>
              </a:lnSpc>
            </a:pPr>
            <a:r>
              <a:rPr lang="en-US" altLang="da-DK" sz="2800" smtClean="0">
                <a:ea typeface="ＭＳ Ｐゴシック" charset="-128"/>
              </a:rPr>
              <a:t>actively </a:t>
            </a:r>
            <a:r>
              <a:rPr lang="en-US" altLang="da-DK" sz="2800" i="1" smtClean="0">
                <a:solidFill>
                  <a:srgbClr val="C00000"/>
                </a:solidFill>
                <a:ea typeface="ＭＳ Ｐゴシック" charset="-128"/>
              </a:rPr>
              <a:t>insert</a:t>
            </a:r>
            <a:r>
              <a:rPr lang="en-US" altLang="da-DK" sz="2800" smtClean="0">
                <a:ea typeface="ＭＳ Ｐゴシック" charset="-128"/>
              </a:rPr>
              <a:t> messages into connection</a:t>
            </a:r>
          </a:p>
          <a:p>
            <a:pPr lvl="1">
              <a:lnSpc>
                <a:spcPct val="90000"/>
              </a:lnSpc>
            </a:pPr>
            <a:r>
              <a:rPr lang="en-US" altLang="da-DK" sz="2800" i="1" smtClean="0">
                <a:solidFill>
                  <a:srgbClr val="C00000"/>
                </a:solidFill>
                <a:ea typeface="ＭＳ Ｐゴシック" charset="-128"/>
              </a:rPr>
              <a:t>impersonation:</a:t>
            </a:r>
            <a:r>
              <a:rPr lang="en-US" altLang="da-DK" sz="280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n-US" altLang="da-DK" sz="2800" smtClean="0">
                <a:ea typeface="ＭＳ Ｐゴシック" charset="-128"/>
              </a:rPr>
              <a:t>can fake (spoof) source address in packet (or any field in packet)</a:t>
            </a:r>
          </a:p>
          <a:p>
            <a:pPr lvl="1">
              <a:lnSpc>
                <a:spcPct val="90000"/>
              </a:lnSpc>
            </a:pPr>
            <a:r>
              <a:rPr lang="en-US" altLang="da-DK" sz="2800" i="1" smtClean="0">
                <a:solidFill>
                  <a:srgbClr val="C00000"/>
                </a:solidFill>
                <a:ea typeface="ＭＳ Ｐゴシック" charset="-128"/>
              </a:rPr>
              <a:t>hijacking:</a:t>
            </a:r>
            <a:r>
              <a:rPr lang="en-US" altLang="da-DK" sz="280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ja-JP" altLang="en-US" sz="2800" smtClean="0">
                <a:ea typeface="ＭＳ Ｐゴシック" charset="-128"/>
              </a:rPr>
              <a:t>“</a:t>
            </a:r>
            <a:r>
              <a:rPr lang="en-US" altLang="ja-JP" sz="2800" smtClean="0">
                <a:ea typeface="ＭＳ Ｐゴシック" charset="-128"/>
              </a:rPr>
              <a:t>take over</a:t>
            </a:r>
            <a:r>
              <a:rPr lang="ja-JP" altLang="en-US" sz="2800" smtClean="0">
                <a:ea typeface="ＭＳ Ｐゴシック" charset="-128"/>
              </a:rPr>
              <a:t>”</a:t>
            </a:r>
            <a:r>
              <a:rPr lang="en-US" altLang="ja-JP" sz="2800" smtClean="0">
                <a:ea typeface="ＭＳ Ｐゴシック" charset="-128"/>
              </a:rPr>
              <a:t> ongoing connection by removing sender or receiver, inserting himself in place</a:t>
            </a:r>
          </a:p>
          <a:p>
            <a:pPr lvl="1">
              <a:lnSpc>
                <a:spcPct val="90000"/>
              </a:lnSpc>
            </a:pPr>
            <a:r>
              <a:rPr lang="en-US" altLang="da-DK" sz="2800" i="1" smtClean="0">
                <a:solidFill>
                  <a:srgbClr val="C00000"/>
                </a:solidFill>
                <a:ea typeface="ＭＳ Ｐゴシック" charset="-128"/>
              </a:rPr>
              <a:t>denial of service</a:t>
            </a:r>
            <a:r>
              <a:rPr lang="en-US" altLang="da-DK" sz="2800" smtClean="0">
                <a:solidFill>
                  <a:srgbClr val="C00000"/>
                </a:solidFill>
                <a:ea typeface="ＭＳ Ｐゴシック" charset="-128"/>
              </a:rPr>
              <a:t>: </a:t>
            </a:r>
            <a:r>
              <a:rPr lang="en-US" altLang="da-DK" sz="2800" smtClean="0">
                <a:ea typeface="ＭＳ Ｐゴシック" charset="-128"/>
              </a:rPr>
              <a:t>prevent service from being used by others (e.g.,  by overloading resources)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da-DK" smtClean="0">
              <a:ea typeface="ＭＳ Ｐゴシック" charset="-128"/>
            </a:endParaRPr>
          </a:p>
        </p:txBody>
      </p:sp>
      <p:pic>
        <p:nvPicPr>
          <p:cNvPr id="31748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477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smtClean="0">
                <a:ea typeface="ＭＳ Ｐゴシック" charset="-128"/>
              </a:rPr>
              <a:t>Chapter 8 roadmap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668463"/>
            <a:ext cx="77724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8.1</a:t>
            </a:r>
            <a:r>
              <a:rPr lang="en-US" altLang="da-DK" smtClean="0">
                <a:ea typeface="ＭＳ Ｐゴシック" charset="-128"/>
              </a:rPr>
              <a:t> What is network security?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i="1" smtClean="0">
                <a:solidFill>
                  <a:srgbClr val="C00000"/>
                </a:solidFill>
                <a:ea typeface="ＭＳ Ｐゴシック" charset="-128"/>
              </a:rPr>
              <a:t>8.2 Principles of cryptography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8.3</a:t>
            </a:r>
            <a:r>
              <a:rPr lang="en-US" altLang="da-DK" smtClean="0">
                <a:ea typeface="ＭＳ Ｐゴシック" charset="-128"/>
              </a:rPr>
              <a:t> Message integrity, authentication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8.4 </a:t>
            </a:r>
            <a:r>
              <a:rPr lang="en-US" altLang="da-DK" smtClean="0">
                <a:ea typeface="ＭＳ Ｐゴシック" charset="-128"/>
              </a:rPr>
              <a:t>Securing e-mail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8.5</a:t>
            </a:r>
            <a:r>
              <a:rPr lang="en-US" altLang="da-DK" smtClean="0">
                <a:ea typeface="ＭＳ Ｐゴシック" charset="-128"/>
              </a:rPr>
              <a:t> Securing TCP connections: SSL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8.6</a:t>
            </a:r>
            <a:r>
              <a:rPr lang="en-US" altLang="da-DK" smtClean="0">
                <a:ea typeface="ＭＳ Ｐゴシック" charset="-128"/>
              </a:rPr>
              <a:t> Network layer security: IPsec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8.7</a:t>
            </a:r>
            <a:r>
              <a:rPr lang="en-US" altLang="da-DK" smtClean="0">
                <a:ea typeface="ＭＳ Ｐゴシック" charset="-128"/>
              </a:rPr>
              <a:t> Securing wireless LANs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mtClean="0">
                <a:solidFill>
                  <a:srgbClr val="000099"/>
                </a:solidFill>
                <a:ea typeface="ＭＳ Ｐゴシック" charset="-128"/>
              </a:rPr>
              <a:t>8.8</a:t>
            </a:r>
            <a:r>
              <a:rPr lang="en-US" altLang="da-DK" smtClean="0">
                <a:ea typeface="ＭＳ Ｐゴシック" charset="-128"/>
              </a:rPr>
              <a:t> Operational security: firewalls and IDS</a:t>
            </a:r>
          </a:p>
        </p:txBody>
      </p:sp>
      <p:pic>
        <p:nvPicPr>
          <p:cNvPr id="33796" name="Picture 2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106680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latin typeface="Arial" charset="0"/>
              </a:rPr>
              <a:t>Network Security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n-US" altLang="da-DK" sz="3600" smtClean="0">
                <a:ea typeface="ＭＳ Ｐゴシック" charset="-128"/>
              </a:rPr>
              <a:t>The language of cryptography</a:t>
            </a:r>
            <a:endParaRPr lang="en-US" altLang="da-DK" smtClean="0">
              <a:ea typeface="ＭＳ Ｐゴシック" charset="-128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25" y="4811713"/>
            <a:ext cx="8218488" cy="12033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m</a:t>
            </a:r>
            <a:r>
              <a:rPr lang="en-US" altLang="da-DK" sz="2400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da-DK" sz="2400" smtClean="0">
                <a:ea typeface="ＭＳ Ｐゴシック" charset="-128"/>
              </a:rPr>
              <a:t>plaintext message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K</a:t>
            </a:r>
            <a:r>
              <a:rPr lang="en-US" altLang="da-DK" sz="2400" baseline="-25000" smtClean="0">
                <a:solidFill>
                  <a:srgbClr val="C00000"/>
                </a:solidFill>
                <a:ea typeface="ＭＳ Ｐゴシック" charset="-128"/>
              </a:rPr>
              <a:t>A</a:t>
            </a:r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(m) </a:t>
            </a:r>
            <a:r>
              <a:rPr lang="en-US" altLang="da-DK" sz="2400" smtClean="0">
                <a:ea typeface="ＭＳ Ｐゴシック" charset="-128"/>
              </a:rPr>
              <a:t>ciphertext, encrypted with key K</a:t>
            </a:r>
            <a:r>
              <a:rPr lang="en-US" altLang="da-DK" sz="2400" baseline="-25000" smtClean="0">
                <a:ea typeface="ＭＳ Ｐゴシック" charset="-128"/>
              </a:rPr>
              <a:t>A</a:t>
            </a:r>
            <a:endParaRPr lang="en-US" altLang="da-DK" sz="2400" smtClean="0">
              <a:ea typeface="ＭＳ Ｐゴシック" charset="-128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m = K</a:t>
            </a:r>
            <a:r>
              <a:rPr lang="en-US" altLang="da-DK" sz="2400" baseline="-25000" smtClean="0">
                <a:solidFill>
                  <a:srgbClr val="C00000"/>
                </a:solidFill>
                <a:ea typeface="ＭＳ Ｐゴシック" charset="-128"/>
              </a:rPr>
              <a:t>B</a:t>
            </a:r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(K</a:t>
            </a:r>
            <a:r>
              <a:rPr lang="en-US" altLang="da-DK" sz="2400" baseline="-25000" smtClean="0">
                <a:solidFill>
                  <a:srgbClr val="C00000"/>
                </a:solidFill>
                <a:ea typeface="ＭＳ Ｐゴシック" charset="-128"/>
              </a:rPr>
              <a:t>A</a:t>
            </a:r>
            <a:r>
              <a:rPr lang="en-US" altLang="da-DK" sz="2400" smtClean="0">
                <a:solidFill>
                  <a:srgbClr val="C00000"/>
                </a:solidFill>
                <a:ea typeface="ＭＳ Ｐゴシック" charset="-128"/>
              </a:rPr>
              <a:t>(m))</a:t>
            </a:r>
            <a:endParaRPr lang="en-US" altLang="da-DK" sz="2400" baseline="-25000" smtClean="0">
              <a:solidFill>
                <a:srgbClr val="C00000"/>
              </a:solidFill>
              <a:ea typeface="ＭＳ Ｐゴシック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da-DK" sz="2400" smtClean="0">
              <a:ea typeface="ＭＳ Ｐゴシック" charset="-128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52463" y="1447800"/>
            <a:ext cx="7750175" cy="3309938"/>
            <a:chOff x="392" y="896"/>
            <a:chExt cx="4882" cy="2085"/>
          </a:xfrm>
        </p:grpSpPr>
        <p:sp>
          <p:nvSpPr>
            <p:cNvPr id="35846" name="Text Box 5"/>
            <p:cNvSpPr txBox="1">
              <a:spLocks noChangeArrowheads="1"/>
            </p:cNvSpPr>
            <p:nvPr/>
          </p:nvSpPr>
          <p:spPr bwMode="auto">
            <a:xfrm>
              <a:off x="392" y="1679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plaintext</a:t>
              </a:r>
            </a:p>
          </p:txBody>
        </p:sp>
        <p:sp>
          <p:nvSpPr>
            <p:cNvPr id="35847" name="Text Box 6"/>
            <p:cNvSpPr txBox="1">
              <a:spLocks noChangeArrowheads="1"/>
            </p:cNvSpPr>
            <p:nvPr/>
          </p:nvSpPr>
          <p:spPr bwMode="auto">
            <a:xfrm>
              <a:off x="4517" y="1667"/>
              <a:ext cx="718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plaintext</a:t>
              </a:r>
            </a:p>
          </p:txBody>
        </p:sp>
        <p:sp>
          <p:nvSpPr>
            <p:cNvPr id="35848" name="Text Box 7"/>
            <p:cNvSpPr txBox="1">
              <a:spLocks noChangeArrowheads="1"/>
            </p:cNvSpPr>
            <p:nvPr/>
          </p:nvSpPr>
          <p:spPr bwMode="auto">
            <a:xfrm>
              <a:off x="2442" y="1655"/>
              <a:ext cx="816" cy="2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ciphertext</a:t>
              </a:r>
            </a:p>
          </p:txBody>
        </p:sp>
        <p:grpSp>
          <p:nvGrpSpPr>
            <p:cNvPr id="35849" name="Group 8"/>
            <p:cNvGrpSpPr>
              <a:grpSpLocks/>
            </p:cNvGrpSpPr>
            <p:nvPr/>
          </p:nvGrpSpPr>
          <p:grpSpPr bwMode="auto">
            <a:xfrm>
              <a:off x="1336" y="1036"/>
              <a:ext cx="335" cy="383"/>
              <a:chOff x="189" y="1789"/>
              <a:chExt cx="335" cy="383"/>
            </a:xfrm>
          </p:grpSpPr>
          <p:sp>
            <p:nvSpPr>
              <p:cNvPr id="35871" name="Text Box 9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 sz="24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</a:p>
            </p:txBody>
          </p:sp>
          <p:sp>
            <p:nvSpPr>
              <p:cNvPr id="35872" name="Text Box 10"/>
              <p:cNvSpPr txBox="1">
                <a:spLocks noChangeArrowheads="1"/>
              </p:cNvSpPr>
              <p:nvPr/>
            </p:nvSpPr>
            <p:spPr bwMode="auto">
              <a:xfrm>
                <a:off x="291" y="1922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</p:grpSp>
        <p:pic>
          <p:nvPicPr>
            <p:cNvPr id="35850" name="Picture 11" descr="Ali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1050"/>
              <a:ext cx="440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12" descr="Ev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3" y="2165"/>
              <a:ext cx="682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Rectangle 13"/>
            <p:cNvSpPr>
              <a:spLocks noChangeArrowheads="1"/>
            </p:cNvSpPr>
            <p:nvPr/>
          </p:nvSpPr>
          <p:spPr bwMode="auto">
            <a:xfrm>
              <a:off x="1249" y="1621"/>
              <a:ext cx="877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3" name="Text Box 14"/>
            <p:cNvSpPr txBox="1">
              <a:spLocks noChangeArrowheads="1"/>
            </p:cNvSpPr>
            <p:nvPr/>
          </p:nvSpPr>
          <p:spPr bwMode="auto">
            <a:xfrm>
              <a:off x="1265" y="1627"/>
              <a:ext cx="8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encryption</a:t>
              </a:r>
            </a:p>
            <a:p>
              <a:pPr algn="ctr"/>
              <a:r>
                <a:rPr lang="en-US" altLang="da-DK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algorithm</a:t>
              </a:r>
            </a:p>
          </p:txBody>
        </p:sp>
        <p:sp>
          <p:nvSpPr>
            <p:cNvPr id="35854" name="Rectangle 15"/>
            <p:cNvSpPr>
              <a:spLocks noChangeArrowheads="1"/>
            </p:cNvSpPr>
            <p:nvPr/>
          </p:nvSpPr>
          <p:spPr bwMode="auto">
            <a:xfrm>
              <a:off x="3606" y="1629"/>
              <a:ext cx="868" cy="50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endParaRPr lang="da-DK" altLang="da-DK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55" name="Text Box 16"/>
            <p:cNvSpPr txBox="1">
              <a:spLocks noChangeArrowheads="1"/>
            </p:cNvSpPr>
            <p:nvPr/>
          </p:nvSpPr>
          <p:spPr bwMode="auto">
            <a:xfrm>
              <a:off x="3619" y="1644"/>
              <a:ext cx="9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pPr algn="ctr"/>
              <a:r>
                <a:rPr lang="en-US" altLang="da-DK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decryption </a:t>
              </a:r>
            </a:p>
            <a:p>
              <a:pPr algn="ctr"/>
              <a:r>
                <a:rPr lang="en-US" altLang="da-DK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algorithm</a:t>
              </a:r>
            </a:p>
          </p:txBody>
        </p:sp>
        <p:sp>
          <p:nvSpPr>
            <p:cNvPr id="35856" name="Line 17"/>
            <p:cNvSpPr>
              <a:spLocks noChangeShapeType="1"/>
            </p:cNvSpPr>
            <p:nvPr/>
          </p:nvSpPr>
          <p:spPr bwMode="auto">
            <a:xfrm>
              <a:off x="2144" y="1881"/>
              <a:ext cx="1450" cy="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857" name="Freeform 18"/>
            <p:cNvSpPr>
              <a:spLocks/>
            </p:cNvSpPr>
            <p:nvPr/>
          </p:nvSpPr>
          <p:spPr bwMode="auto">
            <a:xfrm>
              <a:off x="2446" y="1914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858" name="Freeform 19"/>
            <p:cNvSpPr>
              <a:spLocks/>
            </p:cNvSpPr>
            <p:nvPr/>
          </p:nvSpPr>
          <p:spPr bwMode="auto">
            <a:xfrm flipH="1">
              <a:off x="2871" y="1913"/>
              <a:ext cx="361" cy="576"/>
            </a:xfrm>
            <a:custGeom>
              <a:avLst/>
              <a:gdLst>
                <a:gd name="T0" fmla="*/ 0 w 344"/>
                <a:gd name="T1" fmla="*/ 0 h 789"/>
                <a:gd name="T2" fmla="*/ 458 w 344"/>
                <a:gd name="T3" fmla="*/ 11 h 789"/>
                <a:gd name="T4" fmla="*/ 484 w 344"/>
                <a:gd name="T5" fmla="*/ 64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859" name="Line 20"/>
            <p:cNvSpPr>
              <a:spLocks noChangeShapeType="1"/>
            </p:cNvSpPr>
            <p:nvPr/>
          </p:nvSpPr>
          <p:spPr bwMode="auto">
            <a:xfrm flipH="1">
              <a:off x="1495" y="1382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860" name="Line 21"/>
            <p:cNvSpPr>
              <a:spLocks noChangeShapeType="1"/>
            </p:cNvSpPr>
            <p:nvPr/>
          </p:nvSpPr>
          <p:spPr bwMode="auto">
            <a:xfrm flipH="1">
              <a:off x="3744" y="1363"/>
              <a:ext cx="1" cy="2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861" name="Text Box 22"/>
            <p:cNvSpPr txBox="1">
              <a:spLocks noChangeArrowheads="1"/>
            </p:cNvSpPr>
            <p:nvPr/>
          </p:nvSpPr>
          <p:spPr bwMode="auto">
            <a:xfrm>
              <a:off x="1603" y="897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Alice</a:t>
              </a:r>
              <a:r>
                <a:rPr lang="ja-JP" altLang="en-US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altLang="ja-JP"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</a:p>
            <a:p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encryption</a:t>
              </a:r>
            </a:p>
            <a:p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key</a:t>
              </a:r>
            </a:p>
          </p:txBody>
        </p:sp>
        <p:sp>
          <p:nvSpPr>
            <p:cNvPr id="35862" name="Text Box 23"/>
            <p:cNvSpPr txBox="1">
              <a:spLocks noChangeArrowheads="1"/>
            </p:cNvSpPr>
            <p:nvPr/>
          </p:nvSpPr>
          <p:spPr bwMode="auto">
            <a:xfrm>
              <a:off x="3896" y="940"/>
              <a:ext cx="950" cy="6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charset="-128"/>
                </a:defRPr>
              </a:lvl9pPr>
            </a:lstStyle>
            <a:p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Bob</a:t>
              </a:r>
              <a:r>
                <a:rPr lang="ja-JP" altLang="en-US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US" altLang="ja-JP">
                  <a:latin typeface="Arial" panose="020B0604020202020204" pitchFamily="34" charset="0"/>
                  <a:cs typeface="Arial" panose="020B0604020202020204" pitchFamily="34" charset="0"/>
                </a:rPr>
                <a:t>s </a:t>
              </a:r>
            </a:p>
            <a:p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decryption</a:t>
              </a:r>
            </a:p>
            <a:p>
              <a:r>
                <a:rPr lang="en-US" altLang="da-DK">
                  <a:latin typeface="Arial" panose="020B0604020202020204" pitchFamily="34" charset="0"/>
                  <a:cs typeface="Arial" panose="020B0604020202020204" pitchFamily="34" charset="0"/>
                </a:rPr>
                <a:t>key</a:t>
              </a:r>
            </a:p>
          </p:txBody>
        </p:sp>
        <p:pic>
          <p:nvPicPr>
            <p:cNvPr id="35863" name="Picture 24" descr="Bo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" y="1178"/>
              <a:ext cx="51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64" name="Group 25"/>
            <p:cNvGrpSpPr>
              <a:grpSpLocks/>
            </p:cNvGrpSpPr>
            <p:nvPr/>
          </p:nvGrpSpPr>
          <p:grpSpPr bwMode="auto">
            <a:xfrm>
              <a:off x="3650" y="1118"/>
              <a:ext cx="360" cy="385"/>
              <a:chOff x="189" y="1789"/>
              <a:chExt cx="360" cy="385"/>
            </a:xfrm>
          </p:grpSpPr>
          <p:sp>
            <p:nvSpPr>
              <p:cNvPr id="35869" name="Text Box 26"/>
              <p:cNvSpPr txBox="1">
                <a:spLocks noChangeArrowheads="1"/>
              </p:cNvSpPr>
              <p:nvPr/>
            </p:nvSpPr>
            <p:spPr bwMode="auto">
              <a:xfrm>
                <a:off x="189" y="1789"/>
                <a:ext cx="246" cy="29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 sz="240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</a:p>
            </p:txBody>
          </p:sp>
          <p:sp>
            <p:nvSpPr>
              <p:cNvPr id="35870" name="Text Box 27"/>
              <p:cNvSpPr txBox="1">
                <a:spLocks noChangeArrowheads="1"/>
              </p:cNvSpPr>
              <p:nvPr/>
            </p:nvSpPr>
            <p:spPr bwMode="auto">
              <a:xfrm>
                <a:off x="325" y="1922"/>
                <a:ext cx="22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charset="-128"/>
                  </a:defRPr>
                </a:lvl9pPr>
              </a:lstStyle>
              <a:p>
                <a:pPr algn="ctr"/>
                <a:r>
                  <a:rPr lang="en-US" altLang="da-DK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35865" name="Line 28"/>
            <p:cNvSpPr>
              <a:spLocks noChangeShapeType="1"/>
            </p:cNvSpPr>
            <p:nvPr/>
          </p:nvSpPr>
          <p:spPr bwMode="auto">
            <a:xfrm>
              <a:off x="780" y="1897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35866" name="Line 29"/>
            <p:cNvSpPr>
              <a:spLocks noChangeShapeType="1"/>
            </p:cNvSpPr>
            <p:nvPr/>
          </p:nvSpPr>
          <p:spPr bwMode="auto">
            <a:xfrm>
              <a:off x="4518" y="1904"/>
              <a:ext cx="4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pic>
          <p:nvPicPr>
            <p:cNvPr id="35867" name="Picture 30" descr="BS00768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1371" y="896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8" name="Picture 31" descr="BS00768_[1]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3625" y="955"/>
              <a:ext cx="29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5" name="Picture 19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7842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16780</TotalTime>
  <Words>3526</Words>
  <Application>Microsoft Office PowerPoint</Application>
  <PresentationFormat>Skærmshow (4:3)</PresentationFormat>
  <Paragraphs>910</Paragraphs>
  <Slides>58</Slides>
  <Notes>25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11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58</vt:i4>
      </vt:variant>
    </vt:vector>
  </HeadingPairs>
  <TitlesOfParts>
    <vt:vector size="71" baseType="lpstr">
      <vt:lpstr>Arial Unicode MS</vt:lpstr>
      <vt:lpstr>SimSun</vt:lpstr>
      <vt:lpstr>Arial</vt:lpstr>
      <vt:lpstr>Comic Sans MS</vt:lpstr>
      <vt:lpstr>Courier New</vt:lpstr>
      <vt:lpstr>Gill Sans MT</vt:lpstr>
      <vt:lpstr>ＭＳ Ｐゴシック</vt:lpstr>
      <vt:lpstr>Tahoma</vt:lpstr>
      <vt:lpstr>Times New Roman</vt:lpstr>
      <vt:lpstr>Wingdings</vt:lpstr>
      <vt:lpstr>ZapfDingbats</vt:lpstr>
      <vt:lpstr>Default Design</vt:lpstr>
      <vt:lpstr>Clip</vt:lpstr>
      <vt:lpstr>PowerPoint-præsentation</vt:lpstr>
      <vt:lpstr>Chapter 8: Network Security</vt:lpstr>
      <vt:lpstr>Chapter 8 roadmap</vt:lpstr>
      <vt:lpstr>What is network security?</vt:lpstr>
      <vt:lpstr>Friends and enemies: Alice, Bob, Trudy</vt:lpstr>
      <vt:lpstr>Who might Bob, Alice be?</vt:lpstr>
      <vt:lpstr>There are bad guys (and girls) out there!</vt:lpstr>
      <vt:lpstr>Chapter 8 roadmap</vt:lpstr>
      <vt:lpstr>The language of cryptography</vt:lpstr>
      <vt:lpstr>Breaking an encryption scheme</vt:lpstr>
      <vt:lpstr>Symmetric key cryptography</vt:lpstr>
      <vt:lpstr>Simple encryption scheme</vt:lpstr>
      <vt:lpstr>Symmetric key crypto: DES</vt:lpstr>
      <vt:lpstr>AES: Advanced Encryption Standard</vt:lpstr>
      <vt:lpstr>Public Key Cryptography</vt:lpstr>
      <vt:lpstr>Public key cryptography</vt:lpstr>
      <vt:lpstr>Public key encryption algorithms</vt:lpstr>
      <vt:lpstr>RSA: another important property</vt:lpstr>
      <vt:lpstr>RSA in practice: session keys</vt:lpstr>
      <vt:lpstr>Chapter 8 roadmap</vt:lpstr>
      <vt:lpstr>Digital signatures </vt:lpstr>
      <vt:lpstr>Digital signatures </vt:lpstr>
      <vt:lpstr>Digital signatures </vt:lpstr>
      <vt:lpstr>Message digests</vt:lpstr>
      <vt:lpstr>PowerPoint-præsentation</vt:lpstr>
      <vt:lpstr>Hash function algorithms</vt:lpstr>
      <vt:lpstr>Public-key certification</vt:lpstr>
      <vt:lpstr>Certification authorities</vt:lpstr>
      <vt:lpstr>Certification authorities</vt:lpstr>
      <vt:lpstr>Certificate chains</vt:lpstr>
      <vt:lpstr>Root certificates</vt:lpstr>
      <vt:lpstr>Chapter 8 roadmap</vt:lpstr>
      <vt:lpstr>SSL: Secure Sockets Layer</vt:lpstr>
      <vt:lpstr>SSL and TCP/IP</vt:lpstr>
      <vt:lpstr>SSL connection</vt:lpstr>
      <vt:lpstr>C# API, SslStream</vt:lpstr>
      <vt:lpstr>HTTP secure</vt:lpstr>
      <vt:lpstr>HTTP secure</vt:lpstr>
      <vt:lpstr>HTTP secure, mixed content</vt:lpstr>
      <vt:lpstr>Chapter 8 roadmap</vt:lpstr>
      <vt:lpstr>What is network-layer confidentiality ?</vt:lpstr>
      <vt:lpstr>Virtual Private Networks (VPNs)</vt:lpstr>
      <vt:lpstr>PowerPoint-præsentation</vt:lpstr>
      <vt:lpstr>Chapter 8 roadmap</vt:lpstr>
      <vt:lpstr>Firewalls</vt:lpstr>
      <vt:lpstr>Firewalls: why</vt:lpstr>
      <vt:lpstr>Stateless packet filtering</vt:lpstr>
      <vt:lpstr>Stateless packet filtering: example</vt:lpstr>
      <vt:lpstr>Stateless packet filtering: more examples</vt:lpstr>
      <vt:lpstr>Access Control Lists</vt:lpstr>
      <vt:lpstr>Stateful packet filtering</vt:lpstr>
      <vt:lpstr>Stateful packet filtering</vt:lpstr>
      <vt:lpstr>Application gateways</vt:lpstr>
      <vt:lpstr>Application gateways</vt:lpstr>
      <vt:lpstr>Limitations of firewalls, gateways</vt:lpstr>
      <vt:lpstr>Intrusion detection systems</vt:lpstr>
      <vt:lpstr>Intrusion detection systems</vt:lpstr>
      <vt:lpstr>Network Security (summary)</vt:lpstr>
    </vt:vector>
  </TitlesOfParts>
  <Company>Polytechnic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Keith W. Ross</dc:creator>
  <cp:lastModifiedBy>Anders Børjesson</cp:lastModifiedBy>
  <cp:revision>351</cp:revision>
  <cp:lastPrinted>2011-11-30T14:38:01Z</cp:lastPrinted>
  <dcterms:created xsi:type="dcterms:W3CDTF">1999-10-08T19:08:27Z</dcterms:created>
  <dcterms:modified xsi:type="dcterms:W3CDTF">2015-12-18T12:16:42Z</dcterms:modified>
</cp:coreProperties>
</file>