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9" d="100"/>
          <a:sy n="69" d="100"/>
        </p:scale>
        <p:origin x="2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23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387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026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292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321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647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456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7223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855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785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915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1C7B3-F436-4240-A075-BDFF62E240B3}" type="datetimeFigureOut">
              <a:rPr lang="da-DK" smtClean="0"/>
              <a:t>22-09-2015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14BB-9EF8-4088-903F-AB989E6E896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623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IP </a:t>
            </a:r>
            <a:r>
              <a:rPr lang="da-DK" dirty="0" err="1" smtClean="0"/>
              <a:t>addresses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892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mtClean="0"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399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>
                <a:latin typeface="Tahoma" panose="020B0604030504040204" pitchFamily="34" charset="0"/>
              </a:rPr>
              <a:t>4-</a:t>
            </a:r>
            <a:fld id="{34889D88-4F97-44B0-B5FA-9B38ADC0DF8A}" type="slidenum">
              <a:rPr lang="en-US" altLang="da-DK">
                <a:latin typeface="Tahoma" panose="020B0604030504040204" pitchFamily="34" charset="0"/>
              </a:rPr>
              <a:pPr/>
              <a:t>2</a:t>
            </a:fld>
            <a:endParaRPr lang="en-US" altLang="da-DK">
              <a:latin typeface="Tahoma" panose="020B0604030504040204" pitchFamily="34" charset="0"/>
            </a:endParaRPr>
          </a:p>
        </p:txBody>
      </p:sp>
      <p:pic>
        <p:nvPicPr>
          <p:cNvPr id="39940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663" y="1025525"/>
            <a:ext cx="4113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da-DK" sz="2400" dirty="0">
                <a:ea typeface="ＭＳ Ｐゴシック" pitchFamily="34" charset="-128"/>
              </a:rPr>
              <a:t>4.1 introduction</a:t>
            </a:r>
          </a:p>
          <a:p>
            <a:pPr>
              <a:buFont typeface="Wingdings" pitchFamily="2" charset="2"/>
              <a:buNone/>
            </a:pPr>
            <a:r>
              <a:rPr lang="en-US" altLang="da-DK" sz="2400" dirty="0">
                <a:ea typeface="ＭＳ Ｐゴシック" pitchFamily="34" charset="-128"/>
              </a:rPr>
              <a:t>4.2 virtual circuit and datagram networks</a:t>
            </a:r>
          </a:p>
          <a:p>
            <a:pPr>
              <a:buFont typeface="Wingdings" pitchFamily="2" charset="2"/>
              <a:buNone/>
            </a:pPr>
            <a:r>
              <a:rPr lang="en-US" altLang="da-DK" sz="2400" dirty="0">
                <a:ea typeface="ＭＳ Ｐゴシック" pitchFamily="34" charset="-128"/>
              </a:rPr>
              <a:t>4.3 what</a:t>
            </a:r>
            <a:r>
              <a:rPr lang="ja-JP" altLang="en-US" sz="2400" dirty="0">
                <a:ea typeface="ＭＳ Ｐゴシック" pitchFamily="34" charset="-128"/>
              </a:rPr>
              <a:t>’</a:t>
            </a:r>
            <a:r>
              <a:rPr lang="en-US" altLang="ja-JP" sz="2400" dirty="0">
                <a:ea typeface="ＭＳ Ｐゴシック" pitchFamily="34" charset="-128"/>
              </a:rPr>
              <a:t>s inside a router</a:t>
            </a:r>
          </a:p>
          <a:p>
            <a:pPr>
              <a:buFont typeface="Wingdings" pitchFamily="2" charset="2"/>
              <a:buNone/>
            </a:pPr>
            <a:r>
              <a:rPr lang="en-US" altLang="da-DK" sz="2400" dirty="0">
                <a:solidFill>
                  <a:srgbClr val="CC0000"/>
                </a:solidFill>
                <a:ea typeface="ＭＳ Ｐゴシック" pitchFamily="34" charset="-128"/>
              </a:rPr>
              <a:t>4.4 IP: Internet Protocol</a:t>
            </a:r>
          </a:p>
          <a:p>
            <a:pPr lvl="1"/>
            <a:r>
              <a:rPr lang="en-US" altLang="da-DK" sz="2000" dirty="0">
                <a:ea typeface="ＭＳ Ｐゴシック" pitchFamily="34" charset="-128"/>
              </a:rPr>
              <a:t>datagram format</a:t>
            </a:r>
          </a:p>
          <a:p>
            <a:pPr lvl="1"/>
            <a:r>
              <a:rPr lang="en-US" altLang="da-DK" sz="2000" dirty="0">
                <a:solidFill>
                  <a:srgbClr val="CC0000"/>
                </a:solidFill>
                <a:ea typeface="ＭＳ Ｐゴシック" pitchFamily="34" charset="-128"/>
              </a:rPr>
              <a:t>IPv4 addressing</a:t>
            </a:r>
          </a:p>
          <a:p>
            <a:pPr lvl="1"/>
            <a:r>
              <a:rPr lang="en-US" altLang="da-DK" sz="2000" dirty="0">
                <a:ea typeface="ＭＳ Ｐゴシック" pitchFamily="34" charset="-128"/>
              </a:rPr>
              <a:t>ICMP</a:t>
            </a:r>
          </a:p>
          <a:p>
            <a:pPr lvl="1"/>
            <a:r>
              <a:rPr lang="en-US" altLang="da-DK" sz="2000" dirty="0">
                <a:solidFill>
                  <a:srgbClr val="FF0000"/>
                </a:solidFill>
                <a:ea typeface="ＭＳ Ｐゴシック" pitchFamily="34" charset="-128"/>
              </a:rPr>
              <a:t>IPv6</a:t>
            </a:r>
          </a:p>
        </p:txBody>
      </p:sp>
      <p:sp>
        <p:nvSpPr>
          <p:cNvPr id="3994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da-DK" sz="2400">
                <a:ea typeface="ＭＳ Ｐゴシック" pitchFamily="34" charset="-128"/>
              </a:rPr>
              <a:t>4.5 routing algorithms</a:t>
            </a:r>
          </a:p>
          <a:p>
            <a:pPr lvl="1"/>
            <a:r>
              <a:rPr lang="en-US" altLang="da-DK" sz="2000">
                <a:ea typeface="ＭＳ Ｐゴシック" pitchFamily="34" charset="-128"/>
              </a:rPr>
              <a:t>link state</a:t>
            </a:r>
          </a:p>
          <a:p>
            <a:pPr lvl="1"/>
            <a:r>
              <a:rPr lang="en-US" altLang="da-DK" sz="2000">
                <a:ea typeface="ＭＳ Ｐゴシック" pitchFamily="34" charset="-128"/>
              </a:rPr>
              <a:t>distance vector</a:t>
            </a:r>
          </a:p>
          <a:p>
            <a:pPr lvl="1"/>
            <a:r>
              <a:rPr lang="en-US" altLang="da-DK" sz="2000">
                <a:ea typeface="ＭＳ Ｐゴシック" pitchFamily="34" charset="-128"/>
              </a:rPr>
              <a:t>hierarchical routing</a:t>
            </a:r>
          </a:p>
          <a:p>
            <a:pPr>
              <a:buFont typeface="Wingdings" pitchFamily="2" charset="2"/>
              <a:buNone/>
            </a:pPr>
            <a:r>
              <a:rPr lang="en-US" altLang="da-DK" sz="2400">
                <a:ea typeface="ＭＳ Ｐゴシック" pitchFamily="34" charset="-128"/>
              </a:rPr>
              <a:t>4.6 routing in the Internet</a:t>
            </a:r>
          </a:p>
          <a:p>
            <a:pPr lvl="1"/>
            <a:r>
              <a:rPr lang="en-US" altLang="da-DK" sz="2000">
                <a:ea typeface="ＭＳ Ｐゴシック" pitchFamily="34" charset="-128"/>
              </a:rPr>
              <a:t>RIP</a:t>
            </a:r>
          </a:p>
          <a:p>
            <a:pPr lvl="1"/>
            <a:r>
              <a:rPr lang="en-US" altLang="da-DK" sz="2000">
                <a:ea typeface="ＭＳ Ｐゴシック" pitchFamily="34" charset="-128"/>
              </a:rPr>
              <a:t>OSPF</a:t>
            </a:r>
          </a:p>
          <a:p>
            <a:pPr lvl="1"/>
            <a:r>
              <a:rPr lang="en-US" altLang="da-DK" sz="2000">
                <a:ea typeface="ＭＳ Ｐゴシック" pitchFamily="34" charset="-128"/>
              </a:rPr>
              <a:t>BGP</a:t>
            </a:r>
          </a:p>
          <a:p>
            <a:pPr>
              <a:buFont typeface="Wingdings" pitchFamily="2" charset="2"/>
              <a:buNone/>
            </a:pPr>
            <a:r>
              <a:rPr lang="en-US" altLang="da-DK" sz="2400">
                <a:ea typeface="ＭＳ Ｐゴシック" pitchFamily="34" charset="-128"/>
              </a:rPr>
              <a:t>4.7 broadcast and multicast routing</a:t>
            </a:r>
          </a:p>
          <a:p>
            <a:endParaRPr lang="en-US" altLang="da-DK" sz="2400">
              <a:ea typeface="ＭＳ Ｐゴシック" pitchFamily="34" charset="-128"/>
            </a:endParaRPr>
          </a:p>
        </p:txBody>
      </p:sp>
      <p:sp>
        <p:nvSpPr>
          <p:cNvPr id="39943" name="Rectangle 2"/>
          <p:cNvSpPr>
            <a:spLocks noChangeArrowheads="1"/>
          </p:cNvSpPr>
          <p:nvPr/>
        </p:nvSpPr>
        <p:spPr bwMode="auto">
          <a:xfrm>
            <a:off x="2057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4400">
                <a:solidFill>
                  <a:srgbClr val="000099"/>
                </a:solidFill>
                <a:latin typeface="Gill Sans MT" panose="020B0502020104020203" pitchFamily="34" charset="0"/>
              </a:rPr>
              <a:t>Chapter 4: outline</a:t>
            </a:r>
          </a:p>
        </p:txBody>
      </p:sp>
    </p:spTree>
    <p:extLst>
      <p:ext uri="{BB962C8B-B14F-4D97-AF65-F5344CB8AC3E}">
        <p14:creationId xmlns:p14="http://schemas.microsoft.com/office/powerpoint/2010/main" val="300552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reeform 140"/>
          <p:cNvSpPr>
            <a:spLocks/>
          </p:cNvSpPr>
          <p:nvPr/>
        </p:nvSpPr>
        <p:spPr bwMode="auto">
          <a:xfrm rot="-5400000">
            <a:off x="7727157" y="3196432"/>
            <a:ext cx="846137" cy="1593850"/>
          </a:xfrm>
          <a:custGeom>
            <a:avLst/>
            <a:gdLst>
              <a:gd name="T0" fmla="*/ 2147483647 w 10315"/>
              <a:gd name="T1" fmla="*/ 2147483647 h 10000"/>
              <a:gd name="T2" fmla="*/ 2147483647 w 10315"/>
              <a:gd name="T3" fmla="*/ 2147483647 h 10000"/>
              <a:gd name="T4" fmla="*/ 2147483647 w 10315"/>
              <a:gd name="T5" fmla="*/ 2147483647 h 10000"/>
              <a:gd name="T6" fmla="*/ 2147483647 w 10315"/>
              <a:gd name="T7" fmla="*/ 2147483647 h 10000"/>
              <a:gd name="T8" fmla="*/ 2147483647 w 10315"/>
              <a:gd name="T9" fmla="*/ 2147483647 h 10000"/>
              <a:gd name="T10" fmla="*/ 2147483647 w 10315"/>
              <a:gd name="T11" fmla="*/ 2147483647 h 10000"/>
              <a:gd name="T12" fmla="*/ 2147483647 w 10315"/>
              <a:gd name="T13" fmla="*/ 2147483647 h 10000"/>
              <a:gd name="T14" fmla="*/ 2147483647 w 10315"/>
              <a:gd name="T15" fmla="*/ 2147483647 h 10000"/>
              <a:gd name="T16" fmla="*/ 2147483647 w 10315"/>
              <a:gd name="T17" fmla="*/ 2147483647 h 10000"/>
              <a:gd name="T18" fmla="*/ 2147483647 w 10315"/>
              <a:gd name="T19" fmla="*/ 2147483647 h 10000"/>
              <a:gd name="T20" fmla="*/ 2147483647 w 10315"/>
              <a:gd name="T21" fmla="*/ 2147483647 h 10000"/>
              <a:gd name="T22" fmla="*/ 2147483647 w 10315"/>
              <a:gd name="T23" fmla="*/ 2147483647 h 10000"/>
              <a:gd name="T24" fmla="*/ 2147483647 w 10315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315"/>
              <a:gd name="T40" fmla="*/ 0 h 10000"/>
              <a:gd name="T41" fmla="*/ 10315 w 10315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63" name="Freeform 140"/>
          <p:cNvSpPr>
            <a:spLocks/>
          </p:cNvSpPr>
          <p:nvPr/>
        </p:nvSpPr>
        <p:spPr bwMode="auto">
          <a:xfrm rot="10800000">
            <a:off x="8724900" y="1870075"/>
            <a:ext cx="846138" cy="1593850"/>
          </a:xfrm>
          <a:custGeom>
            <a:avLst/>
            <a:gdLst>
              <a:gd name="T0" fmla="*/ 2147483647 w 10315"/>
              <a:gd name="T1" fmla="*/ 2147483647 h 10000"/>
              <a:gd name="T2" fmla="*/ 2147483647 w 10315"/>
              <a:gd name="T3" fmla="*/ 2147483647 h 10000"/>
              <a:gd name="T4" fmla="*/ 2147483647 w 10315"/>
              <a:gd name="T5" fmla="*/ 2147483647 h 10000"/>
              <a:gd name="T6" fmla="*/ 2147483647 w 10315"/>
              <a:gd name="T7" fmla="*/ 2147483647 h 10000"/>
              <a:gd name="T8" fmla="*/ 2147483647 w 10315"/>
              <a:gd name="T9" fmla="*/ 2147483647 h 10000"/>
              <a:gd name="T10" fmla="*/ 2147483647 w 10315"/>
              <a:gd name="T11" fmla="*/ 2147483647 h 10000"/>
              <a:gd name="T12" fmla="*/ 2147483647 w 10315"/>
              <a:gd name="T13" fmla="*/ 2147483647 h 10000"/>
              <a:gd name="T14" fmla="*/ 2147483647 w 10315"/>
              <a:gd name="T15" fmla="*/ 2147483647 h 10000"/>
              <a:gd name="T16" fmla="*/ 2147483647 w 10315"/>
              <a:gd name="T17" fmla="*/ 2147483647 h 10000"/>
              <a:gd name="T18" fmla="*/ 2147483647 w 10315"/>
              <a:gd name="T19" fmla="*/ 2147483647 h 10000"/>
              <a:gd name="T20" fmla="*/ 2147483647 w 10315"/>
              <a:gd name="T21" fmla="*/ 2147483647 h 10000"/>
              <a:gd name="T22" fmla="*/ 2147483647 w 10315"/>
              <a:gd name="T23" fmla="*/ 2147483647 h 10000"/>
              <a:gd name="T24" fmla="*/ 2147483647 w 10315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315"/>
              <a:gd name="T40" fmla="*/ 0 h 10000"/>
              <a:gd name="T41" fmla="*/ 10315 w 10315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64" name="Freeform 140"/>
          <p:cNvSpPr>
            <a:spLocks/>
          </p:cNvSpPr>
          <p:nvPr/>
        </p:nvSpPr>
        <p:spPr bwMode="auto">
          <a:xfrm>
            <a:off x="6689726" y="1452564"/>
            <a:ext cx="1038225" cy="1927225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6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mtClean="0"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>
                <a:latin typeface="Tahoma" panose="020B0604030504040204" pitchFamily="34" charset="0"/>
              </a:rPr>
              <a:t>4-</a:t>
            </a:r>
            <a:fld id="{C2226F9D-2D6D-4CEB-A25E-2515DBEB1EEF}" type="slidenum">
              <a:rPr lang="en-US" altLang="da-DK">
                <a:latin typeface="Tahoma" panose="020B0604030504040204" pitchFamily="34" charset="0"/>
              </a:rPr>
              <a:pPr/>
              <a:t>3</a:t>
            </a:fld>
            <a:endParaRPr lang="en-US" altLang="da-DK">
              <a:latin typeface="Tahoma" panose="020B0604030504040204" pitchFamily="34" charset="0"/>
            </a:endParaRPr>
          </a:p>
        </p:txBody>
      </p:sp>
      <p:sp>
        <p:nvSpPr>
          <p:cNvPr id="40967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30188"/>
            <a:ext cx="7772400" cy="952500"/>
          </a:xfrm>
        </p:spPr>
        <p:txBody>
          <a:bodyPr/>
          <a:lstStyle/>
          <a:p>
            <a:r>
              <a:rPr lang="en-US" altLang="da-DK" sz="4000">
                <a:ea typeface="ＭＳ Ｐゴシック" pitchFamily="34" charset="-128"/>
              </a:rPr>
              <a:t>IP addressing: introduction</a:t>
            </a:r>
            <a:endParaRPr lang="en-US" altLang="da-DK" smtClean="0">
              <a:ea typeface="ＭＳ Ｐゴシック" pitchFamily="34" charset="-128"/>
            </a:endParaRPr>
          </a:p>
        </p:txBody>
      </p:sp>
      <p:sp>
        <p:nvSpPr>
          <p:cNvPr id="409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00250" y="1444625"/>
            <a:ext cx="3695700" cy="4648200"/>
          </a:xfrm>
        </p:spPr>
        <p:txBody>
          <a:bodyPr/>
          <a:lstStyle/>
          <a:p>
            <a:r>
              <a:rPr lang="en-US" altLang="da-DK" i="1" smtClean="0">
                <a:solidFill>
                  <a:srgbClr val="CC0000"/>
                </a:solidFill>
                <a:ea typeface="ＭＳ Ｐゴシック" pitchFamily="34" charset="-128"/>
              </a:rPr>
              <a:t>IP address:</a:t>
            </a:r>
            <a:r>
              <a:rPr lang="en-US" altLang="da-DK" sz="2400">
                <a:ea typeface="ＭＳ Ｐゴシック" pitchFamily="34" charset="-128"/>
              </a:rPr>
              <a:t> 32-bit identifier for host, router </a:t>
            </a:r>
            <a:r>
              <a:rPr lang="en-US" altLang="da-DK" sz="2400" i="1">
                <a:ea typeface="ＭＳ Ｐゴシック" pitchFamily="34" charset="-128"/>
              </a:rPr>
              <a:t>interface</a:t>
            </a:r>
            <a:r>
              <a:rPr lang="en-US" altLang="da-DK" sz="2400">
                <a:ea typeface="ＭＳ Ｐゴシック" pitchFamily="34" charset="-128"/>
              </a:rPr>
              <a:t> </a:t>
            </a:r>
          </a:p>
          <a:p>
            <a:r>
              <a:rPr lang="en-US" altLang="da-DK" i="1" smtClean="0">
                <a:solidFill>
                  <a:srgbClr val="CC0000"/>
                </a:solidFill>
                <a:ea typeface="ＭＳ Ｐゴシック" pitchFamily="34" charset="-128"/>
              </a:rPr>
              <a:t>interface:</a:t>
            </a:r>
            <a:r>
              <a:rPr lang="en-US" altLang="da-DK" sz="2400">
                <a:ea typeface="ＭＳ Ｐゴシック" pitchFamily="34" charset="-128"/>
              </a:rPr>
              <a:t> connection between host/router and physical link</a:t>
            </a:r>
          </a:p>
          <a:p>
            <a:pPr lvl="1"/>
            <a:r>
              <a:rPr lang="en-US" altLang="da-DK" sz="2000">
                <a:ea typeface="ＭＳ Ｐゴシック" pitchFamily="34" charset="-128"/>
              </a:rPr>
              <a:t>router</a:t>
            </a:r>
            <a:r>
              <a:rPr lang="en-US" altLang="ja-JP" sz="2000">
                <a:ea typeface="ＭＳ Ｐゴシック" pitchFamily="34" charset="-128"/>
              </a:rPr>
              <a:t>s typically have multiple interfaces</a:t>
            </a:r>
          </a:p>
          <a:p>
            <a:pPr lvl="1"/>
            <a:r>
              <a:rPr lang="en-US" altLang="da-DK" sz="2000">
                <a:ea typeface="ＭＳ Ｐゴシック" pitchFamily="34" charset="-128"/>
              </a:rPr>
              <a:t>host typically has one active interface (e.g., wired Ethernet, wireless 802.11)</a:t>
            </a:r>
          </a:p>
          <a:p>
            <a:r>
              <a:rPr lang="en-US" altLang="da-DK" sz="2400" i="1">
                <a:solidFill>
                  <a:srgbClr val="CC0000"/>
                </a:solidFill>
                <a:ea typeface="ＭＳ Ｐゴシック" pitchFamily="34" charset="-128"/>
              </a:rPr>
              <a:t>one IP address associated with each interface</a:t>
            </a:r>
          </a:p>
        </p:txBody>
      </p:sp>
      <p:sp>
        <p:nvSpPr>
          <p:cNvPr id="40969" name="Text Box 26"/>
          <p:cNvSpPr txBox="1">
            <a:spLocks noChangeArrowheads="1"/>
          </p:cNvSpPr>
          <p:nvPr/>
        </p:nvSpPr>
        <p:spPr bwMode="auto">
          <a:xfrm>
            <a:off x="6072188" y="1282701"/>
            <a:ext cx="82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223.1.1.1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grpSp>
        <p:nvGrpSpPr>
          <p:cNvPr id="40970" name="Group 27"/>
          <p:cNvGrpSpPr>
            <a:grpSpLocks/>
          </p:cNvGrpSpPr>
          <p:nvPr/>
        </p:nvGrpSpPr>
        <p:grpSpPr bwMode="auto">
          <a:xfrm>
            <a:off x="5338763" y="2243139"/>
            <a:ext cx="920750" cy="276225"/>
            <a:chOff x="3251" y="608"/>
            <a:chExt cx="580" cy="174"/>
          </a:xfrm>
        </p:grpSpPr>
        <p:sp>
          <p:nvSpPr>
            <p:cNvPr id="41031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1200"/>
            </a:p>
          </p:txBody>
        </p:sp>
        <p:sp>
          <p:nvSpPr>
            <p:cNvPr id="41032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52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200"/>
                <a:t>223.1.1.2</a:t>
              </a:r>
              <a:endParaRPr lang="en-US" altLang="da-DK" sz="1200">
                <a:latin typeface="Comic Sans MS" panose="030F0702030302020204" pitchFamily="66" charset="0"/>
              </a:endParaRPr>
            </a:p>
          </p:txBody>
        </p:sp>
      </p:grpSp>
      <p:sp>
        <p:nvSpPr>
          <p:cNvPr id="40971" name="Text Box 30"/>
          <p:cNvSpPr txBox="1">
            <a:spLocks noChangeArrowheads="1"/>
          </p:cNvSpPr>
          <p:nvPr/>
        </p:nvSpPr>
        <p:spPr bwMode="auto">
          <a:xfrm>
            <a:off x="6176964" y="3238501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223.1.1.3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0972" name="Text Box 31"/>
          <p:cNvSpPr txBox="1">
            <a:spLocks noChangeArrowheads="1"/>
          </p:cNvSpPr>
          <p:nvPr/>
        </p:nvSpPr>
        <p:spPr bwMode="auto">
          <a:xfrm>
            <a:off x="7277100" y="2368551"/>
            <a:ext cx="827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223.1.1.4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0973" name="Line 32"/>
          <p:cNvSpPr>
            <a:spLocks noChangeShapeType="1"/>
          </p:cNvSpPr>
          <p:nvPr/>
        </p:nvSpPr>
        <p:spPr bwMode="auto">
          <a:xfrm>
            <a:off x="8378826" y="2668588"/>
            <a:ext cx="5810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74" name="Text Box 33"/>
          <p:cNvSpPr txBox="1">
            <a:spLocks noChangeArrowheads="1"/>
          </p:cNvSpPr>
          <p:nvPr/>
        </p:nvSpPr>
        <p:spPr bwMode="auto">
          <a:xfrm>
            <a:off x="8253414" y="2378076"/>
            <a:ext cx="82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223.1.2.9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0975" name="Line 36"/>
          <p:cNvSpPr>
            <a:spLocks noChangeShapeType="1"/>
          </p:cNvSpPr>
          <p:nvPr/>
        </p:nvSpPr>
        <p:spPr bwMode="auto">
          <a:xfrm>
            <a:off x="9402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76" name="Line 38"/>
          <p:cNvSpPr>
            <a:spLocks noChangeShapeType="1"/>
          </p:cNvSpPr>
          <p:nvPr/>
        </p:nvSpPr>
        <p:spPr bwMode="auto">
          <a:xfrm>
            <a:off x="9402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77" name="Text Box 41"/>
          <p:cNvSpPr txBox="1">
            <a:spLocks noChangeArrowheads="1"/>
          </p:cNvSpPr>
          <p:nvPr/>
        </p:nvSpPr>
        <p:spPr bwMode="auto">
          <a:xfrm>
            <a:off x="8982075" y="3349626"/>
            <a:ext cx="827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223.1.2.2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0978" name="Text Box 44"/>
          <p:cNvSpPr txBox="1">
            <a:spLocks noChangeArrowheads="1"/>
          </p:cNvSpPr>
          <p:nvPr/>
        </p:nvSpPr>
        <p:spPr bwMode="auto">
          <a:xfrm>
            <a:off x="8774114" y="1743076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223.1.2.1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0979" name="Line 45"/>
          <p:cNvSpPr>
            <a:spLocks noChangeShapeType="1"/>
          </p:cNvSpPr>
          <p:nvPr/>
        </p:nvSpPr>
        <p:spPr bwMode="auto">
          <a:xfrm>
            <a:off x="8140700" y="3006725"/>
            <a:ext cx="0" cy="757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80" name="Line 47"/>
          <p:cNvSpPr>
            <a:spLocks noChangeShapeType="1"/>
          </p:cNvSpPr>
          <p:nvPr/>
        </p:nvSpPr>
        <p:spPr bwMode="auto">
          <a:xfrm flipH="1" flipV="1">
            <a:off x="7527926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81" name="Line 48"/>
          <p:cNvSpPr>
            <a:spLocks noChangeShapeType="1"/>
          </p:cNvSpPr>
          <p:nvPr/>
        </p:nvSpPr>
        <p:spPr bwMode="auto">
          <a:xfrm flipH="1" flipV="1">
            <a:off x="8704264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82" name="Text Box 53"/>
          <p:cNvSpPr txBox="1">
            <a:spLocks noChangeArrowheads="1"/>
          </p:cNvSpPr>
          <p:nvPr/>
        </p:nvSpPr>
        <p:spPr bwMode="auto">
          <a:xfrm>
            <a:off x="8736014" y="4344989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223.1.3.2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0983" name="Text Box 56"/>
          <p:cNvSpPr txBox="1">
            <a:spLocks noChangeArrowheads="1"/>
          </p:cNvSpPr>
          <p:nvPr/>
        </p:nvSpPr>
        <p:spPr bwMode="auto">
          <a:xfrm>
            <a:off x="7493000" y="4349751"/>
            <a:ext cx="827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223.1.3.1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grpSp>
        <p:nvGrpSpPr>
          <p:cNvPr id="40984" name="Group 57"/>
          <p:cNvGrpSpPr>
            <a:grpSpLocks/>
          </p:cNvGrpSpPr>
          <p:nvPr/>
        </p:nvGrpSpPr>
        <p:grpSpPr bwMode="auto">
          <a:xfrm>
            <a:off x="7637464" y="3101976"/>
            <a:ext cx="935037" cy="276225"/>
            <a:chOff x="4532" y="1229"/>
            <a:chExt cx="589" cy="174"/>
          </a:xfrm>
        </p:grpSpPr>
        <p:sp>
          <p:nvSpPr>
            <p:cNvPr id="41029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1200"/>
            </a:p>
          </p:txBody>
        </p:sp>
        <p:sp>
          <p:nvSpPr>
            <p:cNvPr id="41030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5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200"/>
                <a:t>223.1.3.27</a:t>
              </a:r>
              <a:endParaRPr lang="en-US" altLang="da-DK" sz="1200">
                <a:latin typeface="Comic Sans MS" panose="030F0702030302020204" pitchFamily="66" charset="0"/>
              </a:endParaRPr>
            </a:p>
          </p:txBody>
        </p:sp>
      </p:grpSp>
      <p:sp>
        <p:nvSpPr>
          <p:cNvPr id="40985" name="Text Box 60"/>
          <p:cNvSpPr txBox="1">
            <a:spLocks noChangeArrowheads="1"/>
          </p:cNvSpPr>
          <p:nvPr/>
        </p:nvSpPr>
        <p:spPr bwMode="auto">
          <a:xfrm>
            <a:off x="5508625" y="5341938"/>
            <a:ext cx="50434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223.1.1.1 = 11011111 00000001 00000001 00000001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0986" name="Freeform 61"/>
          <p:cNvSpPr>
            <a:spLocks/>
          </p:cNvSpPr>
          <p:nvPr/>
        </p:nvSpPr>
        <p:spPr bwMode="auto">
          <a:xfrm>
            <a:off x="6686551" y="5597526"/>
            <a:ext cx="892175" cy="92075"/>
          </a:xfrm>
          <a:custGeom>
            <a:avLst/>
            <a:gdLst>
              <a:gd name="T0" fmla="*/ 0 w 562"/>
              <a:gd name="T1" fmla="*/ 0 h 58"/>
              <a:gd name="T2" fmla="*/ 0 w 562"/>
              <a:gd name="T3" fmla="*/ 2147483647 h 58"/>
              <a:gd name="T4" fmla="*/ 2147483647 w 562"/>
              <a:gd name="T5" fmla="*/ 2147483647 h 58"/>
              <a:gd name="T6" fmla="*/ 2147483647 w 562"/>
              <a:gd name="T7" fmla="*/ 2147483647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8"/>
              <a:gd name="T14" fmla="*/ 562 w 562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8">
                <a:moveTo>
                  <a:pt x="0" y="0"/>
                </a:moveTo>
                <a:lnTo>
                  <a:pt x="0" y="58"/>
                </a:lnTo>
                <a:lnTo>
                  <a:pt x="562" y="58"/>
                </a:lnTo>
                <a:lnTo>
                  <a:pt x="562" y="1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87" name="Freeform 62"/>
          <p:cNvSpPr>
            <a:spLocks/>
          </p:cNvSpPr>
          <p:nvPr/>
        </p:nvSpPr>
        <p:spPr bwMode="auto">
          <a:xfrm>
            <a:off x="7648576" y="5616576"/>
            <a:ext cx="892175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88" name="Freeform 63"/>
          <p:cNvSpPr>
            <a:spLocks/>
          </p:cNvSpPr>
          <p:nvPr/>
        </p:nvSpPr>
        <p:spPr bwMode="auto">
          <a:xfrm>
            <a:off x="8613775" y="5619751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89" name="Freeform 64"/>
          <p:cNvSpPr>
            <a:spLocks/>
          </p:cNvSpPr>
          <p:nvPr/>
        </p:nvSpPr>
        <p:spPr bwMode="auto">
          <a:xfrm>
            <a:off x="9578975" y="5622926"/>
            <a:ext cx="869950" cy="79375"/>
          </a:xfrm>
          <a:custGeom>
            <a:avLst/>
            <a:gdLst>
              <a:gd name="T0" fmla="*/ 0 w 562"/>
              <a:gd name="T1" fmla="*/ 0 h 50"/>
              <a:gd name="T2" fmla="*/ 0 w 562"/>
              <a:gd name="T3" fmla="*/ 2147483647 h 50"/>
              <a:gd name="T4" fmla="*/ 2147483647 w 562"/>
              <a:gd name="T5" fmla="*/ 2147483647 h 50"/>
              <a:gd name="T6" fmla="*/ 2147483647 w 562"/>
              <a:gd name="T7" fmla="*/ 2147483647 h 50"/>
              <a:gd name="T8" fmla="*/ 0 60000 65536"/>
              <a:gd name="T9" fmla="*/ 0 60000 65536"/>
              <a:gd name="T10" fmla="*/ 0 60000 65536"/>
              <a:gd name="T11" fmla="*/ 0 60000 65536"/>
              <a:gd name="T12" fmla="*/ 0 w 562"/>
              <a:gd name="T13" fmla="*/ 0 h 50"/>
              <a:gd name="T14" fmla="*/ 562 w 562"/>
              <a:gd name="T15" fmla="*/ 50 h 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2" h="50">
                <a:moveTo>
                  <a:pt x="0" y="0"/>
                </a:moveTo>
                <a:lnTo>
                  <a:pt x="0" y="50"/>
                </a:lnTo>
                <a:lnTo>
                  <a:pt x="562" y="50"/>
                </a:lnTo>
                <a:lnTo>
                  <a:pt x="562" y="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0990" name="Text Box 65"/>
          <p:cNvSpPr txBox="1">
            <a:spLocks noChangeArrowheads="1"/>
          </p:cNvSpPr>
          <p:nvPr/>
        </p:nvSpPr>
        <p:spPr bwMode="auto">
          <a:xfrm>
            <a:off x="6884989" y="5818188"/>
            <a:ext cx="5222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0991" name="Text Box 66"/>
          <p:cNvSpPr txBox="1">
            <a:spLocks noChangeArrowheads="1"/>
          </p:cNvSpPr>
          <p:nvPr/>
        </p:nvSpPr>
        <p:spPr bwMode="auto">
          <a:xfrm>
            <a:off x="7927976" y="5827713"/>
            <a:ext cx="296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0992" name="Text Box 67"/>
          <p:cNvSpPr txBox="1">
            <a:spLocks noChangeArrowheads="1"/>
          </p:cNvSpPr>
          <p:nvPr/>
        </p:nvSpPr>
        <p:spPr bwMode="auto">
          <a:xfrm>
            <a:off x="9885363" y="5827713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0993" name="Text Box 68"/>
          <p:cNvSpPr txBox="1">
            <a:spLocks noChangeArrowheads="1"/>
          </p:cNvSpPr>
          <p:nvPr/>
        </p:nvSpPr>
        <p:spPr bwMode="auto">
          <a:xfrm>
            <a:off x="8866188" y="5827713"/>
            <a:ext cx="296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grpSp>
        <p:nvGrpSpPr>
          <p:cNvPr id="40994" name="Group 73"/>
          <p:cNvGrpSpPr>
            <a:grpSpLocks/>
          </p:cNvGrpSpPr>
          <p:nvPr/>
        </p:nvGrpSpPr>
        <p:grpSpPr bwMode="auto">
          <a:xfrm>
            <a:off x="5897563" y="1528763"/>
            <a:ext cx="641350" cy="558800"/>
            <a:chOff x="-44" y="1473"/>
            <a:chExt cx="981" cy="1105"/>
          </a:xfrm>
        </p:grpSpPr>
        <p:pic>
          <p:nvPicPr>
            <p:cNvPr id="41027" name="Picture 7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28" name="Freeform 7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0995" name="Group 80"/>
          <p:cNvGrpSpPr>
            <a:grpSpLocks/>
          </p:cNvGrpSpPr>
          <p:nvPr/>
        </p:nvGrpSpPr>
        <p:grpSpPr bwMode="auto">
          <a:xfrm>
            <a:off x="5892800" y="2127250"/>
            <a:ext cx="641350" cy="558800"/>
            <a:chOff x="-44" y="1473"/>
            <a:chExt cx="981" cy="1105"/>
          </a:xfrm>
        </p:grpSpPr>
        <p:pic>
          <p:nvPicPr>
            <p:cNvPr id="41025" name="Picture 8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26" name="Freeform 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0996" name="Group 83"/>
          <p:cNvGrpSpPr>
            <a:grpSpLocks/>
          </p:cNvGrpSpPr>
          <p:nvPr/>
        </p:nvGrpSpPr>
        <p:grpSpPr bwMode="auto">
          <a:xfrm>
            <a:off x="5921375" y="2736850"/>
            <a:ext cx="641350" cy="558800"/>
            <a:chOff x="-44" y="1473"/>
            <a:chExt cx="981" cy="1105"/>
          </a:xfrm>
        </p:grpSpPr>
        <p:pic>
          <p:nvPicPr>
            <p:cNvPr id="41023" name="Picture 8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24" name="Freeform 8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0997" name="Group 87"/>
          <p:cNvGrpSpPr>
            <a:grpSpLocks/>
          </p:cNvGrpSpPr>
          <p:nvPr/>
        </p:nvGrpSpPr>
        <p:grpSpPr bwMode="auto">
          <a:xfrm flipH="1">
            <a:off x="9580563" y="1685925"/>
            <a:ext cx="641350" cy="558800"/>
            <a:chOff x="-44" y="1473"/>
            <a:chExt cx="981" cy="1105"/>
          </a:xfrm>
        </p:grpSpPr>
        <p:pic>
          <p:nvPicPr>
            <p:cNvPr id="41021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22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0998" name="Group 90"/>
          <p:cNvGrpSpPr>
            <a:grpSpLocks/>
          </p:cNvGrpSpPr>
          <p:nvPr/>
        </p:nvGrpSpPr>
        <p:grpSpPr bwMode="auto">
          <a:xfrm flipH="1">
            <a:off x="9594850" y="2965450"/>
            <a:ext cx="641350" cy="558800"/>
            <a:chOff x="-44" y="1473"/>
            <a:chExt cx="981" cy="1105"/>
          </a:xfrm>
        </p:grpSpPr>
        <p:pic>
          <p:nvPicPr>
            <p:cNvPr id="41019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20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0999" name="Group 93"/>
          <p:cNvGrpSpPr>
            <a:grpSpLocks/>
          </p:cNvGrpSpPr>
          <p:nvPr/>
        </p:nvGrpSpPr>
        <p:grpSpPr bwMode="auto">
          <a:xfrm flipH="1">
            <a:off x="8496300" y="4489450"/>
            <a:ext cx="641350" cy="558800"/>
            <a:chOff x="-44" y="1473"/>
            <a:chExt cx="981" cy="1105"/>
          </a:xfrm>
        </p:grpSpPr>
        <p:pic>
          <p:nvPicPr>
            <p:cNvPr id="41017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18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1000" name="Group 96"/>
          <p:cNvGrpSpPr>
            <a:grpSpLocks/>
          </p:cNvGrpSpPr>
          <p:nvPr/>
        </p:nvGrpSpPr>
        <p:grpSpPr bwMode="auto">
          <a:xfrm flipH="1">
            <a:off x="7332663" y="4530725"/>
            <a:ext cx="641350" cy="558800"/>
            <a:chOff x="-44" y="1473"/>
            <a:chExt cx="981" cy="1105"/>
          </a:xfrm>
        </p:grpSpPr>
        <p:pic>
          <p:nvPicPr>
            <p:cNvPr id="41015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16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1001" name="Group 99"/>
          <p:cNvGrpSpPr>
            <a:grpSpLocks/>
          </p:cNvGrpSpPr>
          <p:nvPr/>
        </p:nvGrpSpPr>
        <p:grpSpPr bwMode="auto">
          <a:xfrm>
            <a:off x="7761288" y="2624138"/>
            <a:ext cx="698500" cy="355600"/>
            <a:chOff x="4396" y="1245"/>
            <a:chExt cx="672" cy="248"/>
          </a:xfrm>
        </p:grpSpPr>
        <p:sp>
          <p:nvSpPr>
            <p:cNvPr id="4100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12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00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da-DK" altLang="da-DK" sz="12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100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12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1010" name="Group 10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41013" name="Freeform 10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1014" name="Freeform 10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41011" name="Line 10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1012" name="Line 10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pic>
        <p:nvPicPr>
          <p:cNvPr id="41002" name="Picture 10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1" y="9112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3" name="Line 5"/>
          <p:cNvSpPr>
            <a:spLocks noChangeShapeType="1"/>
          </p:cNvSpPr>
          <p:nvPr/>
        </p:nvSpPr>
        <p:spPr bwMode="auto">
          <a:xfrm>
            <a:off x="6503989" y="1816100"/>
            <a:ext cx="3905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004" name="Line 7"/>
          <p:cNvSpPr>
            <a:spLocks noChangeShapeType="1"/>
          </p:cNvSpPr>
          <p:nvPr/>
        </p:nvSpPr>
        <p:spPr bwMode="auto">
          <a:xfrm flipV="1">
            <a:off x="6538913" y="2555876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005" name="Line 8"/>
          <p:cNvSpPr>
            <a:spLocks noChangeShapeType="1"/>
          </p:cNvSpPr>
          <p:nvPr/>
        </p:nvSpPr>
        <p:spPr bwMode="auto">
          <a:xfrm>
            <a:off x="6550026" y="3087688"/>
            <a:ext cx="42227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006" name="Line 11"/>
          <p:cNvSpPr>
            <a:spLocks noChangeShapeType="1"/>
          </p:cNvSpPr>
          <p:nvPr/>
        </p:nvSpPr>
        <p:spPr bwMode="auto">
          <a:xfrm>
            <a:off x="7304089" y="2663825"/>
            <a:ext cx="5619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39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140"/>
          <p:cNvSpPr>
            <a:spLocks/>
          </p:cNvSpPr>
          <p:nvPr/>
        </p:nvSpPr>
        <p:spPr bwMode="auto">
          <a:xfrm rot="-5400000">
            <a:off x="7727157" y="3196432"/>
            <a:ext cx="846137" cy="1593850"/>
          </a:xfrm>
          <a:custGeom>
            <a:avLst/>
            <a:gdLst>
              <a:gd name="T0" fmla="*/ 2147483647 w 10315"/>
              <a:gd name="T1" fmla="*/ 2147483647 h 10000"/>
              <a:gd name="T2" fmla="*/ 2147483647 w 10315"/>
              <a:gd name="T3" fmla="*/ 2147483647 h 10000"/>
              <a:gd name="T4" fmla="*/ 2147483647 w 10315"/>
              <a:gd name="T5" fmla="*/ 2147483647 h 10000"/>
              <a:gd name="T6" fmla="*/ 2147483647 w 10315"/>
              <a:gd name="T7" fmla="*/ 2147483647 h 10000"/>
              <a:gd name="T8" fmla="*/ 2147483647 w 10315"/>
              <a:gd name="T9" fmla="*/ 2147483647 h 10000"/>
              <a:gd name="T10" fmla="*/ 2147483647 w 10315"/>
              <a:gd name="T11" fmla="*/ 2147483647 h 10000"/>
              <a:gd name="T12" fmla="*/ 2147483647 w 10315"/>
              <a:gd name="T13" fmla="*/ 2147483647 h 10000"/>
              <a:gd name="T14" fmla="*/ 2147483647 w 10315"/>
              <a:gd name="T15" fmla="*/ 2147483647 h 10000"/>
              <a:gd name="T16" fmla="*/ 2147483647 w 10315"/>
              <a:gd name="T17" fmla="*/ 2147483647 h 10000"/>
              <a:gd name="T18" fmla="*/ 2147483647 w 10315"/>
              <a:gd name="T19" fmla="*/ 2147483647 h 10000"/>
              <a:gd name="T20" fmla="*/ 2147483647 w 10315"/>
              <a:gd name="T21" fmla="*/ 2147483647 h 10000"/>
              <a:gd name="T22" fmla="*/ 2147483647 w 10315"/>
              <a:gd name="T23" fmla="*/ 2147483647 h 10000"/>
              <a:gd name="T24" fmla="*/ 2147483647 w 10315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315"/>
              <a:gd name="T40" fmla="*/ 0 h 10000"/>
              <a:gd name="T41" fmla="*/ 10315 w 10315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987" name="Freeform 140"/>
          <p:cNvSpPr>
            <a:spLocks/>
          </p:cNvSpPr>
          <p:nvPr/>
        </p:nvSpPr>
        <p:spPr bwMode="auto">
          <a:xfrm rot="10800000">
            <a:off x="8724900" y="1870075"/>
            <a:ext cx="846138" cy="1593850"/>
          </a:xfrm>
          <a:custGeom>
            <a:avLst/>
            <a:gdLst>
              <a:gd name="T0" fmla="*/ 2147483647 w 10315"/>
              <a:gd name="T1" fmla="*/ 2147483647 h 10000"/>
              <a:gd name="T2" fmla="*/ 2147483647 w 10315"/>
              <a:gd name="T3" fmla="*/ 2147483647 h 10000"/>
              <a:gd name="T4" fmla="*/ 2147483647 w 10315"/>
              <a:gd name="T5" fmla="*/ 2147483647 h 10000"/>
              <a:gd name="T6" fmla="*/ 2147483647 w 10315"/>
              <a:gd name="T7" fmla="*/ 2147483647 h 10000"/>
              <a:gd name="T8" fmla="*/ 2147483647 w 10315"/>
              <a:gd name="T9" fmla="*/ 2147483647 h 10000"/>
              <a:gd name="T10" fmla="*/ 2147483647 w 10315"/>
              <a:gd name="T11" fmla="*/ 2147483647 h 10000"/>
              <a:gd name="T12" fmla="*/ 2147483647 w 10315"/>
              <a:gd name="T13" fmla="*/ 2147483647 h 10000"/>
              <a:gd name="T14" fmla="*/ 2147483647 w 10315"/>
              <a:gd name="T15" fmla="*/ 2147483647 h 10000"/>
              <a:gd name="T16" fmla="*/ 2147483647 w 10315"/>
              <a:gd name="T17" fmla="*/ 2147483647 h 10000"/>
              <a:gd name="T18" fmla="*/ 2147483647 w 10315"/>
              <a:gd name="T19" fmla="*/ 2147483647 h 10000"/>
              <a:gd name="T20" fmla="*/ 2147483647 w 10315"/>
              <a:gd name="T21" fmla="*/ 2147483647 h 10000"/>
              <a:gd name="T22" fmla="*/ 2147483647 w 10315"/>
              <a:gd name="T23" fmla="*/ 2147483647 h 10000"/>
              <a:gd name="T24" fmla="*/ 2147483647 w 10315"/>
              <a:gd name="T25" fmla="*/ 2147483647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0315"/>
              <a:gd name="T40" fmla="*/ 0 h 10000"/>
              <a:gd name="T41" fmla="*/ 10315 w 10315"/>
              <a:gd name="T42" fmla="*/ 10000 h 1000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0315" h="10000">
                <a:moveTo>
                  <a:pt x="9674" y="4488"/>
                </a:moveTo>
                <a:cubicBezTo>
                  <a:pt x="8651" y="4175"/>
                  <a:pt x="4901" y="4405"/>
                  <a:pt x="3754" y="3833"/>
                </a:cubicBezTo>
                <a:cubicBezTo>
                  <a:pt x="2607" y="3261"/>
                  <a:pt x="4015" y="1645"/>
                  <a:pt x="3411" y="1026"/>
                </a:cubicBezTo>
                <a:cubicBezTo>
                  <a:pt x="2808" y="408"/>
                  <a:pt x="591" y="-284"/>
                  <a:pt x="130" y="122"/>
                </a:cubicBezTo>
                <a:cubicBezTo>
                  <a:pt x="-330" y="529"/>
                  <a:pt x="566" y="2588"/>
                  <a:pt x="648" y="3468"/>
                </a:cubicBezTo>
                <a:cubicBezTo>
                  <a:pt x="730" y="4349"/>
                  <a:pt x="648" y="4790"/>
                  <a:pt x="622" y="5408"/>
                </a:cubicBezTo>
                <a:cubicBezTo>
                  <a:pt x="595" y="6026"/>
                  <a:pt x="516" y="6617"/>
                  <a:pt x="489" y="7180"/>
                </a:cubicBezTo>
                <a:cubicBezTo>
                  <a:pt x="463" y="7741"/>
                  <a:pt x="286" y="8378"/>
                  <a:pt x="436" y="8809"/>
                </a:cubicBezTo>
                <a:cubicBezTo>
                  <a:pt x="587" y="9239"/>
                  <a:pt x="892" y="9655"/>
                  <a:pt x="1416" y="9793"/>
                </a:cubicBezTo>
                <a:cubicBezTo>
                  <a:pt x="1940" y="9932"/>
                  <a:pt x="3153" y="10248"/>
                  <a:pt x="3581" y="9642"/>
                </a:cubicBezTo>
                <a:cubicBezTo>
                  <a:pt x="4008" y="9037"/>
                  <a:pt x="3138" y="6667"/>
                  <a:pt x="3986" y="6162"/>
                </a:cubicBezTo>
                <a:cubicBezTo>
                  <a:pt x="4832" y="5655"/>
                  <a:pt x="9131" y="5984"/>
                  <a:pt x="9890" y="5711"/>
                </a:cubicBezTo>
                <a:cubicBezTo>
                  <a:pt x="10388" y="5225"/>
                  <a:pt x="10598" y="5393"/>
                  <a:pt x="9674" y="4488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988" name="Freeform 140"/>
          <p:cNvSpPr>
            <a:spLocks/>
          </p:cNvSpPr>
          <p:nvPr/>
        </p:nvSpPr>
        <p:spPr bwMode="auto">
          <a:xfrm>
            <a:off x="6689726" y="1452564"/>
            <a:ext cx="1038225" cy="1927225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98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mtClean="0"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419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>
                <a:latin typeface="Tahoma" panose="020B0604030504040204" pitchFamily="34" charset="0"/>
              </a:rPr>
              <a:t>4-</a:t>
            </a:r>
            <a:fld id="{B3ECAE8E-C28B-40B5-8000-F55A1C9F38CB}" type="slidenum">
              <a:rPr lang="en-US" altLang="da-DK">
                <a:latin typeface="Tahoma" panose="020B0604030504040204" pitchFamily="34" charset="0"/>
              </a:rPr>
              <a:pPr/>
              <a:t>4</a:t>
            </a:fld>
            <a:endParaRPr lang="en-US" altLang="da-DK">
              <a:latin typeface="Tahoma" panose="020B0604030504040204" pitchFamily="34" charset="0"/>
            </a:endParaRPr>
          </a:p>
        </p:txBody>
      </p:sp>
      <p:sp>
        <p:nvSpPr>
          <p:cNvPr id="41991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30188"/>
            <a:ext cx="7772400" cy="952500"/>
          </a:xfrm>
        </p:spPr>
        <p:txBody>
          <a:bodyPr/>
          <a:lstStyle/>
          <a:p>
            <a:r>
              <a:rPr lang="en-US" altLang="da-DK" sz="4000">
                <a:ea typeface="ＭＳ Ｐゴシック" pitchFamily="34" charset="-128"/>
              </a:rPr>
              <a:t>IP addressing: introduction</a:t>
            </a:r>
            <a:endParaRPr lang="en-US" altLang="da-DK" smtClean="0">
              <a:ea typeface="ＭＳ Ｐゴシック" pitchFamily="34" charset="-128"/>
            </a:endParaRPr>
          </a:p>
        </p:txBody>
      </p:sp>
      <p:sp>
        <p:nvSpPr>
          <p:cNvPr id="419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00250" y="1444626"/>
            <a:ext cx="3695700" cy="1681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da-DK" i="1" smtClean="0">
                <a:solidFill>
                  <a:srgbClr val="CC0000"/>
                </a:solidFill>
                <a:ea typeface="ＭＳ Ｐゴシック" pitchFamily="34" charset="-128"/>
              </a:rPr>
              <a:t>Q: how are interfaces actually connected?</a:t>
            </a:r>
          </a:p>
          <a:p>
            <a:pPr marL="0" indent="0">
              <a:buNone/>
            </a:pPr>
            <a:r>
              <a:rPr lang="en-US" altLang="da-DK" i="1" smtClean="0">
                <a:solidFill>
                  <a:srgbClr val="CC0000"/>
                </a:solidFill>
                <a:ea typeface="ＭＳ Ｐゴシック" pitchFamily="34" charset="-128"/>
              </a:rPr>
              <a:t>A: </a:t>
            </a:r>
            <a:r>
              <a:rPr lang="en-US" altLang="da-DK" i="1" smtClean="0">
                <a:ea typeface="ＭＳ Ｐゴシック" pitchFamily="34" charset="-128"/>
              </a:rPr>
              <a:t>we</a:t>
            </a:r>
            <a:r>
              <a:rPr lang="en-US" altLang="en-US" i="1" smtClean="0">
                <a:ea typeface="ＭＳ Ｐゴシック" pitchFamily="34" charset="-128"/>
              </a:rPr>
              <a:t>’</a:t>
            </a:r>
            <a:r>
              <a:rPr lang="en-US" altLang="da-DK" i="1" smtClean="0">
                <a:ea typeface="ＭＳ Ｐゴシック" pitchFamily="34" charset="-128"/>
              </a:rPr>
              <a:t>ll learn about that in chapter 5, 6.</a:t>
            </a:r>
          </a:p>
        </p:txBody>
      </p:sp>
      <p:sp>
        <p:nvSpPr>
          <p:cNvPr id="41993" name="Line 5"/>
          <p:cNvSpPr>
            <a:spLocks noChangeShapeType="1"/>
          </p:cNvSpPr>
          <p:nvPr/>
        </p:nvSpPr>
        <p:spPr bwMode="auto">
          <a:xfrm>
            <a:off x="6503989" y="1816100"/>
            <a:ext cx="390525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994" name="Line 7"/>
          <p:cNvSpPr>
            <a:spLocks noChangeShapeType="1"/>
          </p:cNvSpPr>
          <p:nvPr/>
        </p:nvSpPr>
        <p:spPr bwMode="auto">
          <a:xfrm flipV="1">
            <a:off x="6538913" y="2555876"/>
            <a:ext cx="277812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995" name="Line 8"/>
          <p:cNvSpPr>
            <a:spLocks noChangeShapeType="1"/>
          </p:cNvSpPr>
          <p:nvPr/>
        </p:nvSpPr>
        <p:spPr bwMode="auto">
          <a:xfrm>
            <a:off x="6550026" y="3087688"/>
            <a:ext cx="42227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>
            <a:off x="7304089" y="2663825"/>
            <a:ext cx="5619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997" name="Text Box 26"/>
          <p:cNvSpPr txBox="1">
            <a:spLocks noChangeArrowheads="1"/>
          </p:cNvSpPr>
          <p:nvPr/>
        </p:nvSpPr>
        <p:spPr bwMode="auto">
          <a:xfrm>
            <a:off x="6072188" y="1282701"/>
            <a:ext cx="8255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223.1.1.1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grpSp>
        <p:nvGrpSpPr>
          <p:cNvPr id="41998" name="Group 27"/>
          <p:cNvGrpSpPr>
            <a:grpSpLocks/>
          </p:cNvGrpSpPr>
          <p:nvPr/>
        </p:nvGrpSpPr>
        <p:grpSpPr bwMode="auto">
          <a:xfrm>
            <a:off x="5338763" y="2243139"/>
            <a:ext cx="920750" cy="276225"/>
            <a:chOff x="3251" y="608"/>
            <a:chExt cx="580" cy="174"/>
          </a:xfrm>
        </p:grpSpPr>
        <p:sp>
          <p:nvSpPr>
            <p:cNvPr id="42058" name="Rectangle 28"/>
            <p:cNvSpPr>
              <a:spLocks noChangeArrowheads="1"/>
            </p:cNvSpPr>
            <p:nvPr/>
          </p:nvSpPr>
          <p:spPr bwMode="auto">
            <a:xfrm>
              <a:off x="3306" y="657"/>
              <a:ext cx="525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1200"/>
            </a:p>
          </p:txBody>
        </p:sp>
        <p:sp>
          <p:nvSpPr>
            <p:cNvPr id="42059" name="Text Box 29"/>
            <p:cNvSpPr txBox="1">
              <a:spLocks noChangeArrowheads="1"/>
            </p:cNvSpPr>
            <p:nvPr/>
          </p:nvSpPr>
          <p:spPr bwMode="auto">
            <a:xfrm>
              <a:off x="3251" y="608"/>
              <a:ext cx="52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200"/>
                <a:t>223.1.1.2</a:t>
              </a:r>
              <a:endParaRPr lang="en-US" altLang="da-DK" sz="1200">
                <a:latin typeface="Comic Sans MS" panose="030F0702030302020204" pitchFamily="66" charset="0"/>
              </a:endParaRPr>
            </a:p>
          </p:txBody>
        </p:sp>
      </p:grpSp>
      <p:sp>
        <p:nvSpPr>
          <p:cNvPr id="41999" name="Text Box 30"/>
          <p:cNvSpPr txBox="1">
            <a:spLocks noChangeArrowheads="1"/>
          </p:cNvSpPr>
          <p:nvPr/>
        </p:nvSpPr>
        <p:spPr bwMode="auto">
          <a:xfrm>
            <a:off x="6176964" y="3238501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223.1.1.3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2000" name="Text Box 31"/>
          <p:cNvSpPr txBox="1">
            <a:spLocks noChangeArrowheads="1"/>
          </p:cNvSpPr>
          <p:nvPr/>
        </p:nvSpPr>
        <p:spPr bwMode="auto">
          <a:xfrm>
            <a:off x="7277100" y="2368551"/>
            <a:ext cx="827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223.1.1.4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2001" name="Line 32"/>
          <p:cNvSpPr>
            <a:spLocks noChangeShapeType="1"/>
          </p:cNvSpPr>
          <p:nvPr/>
        </p:nvSpPr>
        <p:spPr bwMode="auto">
          <a:xfrm>
            <a:off x="8378826" y="2668588"/>
            <a:ext cx="581025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2002" name="Text Box 33"/>
          <p:cNvSpPr txBox="1">
            <a:spLocks noChangeArrowheads="1"/>
          </p:cNvSpPr>
          <p:nvPr/>
        </p:nvSpPr>
        <p:spPr bwMode="auto">
          <a:xfrm>
            <a:off x="8253414" y="2378076"/>
            <a:ext cx="8270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223.1.2.9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2003" name="Line 36"/>
          <p:cNvSpPr>
            <a:spLocks noChangeShapeType="1"/>
          </p:cNvSpPr>
          <p:nvPr/>
        </p:nvSpPr>
        <p:spPr bwMode="auto">
          <a:xfrm>
            <a:off x="9402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2004" name="Line 38"/>
          <p:cNvSpPr>
            <a:spLocks noChangeShapeType="1"/>
          </p:cNvSpPr>
          <p:nvPr/>
        </p:nvSpPr>
        <p:spPr bwMode="auto">
          <a:xfrm>
            <a:off x="9402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2005" name="Text Box 41"/>
          <p:cNvSpPr txBox="1">
            <a:spLocks noChangeArrowheads="1"/>
          </p:cNvSpPr>
          <p:nvPr/>
        </p:nvSpPr>
        <p:spPr bwMode="auto">
          <a:xfrm>
            <a:off x="8982075" y="3349626"/>
            <a:ext cx="8270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223.1.2.2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2006" name="Text Box 44"/>
          <p:cNvSpPr txBox="1">
            <a:spLocks noChangeArrowheads="1"/>
          </p:cNvSpPr>
          <p:nvPr/>
        </p:nvSpPr>
        <p:spPr bwMode="auto">
          <a:xfrm>
            <a:off x="8774114" y="1743076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223.1.2.1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2007" name="Line 45"/>
          <p:cNvSpPr>
            <a:spLocks noChangeShapeType="1"/>
          </p:cNvSpPr>
          <p:nvPr/>
        </p:nvSpPr>
        <p:spPr bwMode="auto">
          <a:xfrm>
            <a:off x="8140700" y="3006725"/>
            <a:ext cx="0" cy="7572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2008" name="Line 47"/>
          <p:cNvSpPr>
            <a:spLocks noChangeShapeType="1"/>
          </p:cNvSpPr>
          <p:nvPr/>
        </p:nvSpPr>
        <p:spPr bwMode="auto">
          <a:xfrm flipH="1" flipV="1">
            <a:off x="7527926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2009" name="Line 48"/>
          <p:cNvSpPr>
            <a:spLocks noChangeShapeType="1"/>
          </p:cNvSpPr>
          <p:nvPr/>
        </p:nvSpPr>
        <p:spPr bwMode="auto">
          <a:xfrm flipH="1" flipV="1">
            <a:off x="8704264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2010" name="Text Box 53"/>
          <p:cNvSpPr txBox="1">
            <a:spLocks noChangeArrowheads="1"/>
          </p:cNvSpPr>
          <p:nvPr/>
        </p:nvSpPr>
        <p:spPr bwMode="auto">
          <a:xfrm>
            <a:off x="8736014" y="4344989"/>
            <a:ext cx="8270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223.1.3.2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sp>
        <p:nvSpPr>
          <p:cNvPr id="42011" name="Text Box 56"/>
          <p:cNvSpPr txBox="1">
            <a:spLocks noChangeArrowheads="1"/>
          </p:cNvSpPr>
          <p:nvPr/>
        </p:nvSpPr>
        <p:spPr bwMode="auto">
          <a:xfrm>
            <a:off x="7493000" y="4349751"/>
            <a:ext cx="8270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200"/>
              <a:t>223.1.3.1</a:t>
            </a:r>
            <a:endParaRPr lang="en-US" altLang="da-DK" sz="1200">
              <a:latin typeface="Comic Sans MS" panose="030F0702030302020204" pitchFamily="66" charset="0"/>
            </a:endParaRPr>
          </a:p>
        </p:txBody>
      </p:sp>
      <p:grpSp>
        <p:nvGrpSpPr>
          <p:cNvPr id="42012" name="Group 57"/>
          <p:cNvGrpSpPr>
            <a:grpSpLocks/>
          </p:cNvGrpSpPr>
          <p:nvPr/>
        </p:nvGrpSpPr>
        <p:grpSpPr bwMode="auto">
          <a:xfrm>
            <a:off x="7637464" y="3101976"/>
            <a:ext cx="935037" cy="276225"/>
            <a:chOff x="4532" y="1229"/>
            <a:chExt cx="589" cy="174"/>
          </a:xfrm>
        </p:grpSpPr>
        <p:sp>
          <p:nvSpPr>
            <p:cNvPr id="42056" name="Rectangle 58"/>
            <p:cNvSpPr>
              <a:spLocks noChangeArrowheads="1"/>
            </p:cNvSpPr>
            <p:nvPr/>
          </p:nvSpPr>
          <p:spPr bwMode="auto">
            <a:xfrm>
              <a:off x="4587" y="1284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1200"/>
            </a:p>
          </p:txBody>
        </p:sp>
        <p:sp>
          <p:nvSpPr>
            <p:cNvPr id="42057" name="Text Box 59"/>
            <p:cNvSpPr txBox="1">
              <a:spLocks noChangeArrowheads="1"/>
            </p:cNvSpPr>
            <p:nvPr/>
          </p:nvSpPr>
          <p:spPr bwMode="auto">
            <a:xfrm>
              <a:off x="4532" y="1229"/>
              <a:ext cx="57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200"/>
                <a:t>223.1.3.27</a:t>
              </a:r>
              <a:endParaRPr lang="en-US" altLang="da-DK" sz="12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42013" name="Group 73"/>
          <p:cNvGrpSpPr>
            <a:grpSpLocks/>
          </p:cNvGrpSpPr>
          <p:nvPr/>
        </p:nvGrpSpPr>
        <p:grpSpPr bwMode="auto">
          <a:xfrm>
            <a:off x="5897563" y="1528763"/>
            <a:ext cx="641350" cy="558800"/>
            <a:chOff x="-44" y="1473"/>
            <a:chExt cx="981" cy="1105"/>
          </a:xfrm>
        </p:grpSpPr>
        <p:pic>
          <p:nvPicPr>
            <p:cNvPr id="42054" name="Picture 7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55" name="Freeform 7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2014" name="Group 80"/>
          <p:cNvGrpSpPr>
            <a:grpSpLocks/>
          </p:cNvGrpSpPr>
          <p:nvPr/>
        </p:nvGrpSpPr>
        <p:grpSpPr bwMode="auto">
          <a:xfrm>
            <a:off x="5892800" y="2127250"/>
            <a:ext cx="641350" cy="558800"/>
            <a:chOff x="-44" y="1473"/>
            <a:chExt cx="981" cy="1105"/>
          </a:xfrm>
        </p:grpSpPr>
        <p:pic>
          <p:nvPicPr>
            <p:cNvPr id="42052" name="Picture 8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53" name="Freeform 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2015" name="Group 83"/>
          <p:cNvGrpSpPr>
            <a:grpSpLocks/>
          </p:cNvGrpSpPr>
          <p:nvPr/>
        </p:nvGrpSpPr>
        <p:grpSpPr bwMode="auto">
          <a:xfrm>
            <a:off x="5921375" y="2736850"/>
            <a:ext cx="641350" cy="558800"/>
            <a:chOff x="-44" y="1473"/>
            <a:chExt cx="981" cy="1105"/>
          </a:xfrm>
        </p:grpSpPr>
        <p:pic>
          <p:nvPicPr>
            <p:cNvPr id="42050" name="Picture 8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51" name="Freeform 8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2016" name="Group 87"/>
          <p:cNvGrpSpPr>
            <a:grpSpLocks/>
          </p:cNvGrpSpPr>
          <p:nvPr/>
        </p:nvGrpSpPr>
        <p:grpSpPr bwMode="auto">
          <a:xfrm flipH="1">
            <a:off x="9580563" y="1685925"/>
            <a:ext cx="641350" cy="558800"/>
            <a:chOff x="-44" y="1473"/>
            <a:chExt cx="981" cy="1105"/>
          </a:xfrm>
        </p:grpSpPr>
        <p:pic>
          <p:nvPicPr>
            <p:cNvPr id="42048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49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2017" name="Group 90"/>
          <p:cNvGrpSpPr>
            <a:grpSpLocks/>
          </p:cNvGrpSpPr>
          <p:nvPr/>
        </p:nvGrpSpPr>
        <p:grpSpPr bwMode="auto">
          <a:xfrm flipH="1">
            <a:off x="9594850" y="2965450"/>
            <a:ext cx="641350" cy="558800"/>
            <a:chOff x="-44" y="1473"/>
            <a:chExt cx="981" cy="1105"/>
          </a:xfrm>
        </p:grpSpPr>
        <p:pic>
          <p:nvPicPr>
            <p:cNvPr id="42046" name="Picture 91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47" name="Freeform 9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2018" name="Group 93"/>
          <p:cNvGrpSpPr>
            <a:grpSpLocks/>
          </p:cNvGrpSpPr>
          <p:nvPr/>
        </p:nvGrpSpPr>
        <p:grpSpPr bwMode="auto">
          <a:xfrm flipH="1">
            <a:off x="8496300" y="4489450"/>
            <a:ext cx="641350" cy="558800"/>
            <a:chOff x="-44" y="1473"/>
            <a:chExt cx="981" cy="1105"/>
          </a:xfrm>
        </p:grpSpPr>
        <p:pic>
          <p:nvPicPr>
            <p:cNvPr id="42044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45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2019" name="Group 96"/>
          <p:cNvGrpSpPr>
            <a:grpSpLocks/>
          </p:cNvGrpSpPr>
          <p:nvPr/>
        </p:nvGrpSpPr>
        <p:grpSpPr bwMode="auto">
          <a:xfrm flipH="1">
            <a:off x="7332663" y="4530725"/>
            <a:ext cx="641350" cy="558800"/>
            <a:chOff x="-44" y="1473"/>
            <a:chExt cx="981" cy="1105"/>
          </a:xfrm>
        </p:grpSpPr>
        <p:pic>
          <p:nvPicPr>
            <p:cNvPr id="42042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43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2020" name="Group 99"/>
          <p:cNvGrpSpPr>
            <a:grpSpLocks/>
          </p:cNvGrpSpPr>
          <p:nvPr/>
        </p:nvGrpSpPr>
        <p:grpSpPr bwMode="auto">
          <a:xfrm>
            <a:off x="7761288" y="2624138"/>
            <a:ext cx="698500" cy="355600"/>
            <a:chOff x="4396" y="1245"/>
            <a:chExt cx="672" cy="248"/>
          </a:xfrm>
        </p:grpSpPr>
        <p:sp>
          <p:nvSpPr>
            <p:cNvPr id="42034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12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2035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da-DK" altLang="da-DK" sz="12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2036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12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2037" name="Group 10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42040" name="Freeform 10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2041" name="Freeform 10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42038" name="Line 10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2039" name="Line 10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pic>
        <p:nvPicPr>
          <p:cNvPr id="42021" name="Picture 10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51" y="91122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6802439" y="1817689"/>
            <a:ext cx="509587" cy="1279525"/>
            <a:chOff x="5278322" y="1817603"/>
            <a:chExt cx="509379" cy="1279224"/>
          </a:xfrm>
        </p:grpSpPr>
        <p:pic>
          <p:nvPicPr>
            <p:cNvPr id="42031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8322" y="2485783"/>
              <a:ext cx="509379" cy="2872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42032" name="Straight Connector 3"/>
            <p:cNvCxnSpPr>
              <a:cxnSpLocks noChangeShapeType="1"/>
            </p:cNvCxnSpPr>
            <p:nvPr/>
          </p:nvCxnSpPr>
          <p:spPr bwMode="auto">
            <a:xfrm>
              <a:off x="5369756" y="1817603"/>
              <a:ext cx="0" cy="6810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3" name="Straight Connector 77"/>
            <p:cNvCxnSpPr>
              <a:cxnSpLocks noChangeShapeType="1"/>
            </p:cNvCxnSpPr>
            <p:nvPr/>
          </p:nvCxnSpPr>
          <p:spPr bwMode="auto">
            <a:xfrm flipV="1">
              <a:off x="5443520" y="2769741"/>
              <a:ext cx="1" cy="32708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" name="Group 14"/>
          <p:cNvGrpSpPr>
            <a:grpSpLocks/>
          </p:cNvGrpSpPr>
          <p:nvPr/>
        </p:nvGrpSpPr>
        <p:grpSpPr bwMode="auto">
          <a:xfrm>
            <a:off x="1938338" y="2616201"/>
            <a:ext cx="5080000" cy="1751013"/>
            <a:chOff x="414922" y="2615565"/>
            <a:chExt cx="5079651" cy="1751597"/>
          </a:xfrm>
        </p:grpSpPr>
        <p:sp>
          <p:nvSpPr>
            <p:cNvPr id="42029" name="TextBox 10"/>
            <p:cNvSpPr txBox="1">
              <a:spLocks noChangeArrowheads="1"/>
            </p:cNvSpPr>
            <p:nvPr/>
          </p:nvSpPr>
          <p:spPr bwMode="auto">
            <a:xfrm>
              <a:off x="414922" y="3659276"/>
              <a:ext cx="43001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2000" i="1">
                  <a:solidFill>
                    <a:srgbClr val="CC0000"/>
                  </a:solidFill>
                </a:rPr>
                <a:t>A: </a:t>
              </a:r>
              <a:r>
                <a:rPr lang="en-US" altLang="da-DK" sz="2000"/>
                <a:t>wired Ethernet interfaces connected by Ethernet switches</a:t>
              </a:r>
            </a:p>
          </p:txBody>
        </p:sp>
        <p:cxnSp>
          <p:nvCxnSpPr>
            <p:cNvPr id="42030" name="Straight Connector 12"/>
            <p:cNvCxnSpPr>
              <a:cxnSpLocks noChangeShapeType="1"/>
            </p:cNvCxnSpPr>
            <p:nvPr/>
          </p:nvCxnSpPr>
          <p:spPr bwMode="auto">
            <a:xfrm flipH="1">
              <a:off x="4061206" y="2615565"/>
              <a:ext cx="1433367" cy="14209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" name="Group 15"/>
          <p:cNvGrpSpPr>
            <a:grpSpLocks/>
          </p:cNvGrpSpPr>
          <p:nvPr/>
        </p:nvGrpSpPr>
        <p:grpSpPr bwMode="auto">
          <a:xfrm>
            <a:off x="5853113" y="3790950"/>
            <a:ext cx="4298950" cy="2451100"/>
            <a:chOff x="4328727" y="3790332"/>
            <a:chExt cx="4300100" cy="2450981"/>
          </a:xfrm>
        </p:grpSpPr>
        <p:pic>
          <p:nvPicPr>
            <p:cNvPr id="42026" name="Picture 777" descr="access_point_stylized_sma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12411" y="3790332"/>
              <a:ext cx="587569" cy="486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027" name="TextBox 89"/>
            <p:cNvSpPr txBox="1">
              <a:spLocks noChangeArrowheads="1"/>
            </p:cNvSpPr>
            <p:nvPr/>
          </p:nvSpPr>
          <p:spPr bwMode="auto">
            <a:xfrm>
              <a:off x="4328727" y="5533427"/>
              <a:ext cx="4300100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2000" i="1">
                  <a:solidFill>
                    <a:srgbClr val="CC0000"/>
                  </a:solidFill>
                </a:rPr>
                <a:t>A: </a:t>
              </a:r>
              <a:r>
                <a:rPr lang="en-US" altLang="da-DK" sz="2000"/>
                <a:t>wireless WiFi interfaces connected by WiFi base station</a:t>
              </a:r>
            </a:p>
          </p:txBody>
        </p:sp>
        <p:cxnSp>
          <p:nvCxnSpPr>
            <p:cNvPr id="42028" name="Straight Connector 90"/>
            <p:cNvCxnSpPr>
              <a:cxnSpLocks noChangeShapeType="1"/>
            </p:cNvCxnSpPr>
            <p:nvPr/>
          </p:nvCxnSpPr>
          <p:spPr bwMode="auto">
            <a:xfrm flipH="1">
              <a:off x="4982985" y="4208863"/>
              <a:ext cx="1433367" cy="14209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963738" y="4775200"/>
            <a:ext cx="37973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2000" i="1">
                <a:solidFill>
                  <a:srgbClr val="CC0000"/>
                </a:solidFill>
              </a:rPr>
              <a:t>For now: </a:t>
            </a:r>
            <a:r>
              <a:rPr lang="en-US" altLang="da-DK" sz="2000"/>
              <a:t>don</a:t>
            </a:r>
            <a:r>
              <a:rPr lang="fr-FR" altLang="en-US" sz="2000"/>
              <a:t>’</a:t>
            </a:r>
            <a:r>
              <a:rPr lang="en-US" altLang="ja-JP" sz="2000"/>
              <a:t>t need to worry about how one interface is connected to another (with no intervening router) </a:t>
            </a:r>
            <a:endParaRPr lang="en-US" altLang="da-DK" sz="2000"/>
          </a:p>
        </p:txBody>
      </p:sp>
    </p:spTree>
    <p:extLst>
      <p:ext uri="{BB962C8B-B14F-4D97-AF65-F5344CB8AC3E}">
        <p14:creationId xmlns:p14="http://schemas.microsoft.com/office/powerpoint/2010/main" val="2861279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mtClean="0"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4301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>
                <a:latin typeface="Tahoma" panose="020B0604030504040204" pitchFamily="34" charset="0"/>
              </a:rPr>
              <a:t>4-</a:t>
            </a:r>
            <a:fld id="{5C69F38B-727F-488E-BC99-8A0DA0EE3AE9}" type="slidenum">
              <a:rPr lang="en-US" altLang="da-DK">
                <a:latin typeface="Tahoma" panose="020B0604030504040204" pitchFamily="34" charset="0"/>
              </a:rPr>
              <a:pPr/>
              <a:t>5</a:t>
            </a:fld>
            <a:endParaRPr lang="en-US" altLang="da-DK">
              <a:latin typeface="Tahoma" panose="020B0604030504040204" pitchFamily="34" charset="0"/>
            </a:endParaRPr>
          </a:p>
        </p:txBody>
      </p:sp>
      <p:sp>
        <p:nvSpPr>
          <p:cNvPr id="39940" name="Rectangle 5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3702050" cy="7635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Subnets</a:t>
            </a:r>
          </a:p>
        </p:txBody>
      </p:sp>
      <p:sp>
        <p:nvSpPr>
          <p:cNvPr id="4301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000250" y="1333500"/>
            <a:ext cx="3695700" cy="4648200"/>
          </a:xfrm>
        </p:spPr>
        <p:txBody>
          <a:bodyPr/>
          <a:lstStyle/>
          <a:p>
            <a:pPr marL="234950" indent="-234950"/>
            <a:r>
              <a:rPr lang="en-US" altLang="da-DK" smtClean="0">
                <a:solidFill>
                  <a:srgbClr val="000099"/>
                </a:solidFill>
                <a:ea typeface="ＭＳ Ｐゴシック" pitchFamily="34" charset="-128"/>
              </a:rPr>
              <a:t>IP address:</a:t>
            </a:r>
            <a:r>
              <a:rPr lang="en-US" altLang="da-DK" smtClean="0">
                <a:ea typeface="ＭＳ Ｐゴシック" pitchFamily="34" charset="-128"/>
              </a:rPr>
              <a:t> </a:t>
            </a:r>
          </a:p>
          <a:p>
            <a:pPr marL="512763" lvl="1" indent="-163513"/>
            <a:r>
              <a:rPr lang="en-US" altLang="da-DK" smtClean="0">
                <a:ea typeface="ＭＳ Ｐゴシック" pitchFamily="34" charset="-128"/>
              </a:rPr>
              <a:t>subnet part - high order bits</a:t>
            </a:r>
          </a:p>
          <a:p>
            <a:pPr marL="512763" lvl="1" indent="-163513"/>
            <a:r>
              <a:rPr lang="en-US" altLang="da-DK" smtClean="0">
                <a:ea typeface="ＭＳ Ｐゴシック" pitchFamily="34" charset="-128"/>
              </a:rPr>
              <a:t>host part - low order bits </a:t>
            </a:r>
          </a:p>
          <a:p>
            <a:pPr marL="234950" indent="-234950"/>
            <a:r>
              <a:rPr lang="en-US" altLang="da-DK" i="1" smtClean="0">
                <a:solidFill>
                  <a:srgbClr val="000099"/>
                </a:solidFill>
                <a:ea typeface="ＭＳ Ｐゴシック" pitchFamily="34" charset="-128"/>
              </a:rPr>
              <a:t>what</a:t>
            </a:r>
            <a:r>
              <a:rPr lang="ja-JP" altLang="en-US" i="1" smtClean="0">
                <a:solidFill>
                  <a:srgbClr val="000099"/>
                </a:solidFill>
                <a:ea typeface="ＭＳ Ｐゴシック" pitchFamily="34" charset="-128"/>
              </a:rPr>
              <a:t>’</a:t>
            </a:r>
            <a:r>
              <a:rPr lang="en-US" altLang="ja-JP" i="1" smtClean="0">
                <a:solidFill>
                  <a:srgbClr val="000099"/>
                </a:solidFill>
                <a:ea typeface="ＭＳ Ｐゴシック" pitchFamily="34" charset="-128"/>
              </a:rPr>
              <a:t>s a subnet ?</a:t>
            </a:r>
          </a:p>
          <a:p>
            <a:pPr marL="512763" lvl="1" indent="-163513"/>
            <a:r>
              <a:rPr lang="en-US" altLang="da-DK" smtClean="0">
                <a:ea typeface="ＭＳ Ｐゴシック" pitchFamily="34" charset="-128"/>
              </a:rPr>
              <a:t>device interfaces with same subnet part of IP address</a:t>
            </a:r>
          </a:p>
          <a:p>
            <a:pPr marL="512763" lvl="1" indent="-163513"/>
            <a:r>
              <a:rPr lang="en-US" altLang="da-DK" smtClean="0">
                <a:ea typeface="ＭＳ Ｐゴシック" pitchFamily="34" charset="-128"/>
              </a:rPr>
              <a:t>can physically reach each other </a:t>
            </a:r>
            <a:r>
              <a:rPr lang="en-US" altLang="da-DK" i="1" smtClean="0">
                <a:solidFill>
                  <a:srgbClr val="CC0000"/>
                </a:solidFill>
                <a:ea typeface="ＭＳ Ｐゴシック" pitchFamily="34" charset="-128"/>
              </a:rPr>
              <a:t>without intervening router</a:t>
            </a:r>
          </a:p>
        </p:txBody>
      </p:sp>
      <p:sp>
        <p:nvSpPr>
          <p:cNvPr id="43014" name="Text Box 56"/>
          <p:cNvSpPr txBox="1">
            <a:spLocks noChangeArrowheads="1"/>
          </p:cNvSpPr>
          <p:nvPr/>
        </p:nvSpPr>
        <p:spPr bwMode="auto">
          <a:xfrm>
            <a:off x="6261101" y="5199064"/>
            <a:ext cx="3724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2000"/>
              <a:t>network consisting of 3 subnets</a:t>
            </a:r>
          </a:p>
        </p:txBody>
      </p:sp>
      <p:pic>
        <p:nvPicPr>
          <p:cNvPr id="43015" name="Picture 59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01" y="855664"/>
            <a:ext cx="20113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6" name="Rectangle 139"/>
          <p:cNvSpPr>
            <a:spLocks noChangeArrowheads="1"/>
          </p:cNvSpPr>
          <p:nvPr/>
        </p:nvSpPr>
        <p:spPr bwMode="auto">
          <a:xfrm>
            <a:off x="6489701" y="3354389"/>
            <a:ext cx="847725" cy="180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endParaRPr lang="da-DK" altLang="da-DK"/>
          </a:p>
        </p:txBody>
      </p:sp>
      <p:sp>
        <p:nvSpPr>
          <p:cNvPr id="43017" name="Freeform 140"/>
          <p:cNvSpPr>
            <a:spLocks/>
          </p:cNvSpPr>
          <p:nvPr/>
        </p:nvSpPr>
        <p:spPr bwMode="auto">
          <a:xfrm>
            <a:off x="5902326" y="1293813"/>
            <a:ext cx="1941513" cy="2049462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18" name="Freeform 141"/>
          <p:cNvSpPr>
            <a:spLocks/>
          </p:cNvSpPr>
          <p:nvPr/>
        </p:nvSpPr>
        <p:spPr bwMode="auto">
          <a:xfrm>
            <a:off x="8429625" y="1603376"/>
            <a:ext cx="1906588" cy="1958975"/>
          </a:xfrm>
          <a:custGeom>
            <a:avLst/>
            <a:gdLst>
              <a:gd name="T0" fmla="*/ 2147483647 w 1201"/>
              <a:gd name="T1" fmla="*/ 2147483647 h 1234"/>
              <a:gd name="T2" fmla="*/ 2147483647 w 1201"/>
              <a:gd name="T3" fmla="*/ 2147483647 h 1234"/>
              <a:gd name="T4" fmla="*/ 2147483647 w 1201"/>
              <a:gd name="T5" fmla="*/ 2147483647 h 1234"/>
              <a:gd name="T6" fmla="*/ 2147483647 w 1201"/>
              <a:gd name="T7" fmla="*/ 2147483647 h 1234"/>
              <a:gd name="T8" fmla="*/ 2147483647 w 1201"/>
              <a:gd name="T9" fmla="*/ 2147483647 h 1234"/>
              <a:gd name="T10" fmla="*/ 2147483647 w 1201"/>
              <a:gd name="T11" fmla="*/ 2147483647 h 1234"/>
              <a:gd name="T12" fmla="*/ 2147483647 w 1201"/>
              <a:gd name="T13" fmla="*/ 2147483647 h 1234"/>
              <a:gd name="T14" fmla="*/ 2147483647 w 1201"/>
              <a:gd name="T15" fmla="*/ 2147483647 h 1234"/>
              <a:gd name="T16" fmla="*/ 2147483647 w 1201"/>
              <a:gd name="T17" fmla="*/ 2147483647 h 1234"/>
              <a:gd name="T18" fmla="*/ 2147483647 w 1201"/>
              <a:gd name="T19" fmla="*/ 2147483647 h 1234"/>
              <a:gd name="T20" fmla="*/ 2147483647 w 1201"/>
              <a:gd name="T21" fmla="*/ 2147483647 h 1234"/>
              <a:gd name="T22" fmla="*/ 2147483647 w 1201"/>
              <a:gd name="T23" fmla="*/ 2147483647 h 1234"/>
              <a:gd name="T24" fmla="*/ 2147483647 w 1201"/>
              <a:gd name="T25" fmla="*/ 2147483647 h 1234"/>
              <a:gd name="T26" fmla="*/ 2147483647 w 1201"/>
              <a:gd name="T27" fmla="*/ 2147483647 h 123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01"/>
              <a:gd name="T43" fmla="*/ 0 h 1234"/>
              <a:gd name="T44" fmla="*/ 1201 w 1201"/>
              <a:gd name="T45" fmla="*/ 1234 h 123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01" h="1234">
                <a:moveTo>
                  <a:pt x="25" y="709"/>
                </a:moveTo>
                <a:cubicBezTo>
                  <a:pt x="49" y="824"/>
                  <a:pt x="428" y="709"/>
                  <a:pt x="526" y="780"/>
                </a:cubicBezTo>
                <a:cubicBezTo>
                  <a:pt x="624" y="851"/>
                  <a:pt x="543" y="1059"/>
                  <a:pt x="613" y="1134"/>
                </a:cubicBezTo>
                <a:cubicBezTo>
                  <a:pt x="683" y="1209"/>
                  <a:pt x="853" y="1234"/>
                  <a:pt x="946" y="1230"/>
                </a:cubicBezTo>
                <a:cubicBezTo>
                  <a:pt x="1039" y="1226"/>
                  <a:pt x="1141" y="1163"/>
                  <a:pt x="1171" y="1107"/>
                </a:cubicBezTo>
                <a:cubicBezTo>
                  <a:pt x="1201" y="1051"/>
                  <a:pt x="1135" y="963"/>
                  <a:pt x="1126" y="894"/>
                </a:cubicBezTo>
                <a:cubicBezTo>
                  <a:pt x="1117" y="825"/>
                  <a:pt x="1119" y="772"/>
                  <a:pt x="1114" y="693"/>
                </a:cubicBezTo>
                <a:cubicBezTo>
                  <a:pt x="1109" y="614"/>
                  <a:pt x="1095" y="502"/>
                  <a:pt x="1099" y="423"/>
                </a:cubicBezTo>
                <a:cubicBezTo>
                  <a:pt x="1103" y="344"/>
                  <a:pt x="1141" y="281"/>
                  <a:pt x="1141" y="216"/>
                </a:cubicBezTo>
                <a:cubicBezTo>
                  <a:pt x="1141" y="151"/>
                  <a:pt x="1185" y="56"/>
                  <a:pt x="1102" y="33"/>
                </a:cubicBezTo>
                <a:cubicBezTo>
                  <a:pt x="1019" y="10"/>
                  <a:pt x="740" y="0"/>
                  <a:pt x="646" y="81"/>
                </a:cubicBezTo>
                <a:cubicBezTo>
                  <a:pt x="552" y="162"/>
                  <a:pt x="635" y="441"/>
                  <a:pt x="535" y="519"/>
                </a:cubicBezTo>
                <a:cubicBezTo>
                  <a:pt x="435" y="597"/>
                  <a:pt x="129" y="516"/>
                  <a:pt x="44" y="548"/>
                </a:cubicBezTo>
                <a:cubicBezTo>
                  <a:pt x="15" y="601"/>
                  <a:pt x="0" y="594"/>
                  <a:pt x="25" y="70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19" name="Freeform 142"/>
          <p:cNvSpPr>
            <a:spLocks/>
          </p:cNvSpPr>
          <p:nvPr/>
        </p:nvSpPr>
        <p:spPr bwMode="auto">
          <a:xfrm>
            <a:off x="7102476" y="3036888"/>
            <a:ext cx="2041525" cy="1979612"/>
          </a:xfrm>
          <a:custGeom>
            <a:avLst/>
            <a:gdLst>
              <a:gd name="T0" fmla="*/ 2147483647 w 1286"/>
              <a:gd name="T1" fmla="*/ 2147483647 h 1247"/>
              <a:gd name="T2" fmla="*/ 2147483647 w 1286"/>
              <a:gd name="T3" fmla="*/ 2147483647 h 1247"/>
              <a:gd name="T4" fmla="*/ 2147483647 w 1286"/>
              <a:gd name="T5" fmla="*/ 2147483647 h 1247"/>
              <a:gd name="T6" fmla="*/ 2147483647 w 1286"/>
              <a:gd name="T7" fmla="*/ 2147483647 h 1247"/>
              <a:gd name="T8" fmla="*/ 2147483647 w 1286"/>
              <a:gd name="T9" fmla="*/ 2147483647 h 1247"/>
              <a:gd name="T10" fmla="*/ 2147483647 w 1286"/>
              <a:gd name="T11" fmla="*/ 2147483647 h 1247"/>
              <a:gd name="T12" fmla="*/ 2147483647 w 1286"/>
              <a:gd name="T13" fmla="*/ 2147483647 h 1247"/>
              <a:gd name="T14" fmla="*/ 2147483647 w 1286"/>
              <a:gd name="T15" fmla="*/ 2147483647 h 1247"/>
              <a:gd name="T16" fmla="*/ 2147483647 w 1286"/>
              <a:gd name="T17" fmla="*/ 2147483647 h 1247"/>
              <a:gd name="T18" fmla="*/ 2147483647 w 1286"/>
              <a:gd name="T19" fmla="*/ 2147483647 h 1247"/>
              <a:gd name="T20" fmla="*/ 2147483647 w 1286"/>
              <a:gd name="T21" fmla="*/ 2147483647 h 1247"/>
              <a:gd name="T22" fmla="*/ 2147483647 w 1286"/>
              <a:gd name="T23" fmla="*/ 2147483647 h 1247"/>
              <a:gd name="T24" fmla="*/ 2147483647 w 1286"/>
              <a:gd name="T25" fmla="*/ 2147483647 h 124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286"/>
              <a:gd name="T40" fmla="*/ 0 h 1247"/>
              <a:gd name="T41" fmla="*/ 1286 w 1286"/>
              <a:gd name="T42" fmla="*/ 1247 h 124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286" h="1247">
                <a:moveTo>
                  <a:pt x="587" y="30"/>
                </a:moveTo>
                <a:cubicBezTo>
                  <a:pt x="473" y="60"/>
                  <a:pt x="601" y="475"/>
                  <a:pt x="509" y="618"/>
                </a:cubicBezTo>
                <a:cubicBezTo>
                  <a:pt x="424" y="765"/>
                  <a:pt x="154" y="830"/>
                  <a:pt x="77" y="909"/>
                </a:cubicBezTo>
                <a:cubicBezTo>
                  <a:pt x="0" y="988"/>
                  <a:pt x="37" y="1043"/>
                  <a:pt x="47" y="1095"/>
                </a:cubicBezTo>
                <a:cubicBezTo>
                  <a:pt x="57" y="1147"/>
                  <a:pt x="71" y="1205"/>
                  <a:pt x="140" y="1224"/>
                </a:cubicBezTo>
                <a:cubicBezTo>
                  <a:pt x="209" y="1243"/>
                  <a:pt x="369" y="1212"/>
                  <a:pt x="461" y="1209"/>
                </a:cubicBezTo>
                <a:cubicBezTo>
                  <a:pt x="553" y="1206"/>
                  <a:pt x="571" y="1206"/>
                  <a:pt x="692" y="1209"/>
                </a:cubicBezTo>
                <a:cubicBezTo>
                  <a:pt x="813" y="1212"/>
                  <a:pt x="1094" y="1247"/>
                  <a:pt x="1190" y="1227"/>
                </a:cubicBezTo>
                <a:cubicBezTo>
                  <a:pt x="1286" y="1207"/>
                  <a:pt x="1279" y="1170"/>
                  <a:pt x="1271" y="1089"/>
                </a:cubicBezTo>
                <a:cubicBezTo>
                  <a:pt x="1263" y="1008"/>
                  <a:pt x="1217" y="818"/>
                  <a:pt x="1139" y="741"/>
                </a:cubicBezTo>
                <a:cubicBezTo>
                  <a:pt x="1061" y="664"/>
                  <a:pt x="865" y="743"/>
                  <a:pt x="800" y="627"/>
                </a:cubicBezTo>
                <a:cubicBezTo>
                  <a:pt x="735" y="511"/>
                  <a:pt x="785" y="142"/>
                  <a:pt x="749" y="42"/>
                </a:cubicBezTo>
                <a:cubicBezTo>
                  <a:pt x="695" y="15"/>
                  <a:pt x="701" y="0"/>
                  <a:pt x="587" y="30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20" name="Line 143"/>
          <p:cNvSpPr>
            <a:spLocks noChangeShapeType="1"/>
          </p:cNvSpPr>
          <p:nvPr/>
        </p:nvSpPr>
        <p:spPr bwMode="auto">
          <a:xfrm>
            <a:off x="6540501" y="1816100"/>
            <a:ext cx="27781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21" name="Line 145"/>
          <p:cNvSpPr>
            <a:spLocks noChangeShapeType="1"/>
          </p:cNvSpPr>
          <p:nvPr/>
        </p:nvSpPr>
        <p:spPr bwMode="auto">
          <a:xfrm flipV="1">
            <a:off x="6540501" y="2460626"/>
            <a:ext cx="277813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22" name="Line 146"/>
          <p:cNvSpPr>
            <a:spLocks noChangeShapeType="1"/>
          </p:cNvSpPr>
          <p:nvPr/>
        </p:nvSpPr>
        <p:spPr bwMode="auto">
          <a:xfrm>
            <a:off x="6550025" y="3087689"/>
            <a:ext cx="27305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23" name="Line 147"/>
          <p:cNvSpPr>
            <a:spLocks noChangeShapeType="1"/>
          </p:cNvSpPr>
          <p:nvPr/>
        </p:nvSpPr>
        <p:spPr bwMode="auto">
          <a:xfrm>
            <a:off x="7043739" y="2662239"/>
            <a:ext cx="8223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24" name="Text Box 148"/>
          <p:cNvSpPr txBox="1">
            <a:spLocks noChangeArrowheads="1"/>
          </p:cNvSpPr>
          <p:nvPr/>
        </p:nvSpPr>
        <p:spPr bwMode="auto">
          <a:xfrm>
            <a:off x="6499226" y="14906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3025" name="Text Box 149"/>
          <p:cNvSpPr txBox="1">
            <a:spLocks noChangeArrowheads="1"/>
          </p:cNvSpPr>
          <p:nvPr/>
        </p:nvSpPr>
        <p:spPr bwMode="auto">
          <a:xfrm>
            <a:off x="6384926" y="31162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223.1.1.3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3026" name="Text Box 150"/>
          <p:cNvSpPr txBox="1">
            <a:spLocks noChangeArrowheads="1"/>
          </p:cNvSpPr>
          <p:nvPr/>
        </p:nvSpPr>
        <p:spPr bwMode="auto">
          <a:xfrm>
            <a:off x="7131051" y="235585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223.1.1.4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3027" name="Line 151"/>
          <p:cNvSpPr>
            <a:spLocks noChangeShapeType="1"/>
          </p:cNvSpPr>
          <p:nvPr/>
        </p:nvSpPr>
        <p:spPr bwMode="auto">
          <a:xfrm>
            <a:off x="8378826" y="2668589"/>
            <a:ext cx="6397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28" name="Text Box 152"/>
          <p:cNvSpPr txBox="1">
            <a:spLocks noChangeArrowheads="1"/>
          </p:cNvSpPr>
          <p:nvPr/>
        </p:nvSpPr>
        <p:spPr bwMode="auto">
          <a:xfrm>
            <a:off x="8251826" y="23574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223.1.2.9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3029" name="Line 154"/>
          <p:cNvSpPr>
            <a:spLocks noChangeShapeType="1"/>
          </p:cNvSpPr>
          <p:nvPr/>
        </p:nvSpPr>
        <p:spPr bwMode="auto">
          <a:xfrm>
            <a:off x="9402763" y="1978025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30" name="Line 155"/>
          <p:cNvSpPr>
            <a:spLocks noChangeShapeType="1"/>
          </p:cNvSpPr>
          <p:nvPr/>
        </p:nvSpPr>
        <p:spPr bwMode="auto">
          <a:xfrm>
            <a:off x="9402763" y="3249613"/>
            <a:ext cx="2349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31" name="Line 156"/>
          <p:cNvSpPr>
            <a:spLocks noChangeShapeType="1"/>
          </p:cNvSpPr>
          <p:nvPr/>
        </p:nvSpPr>
        <p:spPr bwMode="auto">
          <a:xfrm>
            <a:off x="8140701" y="3006726"/>
            <a:ext cx="3175" cy="644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32" name="Line 158"/>
          <p:cNvSpPr>
            <a:spLocks noChangeShapeType="1"/>
          </p:cNvSpPr>
          <p:nvPr/>
        </p:nvSpPr>
        <p:spPr bwMode="auto">
          <a:xfrm flipH="1" flipV="1">
            <a:off x="7527926" y="4279900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33" name="Line 159"/>
          <p:cNvSpPr>
            <a:spLocks noChangeShapeType="1"/>
          </p:cNvSpPr>
          <p:nvPr/>
        </p:nvSpPr>
        <p:spPr bwMode="auto">
          <a:xfrm flipH="1" flipV="1">
            <a:off x="8704264" y="4284663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34" name="Text Box 160"/>
          <p:cNvSpPr txBox="1">
            <a:spLocks noChangeArrowheads="1"/>
          </p:cNvSpPr>
          <p:nvPr/>
        </p:nvSpPr>
        <p:spPr bwMode="auto">
          <a:xfrm>
            <a:off x="8675689" y="416242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223.1.3.2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3035" name="Text Box 161"/>
          <p:cNvSpPr txBox="1">
            <a:spLocks noChangeArrowheads="1"/>
          </p:cNvSpPr>
          <p:nvPr/>
        </p:nvSpPr>
        <p:spPr bwMode="auto">
          <a:xfrm>
            <a:off x="6505576" y="42576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223.1.3.1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grpSp>
        <p:nvGrpSpPr>
          <p:cNvPr id="43036" name="Group 162"/>
          <p:cNvGrpSpPr>
            <a:grpSpLocks/>
          </p:cNvGrpSpPr>
          <p:nvPr/>
        </p:nvGrpSpPr>
        <p:grpSpPr bwMode="auto">
          <a:xfrm>
            <a:off x="5897563" y="1517650"/>
            <a:ext cx="641350" cy="558800"/>
            <a:chOff x="-44" y="1473"/>
            <a:chExt cx="981" cy="1105"/>
          </a:xfrm>
        </p:grpSpPr>
        <p:pic>
          <p:nvPicPr>
            <p:cNvPr id="43075" name="Picture 16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76" name="Freeform 16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3037" name="Group 165"/>
          <p:cNvGrpSpPr>
            <a:grpSpLocks/>
          </p:cNvGrpSpPr>
          <p:nvPr/>
        </p:nvGrpSpPr>
        <p:grpSpPr bwMode="auto">
          <a:xfrm>
            <a:off x="5892800" y="2127250"/>
            <a:ext cx="641350" cy="558800"/>
            <a:chOff x="-44" y="1473"/>
            <a:chExt cx="981" cy="1105"/>
          </a:xfrm>
        </p:grpSpPr>
        <p:pic>
          <p:nvPicPr>
            <p:cNvPr id="43073" name="Picture 166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74" name="Freeform 16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3038" name="Group 168"/>
          <p:cNvGrpSpPr>
            <a:grpSpLocks/>
          </p:cNvGrpSpPr>
          <p:nvPr/>
        </p:nvGrpSpPr>
        <p:grpSpPr bwMode="auto">
          <a:xfrm>
            <a:off x="5921375" y="2736850"/>
            <a:ext cx="641350" cy="558800"/>
            <a:chOff x="-44" y="1473"/>
            <a:chExt cx="981" cy="1105"/>
          </a:xfrm>
        </p:grpSpPr>
        <p:pic>
          <p:nvPicPr>
            <p:cNvPr id="43071" name="Picture 16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72" name="Freeform 17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3039" name="Group 171"/>
          <p:cNvGrpSpPr>
            <a:grpSpLocks/>
          </p:cNvGrpSpPr>
          <p:nvPr/>
        </p:nvGrpSpPr>
        <p:grpSpPr bwMode="auto">
          <a:xfrm flipH="1">
            <a:off x="9629775" y="1685925"/>
            <a:ext cx="641350" cy="558800"/>
            <a:chOff x="-44" y="1473"/>
            <a:chExt cx="981" cy="1105"/>
          </a:xfrm>
        </p:grpSpPr>
        <p:pic>
          <p:nvPicPr>
            <p:cNvPr id="43069" name="Picture 172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70" name="Freeform 17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3040" name="Group 174"/>
          <p:cNvGrpSpPr>
            <a:grpSpLocks/>
          </p:cNvGrpSpPr>
          <p:nvPr/>
        </p:nvGrpSpPr>
        <p:grpSpPr bwMode="auto">
          <a:xfrm flipH="1">
            <a:off x="9704388" y="2965450"/>
            <a:ext cx="641350" cy="558800"/>
            <a:chOff x="-44" y="1473"/>
            <a:chExt cx="981" cy="1105"/>
          </a:xfrm>
        </p:grpSpPr>
        <p:pic>
          <p:nvPicPr>
            <p:cNvPr id="43067" name="Picture 17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68" name="Freeform 17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3041" name="Group 177"/>
          <p:cNvGrpSpPr>
            <a:grpSpLocks/>
          </p:cNvGrpSpPr>
          <p:nvPr/>
        </p:nvGrpSpPr>
        <p:grpSpPr bwMode="auto">
          <a:xfrm flipH="1">
            <a:off x="8496300" y="4489450"/>
            <a:ext cx="641350" cy="558800"/>
            <a:chOff x="-44" y="1473"/>
            <a:chExt cx="981" cy="1105"/>
          </a:xfrm>
        </p:grpSpPr>
        <p:pic>
          <p:nvPicPr>
            <p:cNvPr id="43065" name="Picture 17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66" name="Freeform 17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3042" name="Group 180"/>
          <p:cNvGrpSpPr>
            <a:grpSpLocks/>
          </p:cNvGrpSpPr>
          <p:nvPr/>
        </p:nvGrpSpPr>
        <p:grpSpPr bwMode="auto">
          <a:xfrm flipH="1">
            <a:off x="7332663" y="4530725"/>
            <a:ext cx="641350" cy="558800"/>
            <a:chOff x="-44" y="1473"/>
            <a:chExt cx="981" cy="1105"/>
          </a:xfrm>
        </p:grpSpPr>
        <p:pic>
          <p:nvPicPr>
            <p:cNvPr id="43063" name="Picture 18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3064" name="Freeform 18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3043" name="Group 183"/>
          <p:cNvGrpSpPr>
            <a:grpSpLocks/>
          </p:cNvGrpSpPr>
          <p:nvPr/>
        </p:nvGrpSpPr>
        <p:grpSpPr bwMode="auto">
          <a:xfrm>
            <a:off x="7761288" y="2624138"/>
            <a:ext cx="698500" cy="355600"/>
            <a:chOff x="4396" y="1245"/>
            <a:chExt cx="672" cy="248"/>
          </a:xfrm>
        </p:grpSpPr>
        <p:sp>
          <p:nvSpPr>
            <p:cNvPr id="4305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05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305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3058" name="Group 18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43061" name="Freeform 18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3062" name="Freeform 18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43059" name="Line 190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3060" name="Line 19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43044" name="Group 192"/>
          <p:cNvGrpSpPr>
            <a:grpSpLocks/>
          </p:cNvGrpSpPr>
          <p:nvPr/>
        </p:nvGrpSpPr>
        <p:grpSpPr bwMode="auto">
          <a:xfrm>
            <a:off x="8374064" y="3529014"/>
            <a:ext cx="1006475" cy="573087"/>
            <a:chOff x="4758" y="3508"/>
            <a:chExt cx="634" cy="361"/>
          </a:xfrm>
        </p:grpSpPr>
        <p:sp>
          <p:nvSpPr>
            <p:cNvPr id="43053" name="Text Box 193"/>
            <p:cNvSpPr txBox="1">
              <a:spLocks noChangeArrowheads="1"/>
            </p:cNvSpPr>
            <p:nvPr/>
          </p:nvSpPr>
          <p:spPr bwMode="auto">
            <a:xfrm>
              <a:off x="4844" y="3508"/>
              <a:ext cx="5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>
                  <a:solidFill>
                    <a:srgbClr val="CC0000"/>
                  </a:solidFill>
                </a:rPr>
                <a:t>subnet</a:t>
              </a:r>
            </a:p>
          </p:txBody>
        </p:sp>
        <p:sp>
          <p:nvSpPr>
            <p:cNvPr id="43054" name="Line 194"/>
            <p:cNvSpPr>
              <a:spLocks noChangeShapeType="1"/>
            </p:cNvSpPr>
            <p:nvPr/>
          </p:nvSpPr>
          <p:spPr bwMode="auto">
            <a:xfrm flipH="1">
              <a:off x="4758" y="3677"/>
              <a:ext cx="108" cy="192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</p:grpSp>
      <p:sp>
        <p:nvSpPr>
          <p:cNvPr id="43045" name="Rectangle 195"/>
          <p:cNvSpPr>
            <a:spLocks noChangeArrowheads="1"/>
          </p:cNvSpPr>
          <p:nvPr/>
        </p:nvSpPr>
        <p:spPr bwMode="auto">
          <a:xfrm>
            <a:off x="6654801" y="2163763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endParaRPr lang="da-DK" altLang="da-DK"/>
          </a:p>
        </p:txBody>
      </p:sp>
      <p:sp>
        <p:nvSpPr>
          <p:cNvPr id="43046" name="Text Box 196"/>
          <p:cNvSpPr txBox="1">
            <a:spLocks noChangeArrowheads="1"/>
          </p:cNvSpPr>
          <p:nvPr/>
        </p:nvSpPr>
        <p:spPr bwMode="auto">
          <a:xfrm>
            <a:off x="6499226" y="21336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223.1.1.2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3047" name="Rectangle 197"/>
          <p:cNvSpPr>
            <a:spLocks noChangeArrowheads="1"/>
          </p:cNvSpPr>
          <p:nvPr/>
        </p:nvSpPr>
        <p:spPr bwMode="auto">
          <a:xfrm>
            <a:off x="9359901" y="2149476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endParaRPr lang="da-DK" altLang="da-DK"/>
          </a:p>
        </p:txBody>
      </p:sp>
      <p:sp>
        <p:nvSpPr>
          <p:cNvPr id="43048" name="Rectangle 198"/>
          <p:cNvSpPr>
            <a:spLocks noChangeArrowheads="1"/>
          </p:cNvSpPr>
          <p:nvPr/>
        </p:nvSpPr>
        <p:spPr bwMode="auto">
          <a:xfrm>
            <a:off x="9356726" y="2949576"/>
            <a:ext cx="288925" cy="233363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endParaRPr lang="da-DK" altLang="da-DK"/>
          </a:p>
        </p:txBody>
      </p:sp>
      <p:sp>
        <p:nvSpPr>
          <p:cNvPr id="43049" name="Rectangle 199"/>
          <p:cNvSpPr>
            <a:spLocks noChangeArrowheads="1"/>
          </p:cNvSpPr>
          <p:nvPr/>
        </p:nvSpPr>
        <p:spPr bwMode="auto">
          <a:xfrm>
            <a:off x="8004176" y="3135313"/>
            <a:ext cx="288925" cy="233362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endParaRPr lang="da-DK" altLang="da-DK"/>
          </a:p>
        </p:txBody>
      </p:sp>
      <p:sp>
        <p:nvSpPr>
          <p:cNvPr id="43050" name="Text Box 200"/>
          <p:cNvSpPr txBox="1">
            <a:spLocks noChangeArrowheads="1"/>
          </p:cNvSpPr>
          <p:nvPr/>
        </p:nvSpPr>
        <p:spPr bwMode="auto">
          <a:xfrm>
            <a:off x="7527925" y="3097213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223.1.3.27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3051" name="Text Box 201"/>
          <p:cNvSpPr txBox="1">
            <a:spLocks noChangeArrowheads="1"/>
          </p:cNvSpPr>
          <p:nvPr/>
        </p:nvSpPr>
        <p:spPr bwMode="auto">
          <a:xfrm>
            <a:off x="8713789" y="28876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223.1.2.2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3052" name="Text Box 202"/>
          <p:cNvSpPr txBox="1">
            <a:spLocks noChangeArrowheads="1"/>
          </p:cNvSpPr>
          <p:nvPr/>
        </p:nvSpPr>
        <p:spPr bwMode="auto">
          <a:xfrm>
            <a:off x="9110664" y="21288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223.1.2.1</a:t>
            </a:r>
            <a:endParaRPr lang="en-US" altLang="da-DK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2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mtClean="0"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4403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>
                <a:latin typeface="Tahoma" panose="020B0604030504040204" pitchFamily="34" charset="0"/>
              </a:rPr>
              <a:t>4-</a:t>
            </a:r>
            <a:fld id="{FF415F9E-1AA2-4621-A95D-60E4FD6A0F2F}" type="slidenum">
              <a:rPr lang="en-US" altLang="da-DK">
                <a:latin typeface="Tahoma" panose="020B0604030504040204" pitchFamily="34" charset="0"/>
              </a:rPr>
              <a:pPr/>
              <a:t>6</a:t>
            </a:fld>
            <a:endParaRPr lang="en-US" altLang="da-DK">
              <a:latin typeface="Tahoma" panose="020B0604030504040204" pitchFamily="34" charset="0"/>
            </a:endParaRPr>
          </a:p>
        </p:txBody>
      </p:sp>
      <p:sp>
        <p:nvSpPr>
          <p:cNvPr id="4403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000250" y="1333500"/>
            <a:ext cx="3695700" cy="4648200"/>
          </a:xfrm>
        </p:spPr>
        <p:txBody>
          <a:bodyPr/>
          <a:lstStyle/>
          <a:p>
            <a:endParaRPr lang="en-US" altLang="da-DK" sz="2400">
              <a:ea typeface="ＭＳ Ｐゴシック" pitchFamily="34" charset="-128"/>
            </a:endParaRPr>
          </a:p>
          <a:p>
            <a:endParaRPr lang="en-US" altLang="da-DK" sz="2400">
              <a:ea typeface="ＭＳ Ｐゴシック" pitchFamily="34" charset="-128"/>
            </a:endParaRPr>
          </a:p>
        </p:txBody>
      </p:sp>
      <p:sp>
        <p:nvSpPr>
          <p:cNvPr id="40965" name="Rectangle 60"/>
          <p:cNvSpPr>
            <a:spLocks noGrp="1" noChangeArrowheads="1"/>
          </p:cNvSpPr>
          <p:nvPr>
            <p:ph type="body" sz="half" idx="2"/>
          </p:nvPr>
        </p:nvSpPr>
        <p:spPr>
          <a:xfrm>
            <a:off x="2039938" y="15351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recipe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to determine the subnets, detach each interface from its host or router, creating islands of isolated networks</a:t>
            </a:r>
          </a:p>
          <a:p>
            <a:pPr>
              <a:buFont typeface="Wingdings" charset="0"/>
              <a:buChar char="v"/>
              <a:defRPr/>
            </a:pPr>
            <a:r>
              <a:rPr lang="en-US">
                <a:cs typeface="+mn-cs"/>
              </a:rPr>
              <a:t>each isolated network is called a </a:t>
            </a:r>
            <a:r>
              <a:rPr lang="en-US" i="1">
                <a:solidFill>
                  <a:srgbClr val="CC0000"/>
                </a:solidFill>
                <a:cs typeface="+mn-cs"/>
              </a:rPr>
              <a:t>subnet</a:t>
            </a:r>
          </a:p>
        </p:txBody>
      </p:sp>
      <p:sp>
        <p:nvSpPr>
          <p:cNvPr id="44038" name="Text Box 61"/>
          <p:cNvSpPr txBox="1">
            <a:spLocks noChangeArrowheads="1"/>
          </p:cNvSpPr>
          <p:nvPr/>
        </p:nvSpPr>
        <p:spPr bwMode="auto">
          <a:xfrm>
            <a:off x="7081839" y="5781675"/>
            <a:ext cx="250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2400"/>
              <a:t>subnet mask: /24</a:t>
            </a:r>
          </a:p>
        </p:txBody>
      </p:sp>
      <p:sp>
        <p:nvSpPr>
          <p:cNvPr id="40967" name="Rectangle 185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3702050" cy="7635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Subnets</a:t>
            </a:r>
          </a:p>
        </p:txBody>
      </p:sp>
      <p:pic>
        <p:nvPicPr>
          <p:cNvPr id="44040" name="Picture 186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01" y="855664"/>
            <a:ext cx="20113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4041" name="Group 190"/>
          <p:cNvGrpSpPr>
            <a:grpSpLocks/>
          </p:cNvGrpSpPr>
          <p:nvPr/>
        </p:nvGrpSpPr>
        <p:grpSpPr bwMode="auto">
          <a:xfrm>
            <a:off x="5892800" y="908051"/>
            <a:ext cx="4452938" cy="4652963"/>
            <a:chOff x="2752" y="572"/>
            <a:chExt cx="2805" cy="2931"/>
          </a:xfrm>
        </p:grpSpPr>
        <p:sp>
          <p:nvSpPr>
            <p:cNvPr id="44045" name="Text Box 191"/>
            <p:cNvSpPr txBox="1">
              <a:spLocks noChangeArrowheads="1"/>
            </p:cNvSpPr>
            <p:nvPr/>
          </p:nvSpPr>
          <p:spPr bwMode="auto">
            <a:xfrm>
              <a:off x="2825" y="572"/>
              <a:ext cx="10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2000" i="1">
                  <a:solidFill>
                    <a:srgbClr val="CC0000"/>
                  </a:solidFill>
                </a:rPr>
                <a:t>223.1.1.0/24</a:t>
              </a:r>
            </a:p>
          </p:txBody>
        </p:sp>
        <p:sp>
          <p:nvSpPr>
            <p:cNvPr id="44046" name="Text Box 192"/>
            <p:cNvSpPr txBox="1">
              <a:spLocks noChangeArrowheads="1"/>
            </p:cNvSpPr>
            <p:nvPr/>
          </p:nvSpPr>
          <p:spPr bwMode="auto">
            <a:xfrm>
              <a:off x="4419" y="725"/>
              <a:ext cx="10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2000" i="1">
                  <a:solidFill>
                    <a:srgbClr val="CC0000"/>
                  </a:solidFill>
                </a:rPr>
                <a:t>223.1.2.0/24</a:t>
              </a:r>
            </a:p>
          </p:txBody>
        </p:sp>
        <p:sp>
          <p:nvSpPr>
            <p:cNvPr id="44047" name="Text Box 193"/>
            <p:cNvSpPr txBox="1">
              <a:spLocks noChangeArrowheads="1"/>
            </p:cNvSpPr>
            <p:nvPr/>
          </p:nvSpPr>
          <p:spPr bwMode="auto">
            <a:xfrm>
              <a:off x="3743" y="3253"/>
              <a:ext cx="10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2000" i="1">
                  <a:solidFill>
                    <a:srgbClr val="CC0000"/>
                  </a:solidFill>
                </a:rPr>
                <a:t>223.1.3.0/24</a:t>
              </a:r>
            </a:p>
          </p:txBody>
        </p:sp>
        <p:sp>
          <p:nvSpPr>
            <p:cNvPr id="44048" name="Rectangle 194"/>
            <p:cNvSpPr>
              <a:spLocks noChangeArrowheads="1"/>
            </p:cNvSpPr>
            <p:nvPr/>
          </p:nvSpPr>
          <p:spPr bwMode="auto">
            <a:xfrm>
              <a:off x="3128" y="2113"/>
              <a:ext cx="534" cy="1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/>
            </a:p>
          </p:txBody>
        </p:sp>
        <p:sp>
          <p:nvSpPr>
            <p:cNvPr id="44049" name="Freeform 195"/>
            <p:cNvSpPr>
              <a:spLocks/>
            </p:cNvSpPr>
            <p:nvPr/>
          </p:nvSpPr>
          <p:spPr bwMode="auto">
            <a:xfrm>
              <a:off x="2758" y="815"/>
              <a:ext cx="1223" cy="1291"/>
            </a:xfrm>
            <a:custGeom>
              <a:avLst/>
              <a:gdLst>
                <a:gd name="T0" fmla="*/ 1201 w 1223"/>
                <a:gd name="T1" fmla="*/ 756 h 1291"/>
                <a:gd name="T2" fmla="*/ 702 w 1223"/>
                <a:gd name="T3" fmla="*/ 670 h 1291"/>
                <a:gd name="T4" fmla="*/ 608 w 1223"/>
                <a:gd name="T5" fmla="*/ 103 h 1291"/>
                <a:gd name="T6" fmla="*/ 335 w 1223"/>
                <a:gd name="T7" fmla="*/ 52 h 1291"/>
                <a:gd name="T8" fmla="*/ 65 w 1223"/>
                <a:gd name="T9" fmla="*/ 82 h 1291"/>
                <a:gd name="T10" fmla="*/ 41 w 1223"/>
                <a:gd name="T11" fmla="*/ 544 h 1291"/>
                <a:gd name="T12" fmla="*/ 38 w 1223"/>
                <a:gd name="T13" fmla="*/ 751 h 1291"/>
                <a:gd name="T14" fmla="*/ 23 w 1223"/>
                <a:gd name="T15" fmla="*/ 940 h 1291"/>
                <a:gd name="T16" fmla="*/ 17 w 1223"/>
                <a:gd name="T17" fmla="*/ 1114 h 1291"/>
                <a:gd name="T18" fmla="*/ 128 w 1223"/>
                <a:gd name="T19" fmla="*/ 1219 h 1291"/>
                <a:gd name="T20" fmla="*/ 602 w 1223"/>
                <a:gd name="T21" fmla="*/ 1243 h 1291"/>
                <a:gd name="T22" fmla="*/ 686 w 1223"/>
                <a:gd name="T23" fmla="*/ 930 h 1291"/>
                <a:gd name="T24" fmla="*/ 1177 w 1223"/>
                <a:gd name="T25" fmla="*/ 916 h 1291"/>
                <a:gd name="T26" fmla="*/ 1201 w 1223"/>
                <a:gd name="T27" fmla="*/ 756 h 12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23"/>
                <a:gd name="T43" fmla="*/ 0 h 1291"/>
                <a:gd name="T44" fmla="*/ 1223 w 1223"/>
                <a:gd name="T45" fmla="*/ 1291 h 12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23" h="1291">
                  <a:moveTo>
                    <a:pt x="1201" y="756"/>
                  </a:moveTo>
                  <a:cubicBezTo>
                    <a:pt x="1180" y="640"/>
                    <a:pt x="798" y="744"/>
                    <a:pt x="702" y="670"/>
                  </a:cubicBezTo>
                  <a:cubicBezTo>
                    <a:pt x="603" y="561"/>
                    <a:pt x="669" y="206"/>
                    <a:pt x="608" y="103"/>
                  </a:cubicBezTo>
                  <a:cubicBezTo>
                    <a:pt x="547" y="0"/>
                    <a:pt x="425" y="55"/>
                    <a:pt x="335" y="52"/>
                  </a:cubicBezTo>
                  <a:cubicBezTo>
                    <a:pt x="245" y="49"/>
                    <a:pt x="114" y="0"/>
                    <a:pt x="65" y="82"/>
                  </a:cubicBezTo>
                  <a:cubicBezTo>
                    <a:pt x="16" y="164"/>
                    <a:pt x="45" y="433"/>
                    <a:pt x="41" y="544"/>
                  </a:cubicBezTo>
                  <a:cubicBezTo>
                    <a:pt x="37" y="655"/>
                    <a:pt x="41" y="685"/>
                    <a:pt x="38" y="751"/>
                  </a:cubicBezTo>
                  <a:cubicBezTo>
                    <a:pt x="35" y="817"/>
                    <a:pt x="26" y="880"/>
                    <a:pt x="23" y="940"/>
                  </a:cubicBezTo>
                  <a:cubicBezTo>
                    <a:pt x="20" y="1000"/>
                    <a:pt x="0" y="1068"/>
                    <a:pt x="17" y="1114"/>
                  </a:cubicBezTo>
                  <a:cubicBezTo>
                    <a:pt x="34" y="1160"/>
                    <a:pt x="31" y="1198"/>
                    <a:pt x="128" y="1219"/>
                  </a:cubicBezTo>
                  <a:cubicBezTo>
                    <a:pt x="225" y="1240"/>
                    <a:pt x="509" y="1291"/>
                    <a:pt x="602" y="1243"/>
                  </a:cubicBezTo>
                  <a:cubicBezTo>
                    <a:pt x="695" y="1195"/>
                    <a:pt x="590" y="984"/>
                    <a:pt x="686" y="930"/>
                  </a:cubicBezTo>
                  <a:cubicBezTo>
                    <a:pt x="782" y="876"/>
                    <a:pt x="1091" y="945"/>
                    <a:pt x="1177" y="916"/>
                  </a:cubicBezTo>
                  <a:cubicBezTo>
                    <a:pt x="1208" y="864"/>
                    <a:pt x="1223" y="871"/>
                    <a:pt x="1201" y="75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50" name="Freeform 196"/>
            <p:cNvSpPr>
              <a:spLocks/>
            </p:cNvSpPr>
            <p:nvPr/>
          </p:nvSpPr>
          <p:spPr bwMode="auto">
            <a:xfrm>
              <a:off x="4350" y="1010"/>
              <a:ext cx="1201" cy="1234"/>
            </a:xfrm>
            <a:custGeom>
              <a:avLst/>
              <a:gdLst>
                <a:gd name="T0" fmla="*/ 25 w 1201"/>
                <a:gd name="T1" fmla="*/ 709 h 1234"/>
                <a:gd name="T2" fmla="*/ 526 w 1201"/>
                <a:gd name="T3" fmla="*/ 780 h 1234"/>
                <a:gd name="T4" fmla="*/ 613 w 1201"/>
                <a:gd name="T5" fmla="*/ 1134 h 1234"/>
                <a:gd name="T6" fmla="*/ 946 w 1201"/>
                <a:gd name="T7" fmla="*/ 1230 h 1234"/>
                <a:gd name="T8" fmla="*/ 1171 w 1201"/>
                <a:gd name="T9" fmla="*/ 1107 h 1234"/>
                <a:gd name="T10" fmla="*/ 1126 w 1201"/>
                <a:gd name="T11" fmla="*/ 894 h 1234"/>
                <a:gd name="T12" fmla="*/ 1114 w 1201"/>
                <a:gd name="T13" fmla="*/ 693 h 1234"/>
                <a:gd name="T14" fmla="*/ 1099 w 1201"/>
                <a:gd name="T15" fmla="*/ 423 h 1234"/>
                <a:gd name="T16" fmla="*/ 1141 w 1201"/>
                <a:gd name="T17" fmla="*/ 216 h 1234"/>
                <a:gd name="T18" fmla="*/ 1102 w 1201"/>
                <a:gd name="T19" fmla="*/ 33 h 1234"/>
                <a:gd name="T20" fmla="*/ 646 w 1201"/>
                <a:gd name="T21" fmla="*/ 81 h 1234"/>
                <a:gd name="T22" fmla="*/ 535 w 1201"/>
                <a:gd name="T23" fmla="*/ 519 h 1234"/>
                <a:gd name="T24" fmla="*/ 44 w 1201"/>
                <a:gd name="T25" fmla="*/ 548 h 1234"/>
                <a:gd name="T26" fmla="*/ 25 w 1201"/>
                <a:gd name="T27" fmla="*/ 709 h 123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1"/>
                <a:gd name="T43" fmla="*/ 0 h 1234"/>
                <a:gd name="T44" fmla="*/ 1201 w 1201"/>
                <a:gd name="T45" fmla="*/ 1234 h 123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1" h="1234">
                  <a:moveTo>
                    <a:pt x="25" y="709"/>
                  </a:moveTo>
                  <a:cubicBezTo>
                    <a:pt x="49" y="824"/>
                    <a:pt x="428" y="709"/>
                    <a:pt x="526" y="780"/>
                  </a:cubicBezTo>
                  <a:cubicBezTo>
                    <a:pt x="624" y="851"/>
                    <a:pt x="543" y="1059"/>
                    <a:pt x="613" y="1134"/>
                  </a:cubicBezTo>
                  <a:cubicBezTo>
                    <a:pt x="683" y="1209"/>
                    <a:pt x="853" y="1234"/>
                    <a:pt x="946" y="1230"/>
                  </a:cubicBezTo>
                  <a:cubicBezTo>
                    <a:pt x="1039" y="1226"/>
                    <a:pt x="1141" y="1163"/>
                    <a:pt x="1171" y="1107"/>
                  </a:cubicBezTo>
                  <a:cubicBezTo>
                    <a:pt x="1201" y="1051"/>
                    <a:pt x="1135" y="963"/>
                    <a:pt x="1126" y="894"/>
                  </a:cubicBezTo>
                  <a:cubicBezTo>
                    <a:pt x="1117" y="825"/>
                    <a:pt x="1119" y="772"/>
                    <a:pt x="1114" y="693"/>
                  </a:cubicBezTo>
                  <a:cubicBezTo>
                    <a:pt x="1109" y="614"/>
                    <a:pt x="1095" y="502"/>
                    <a:pt x="1099" y="423"/>
                  </a:cubicBezTo>
                  <a:cubicBezTo>
                    <a:pt x="1103" y="344"/>
                    <a:pt x="1141" y="281"/>
                    <a:pt x="1141" y="216"/>
                  </a:cubicBezTo>
                  <a:cubicBezTo>
                    <a:pt x="1141" y="151"/>
                    <a:pt x="1185" y="56"/>
                    <a:pt x="1102" y="33"/>
                  </a:cubicBezTo>
                  <a:cubicBezTo>
                    <a:pt x="1019" y="10"/>
                    <a:pt x="740" y="0"/>
                    <a:pt x="646" y="81"/>
                  </a:cubicBezTo>
                  <a:cubicBezTo>
                    <a:pt x="552" y="162"/>
                    <a:pt x="635" y="441"/>
                    <a:pt x="535" y="519"/>
                  </a:cubicBezTo>
                  <a:cubicBezTo>
                    <a:pt x="435" y="597"/>
                    <a:pt x="129" y="516"/>
                    <a:pt x="44" y="548"/>
                  </a:cubicBezTo>
                  <a:cubicBezTo>
                    <a:pt x="15" y="601"/>
                    <a:pt x="0" y="594"/>
                    <a:pt x="25" y="709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51" name="Freeform 197"/>
            <p:cNvSpPr>
              <a:spLocks/>
            </p:cNvSpPr>
            <p:nvPr/>
          </p:nvSpPr>
          <p:spPr bwMode="auto">
            <a:xfrm>
              <a:off x="3514" y="1913"/>
              <a:ext cx="1286" cy="1247"/>
            </a:xfrm>
            <a:custGeom>
              <a:avLst/>
              <a:gdLst>
                <a:gd name="T0" fmla="*/ 587 w 1286"/>
                <a:gd name="T1" fmla="*/ 30 h 1247"/>
                <a:gd name="T2" fmla="*/ 509 w 1286"/>
                <a:gd name="T3" fmla="*/ 618 h 1247"/>
                <a:gd name="T4" fmla="*/ 77 w 1286"/>
                <a:gd name="T5" fmla="*/ 909 h 1247"/>
                <a:gd name="T6" fmla="*/ 47 w 1286"/>
                <a:gd name="T7" fmla="*/ 1095 h 1247"/>
                <a:gd name="T8" fmla="*/ 140 w 1286"/>
                <a:gd name="T9" fmla="*/ 1224 h 1247"/>
                <a:gd name="T10" fmla="*/ 461 w 1286"/>
                <a:gd name="T11" fmla="*/ 1209 h 1247"/>
                <a:gd name="T12" fmla="*/ 692 w 1286"/>
                <a:gd name="T13" fmla="*/ 1209 h 1247"/>
                <a:gd name="T14" fmla="*/ 1190 w 1286"/>
                <a:gd name="T15" fmla="*/ 1227 h 1247"/>
                <a:gd name="T16" fmla="*/ 1271 w 1286"/>
                <a:gd name="T17" fmla="*/ 1089 h 1247"/>
                <a:gd name="T18" fmla="*/ 1139 w 1286"/>
                <a:gd name="T19" fmla="*/ 741 h 1247"/>
                <a:gd name="T20" fmla="*/ 800 w 1286"/>
                <a:gd name="T21" fmla="*/ 627 h 1247"/>
                <a:gd name="T22" fmla="*/ 749 w 1286"/>
                <a:gd name="T23" fmla="*/ 42 h 1247"/>
                <a:gd name="T24" fmla="*/ 587 w 1286"/>
                <a:gd name="T25" fmla="*/ 30 h 1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86"/>
                <a:gd name="T40" fmla="*/ 0 h 1247"/>
                <a:gd name="T41" fmla="*/ 1286 w 1286"/>
                <a:gd name="T42" fmla="*/ 1247 h 1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86" h="1247">
                  <a:moveTo>
                    <a:pt x="587" y="30"/>
                  </a:moveTo>
                  <a:cubicBezTo>
                    <a:pt x="473" y="60"/>
                    <a:pt x="601" y="475"/>
                    <a:pt x="509" y="618"/>
                  </a:cubicBezTo>
                  <a:cubicBezTo>
                    <a:pt x="424" y="765"/>
                    <a:pt x="154" y="830"/>
                    <a:pt x="77" y="909"/>
                  </a:cubicBezTo>
                  <a:cubicBezTo>
                    <a:pt x="0" y="988"/>
                    <a:pt x="37" y="1043"/>
                    <a:pt x="47" y="1095"/>
                  </a:cubicBezTo>
                  <a:cubicBezTo>
                    <a:pt x="57" y="1147"/>
                    <a:pt x="71" y="1205"/>
                    <a:pt x="140" y="1224"/>
                  </a:cubicBezTo>
                  <a:cubicBezTo>
                    <a:pt x="209" y="1243"/>
                    <a:pt x="369" y="1212"/>
                    <a:pt x="461" y="1209"/>
                  </a:cubicBezTo>
                  <a:cubicBezTo>
                    <a:pt x="553" y="1206"/>
                    <a:pt x="571" y="1206"/>
                    <a:pt x="692" y="1209"/>
                  </a:cubicBezTo>
                  <a:cubicBezTo>
                    <a:pt x="813" y="1212"/>
                    <a:pt x="1094" y="1247"/>
                    <a:pt x="1190" y="1227"/>
                  </a:cubicBezTo>
                  <a:cubicBezTo>
                    <a:pt x="1286" y="1207"/>
                    <a:pt x="1279" y="1170"/>
                    <a:pt x="1271" y="1089"/>
                  </a:cubicBezTo>
                  <a:cubicBezTo>
                    <a:pt x="1263" y="1008"/>
                    <a:pt x="1217" y="818"/>
                    <a:pt x="1139" y="741"/>
                  </a:cubicBezTo>
                  <a:cubicBezTo>
                    <a:pt x="1061" y="664"/>
                    <a:pt x="865" y="743"/>
                    <a:pt x="800" y="627"/>
                  </a:cubicBezTo>
                  <a:cubicBezTo>
                    <a:pt x="735" y="511"/>
                    <a:pt x="785" y="142"/>
                    <a:pt x="749" y="42"/>
                  </a:cubicBezTo>
                  <a:cubicBezTo>
                    <a:pt x="695" y="15"/>
                    <a:pt x="701" y="0"/>
                    <a:pt x="587" y="30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52" name="Line 198"/>
            <p:cNvSpPr>
              <a:spLocks noChangeShapeType="1"/>
            </p:cNvSpPr>
            <p:nvPr/>
          </p:nvSpPr>
          <p:spPr bwMode="auto">
            <a:xfrm>
              <a:off x="3160" y="1144"/>
              <a:ext cx="175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53" name="Line 200"/>
            <p:cNvSpPr>
              <a:spLocks noChangeShapeType="1"/>
            </p:cNvSpPr>
            <p:nvPr/>
          </p:nvSpPr>
          <p:spPr bwMode="auto">
            <a:xfrm flipV="1">
              <a:off x="3160" y="1550"/>
              <a:ext cx="175" cy="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54" name="Line 201"/>
            <p:cNvSpPr>
              <a:spLocks noChangeShapeType="1"/>
            </p:cNvSpPr>
            <p:nvPr/>
          </p:nvSpPr>
          <p:spPr bwMode="auto">
            <a:xfrm>
              <a:off x="3166" y="1945"/>
              <a:ext cx="172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55" name="Text Box 203"/>
            <p:cNvSpPr txBox="1">
              <a:spLocks noChangeArrowheads="1"/>
            </p:cNvSpPr>
            <p:nvPr/>
          </p:nvSpPr>
          <p:spPr bwMode="auto">
            <a:xfrm>
              <a:off x="3134" y="93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223.1.1.1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sp>
          <p:nvSpPr>
            <p:cNvPr id="44056" name="Text Box 204"/>
            <p:cNvSpPr txBox="1">
              <a:spLocks noChangeArrowheads="1"/>
            </p:cNvSpPr>
            <p:nvPr/>
          </p:nvSpPr>
          <p:spPr bwMode="auto">
            <a:xfrm>
              <a:off x="3062" y="1963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223.1.1.3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sp>
          <p:nvSpPr>
            <p:cNvPr id="44057" name="Text Box 205"/>
            <p:cNvSpPr txBox="1">
              <a:spLocks noChangeArrowheads="1"/>
            </p:cNvSpPr>
            <p:nvPr/>
          </p:nvSpPr>
          <p:spPr bwMode="auto">
            <a:xfrm>
              <a:off x="3532" y="1484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223.1.1.4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sp>
          <p:nvSpPr>
            <p:cNvPr id="44058" name="Text Box 207"/>
            <p:cNvSpPr txBox="1">
              <a:spLocks noChangeArrowheads="1"/>
            </p:cNvSpPr>
            <p:nvPr/>
          </p:nvSpPr>
          <p:spPr bwMode="auto">
            <a:xfrm>
              <a:off x="4238" y="1485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223.1.2.9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sp>
          <p:nvSpPr>
            <p:cNvPr id="44059" name="Line 209"/>
            <p:cNvSpPr>
              <a:spLocks noChangeShapeType="1"/>
            </p:cNvSpPr>
            <p:nvPr/>
          </p:nvSpPr>
          <p:spPr bwMode="auto">
            <a:xfrm>
              <a:off x="4963" y="1246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60" name="Line 210"/>
            <p:cNvSpPr>
              <a:spLocks noChangeShapeType="1"/>
            </p:cNvSpPr>
            <p:nvPr/>
          </p:nvSpPr>
          <p:spPr bwMode="auto">
            <a:xfrm>
              <a:off x="4963" y="2047"/>
              <a:ext cx="148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61" name="Line 213"/>
            <p:cNvSpPr>
              <a:spLocks noChangeShapeType="1"/>
            </p:cNvSpPr>
            <p:nvPr/>
          </p:nvSpPr>
          <p:spPr bwMode="auto">
            <a:xfrm flipH="1" flipV="1">
              <a:off x="3782" y="2696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62" name="Line 214"/>
            <p:cNvSpPr>
              <a:spLocks noChangeShapeType="1"/>
            </p:cNvSpPr>
            <p:nvPr/>
          </p:nvSpPr>
          <p:spPr bwMode="auto">
            <a:xfrm flipH="1" flipV="1">
              <a:off x="4523" y="2699"/>
              <a:ext cx="2" cy="1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da-DK"/>
            </a:p>
          </p:txBody>
        </p:sp>
        <p:sp>
          <p:nvSpPr>
            <p:cNvPr id="44063" name="Text Box 215"/>
            <p:cNvSpPr txBox="1">
              <a:spLocks noChangeArrowheads="1"/>
            </p:cNvSpPr>
            <p:nvPr/>
          </p:nvSpPr>
          <p:spPr bwMode="auto">
            <a:xfrm>
              <a:off x="4505" y="262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223.1.3.2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sp>
          <p:nvSpPr>
            <p:cNvPr id="44064" name="Text Box 216"/>
            <p:cNvSpPr txBox="1">
              <a:spLocks noChangeArrowheads="1"/>
            </p:cNvSpPr>
            <p:nvPr/>
          </p:nvSpPr>
          <p:spPr bwMode="auto">
            <a:xfrm>
              <a:off x="3138" y="2682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223.1.3.1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grpSp>
          <p:nvGrpSpPr>
            <p:cNvPr id="44065" name="Group 217"/>
            <p:cNvGrpSpPr>
              <a:grpSpLocks/>
            </p:cNvGrpSpPr>
            <p:nvPr/>
          </p:nvGrpSpPr>
          <p:grpSpPr bwMode="auto">
            <a:xfrm>
              <a:off x="2755" y="956"/>
              <a:ext cx="404" cy="352"/>
              <a:chOff x="-44" y="1473"/>
              <a:chExt cx="981" cy="1105"/>
            </a:xfrm>
          </p:grpSpPr>
          <p:pic>
            <p:nvPicPr>
              <p:cNvPr id="44104" name="Picture 218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5" name="Freeform 219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176 w 356"/>
                  <a:gd name="T3" fmla="*/ 248 h 368"/>
                  <a:gd name="T4" fmla="*/ 4954 w 356"/>
                  <a:gd name="T5" fmla="*/ 5173 h 368"/>
                  <a:gd name="T6" fmla="*/ 1092 w 356"/>
                  <a:gd name="T7" fmla="*/ 646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da-DK"/>
              </a:p>
            </p:txBody>
          </p:sp>
        </p:grpSp>
        <p:grpSp>
          <p:nvGrpSpPr>
            <p:cNvPr id="44066" name="Group 220"/>
            <p:cNvGrpSpPr>
              <a:grpSpLocks/>
            </p:cNvGrpSpPr>
            <p:nvPr/>
          </p:nvGrpSpPr>
          <p:grpSpPr bwMode="auto">
            <a:xfrm>
              <a:off x="2752" y="1340"/>
              <a:ext cx="404" cy="352"/>
              <a:chOff x="-44" y="1473"/>
              <a:chExt cx="981" cy="1105"/>
            </a:xfrm>
          </p:grpSpPr>
          <p:pic>
            <p:nvPicPr>
              <p:cNvPr id="44102" name="Picture 221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3" name="Freeform 222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176 w 356"/>
                  <a:gd name="T3" fmla="*/ 248 h 368"/>
                  <a:gd name="T4" fmla="*/ 4954 w 356"/>
                  <a:gd name="T5" fmla="*/ 5173 h 368"/>
                  <a:gd name="T6" fmla="*/ 1092 w 356"/>
                  <a:gd name="T7" fmla="*/ 646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da-DK"/>
              </a:p>
            </p:txBody>
          </p:sp>
        </p:grpSp>
        <p:grpSp>
          <p:nvGrpSpPr>
            <p:cNvPr id="44067" name="Group 223"/>
            <p:cNvGrpSpPr>
              <a:grpSpLocks/>
            </p:cNvGrpSpPr>
            <p:nvPr/>
          </p:nvGrpSpPr>
          <p:grpSpPr bwMode="auto">
            <a:xfrm>
              <a:off x="2770" y="1724"/>
              <a:ext cx="404" cy="352"/>
              <a:chOff x="-44" y="1473"/>
              <a:chExt cx="981" cy="1105"/>
            </a:xfrm>
          </p:grpSpPr>
          <p:pic>
            <p:nvPicPr>
              <p:cNvPr id="44100" name="Picture 22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101" name="Freeform 22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176 w 356"/>
                  <a:gd name="T3" fmla="*/ 248 h 368"/>
                  <a:gd name="T4" fmla="*/ 4954 w 356"/>
                  <a:gd name="T5" fmla="*/ 5173 h 368"/>
                  <a:gd name="T6" fmla="*/ 1092 w 356"/>
                  <a:gd name="T7" fmla="*/ 646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da-DK"/>
              </a:p>
            </p:txBody>
          </p:sp>
        </p:grpSp>
        <p:grpSp>
          <p:nvGrpSpPr>
            <p:cNvPr id="44068" name="Group 226"/>
            <p:cNvGrpSpPr>
              <a:grpSpLocks/>
            </p:cNvGrpSpPr>
            <p:nvPr/>
          </p:nvGrpSpPr>
          <p:grpSpPr bwMode="auto">
            <a:xfrm flipH="1">
              <a:off x="5106" y="1062"/>
              <a:ext cx="404" cy="352"/>
              <a:chOff x="-44" y="1473"/>
              <a:chExt cx="981" cy="1105"/>
            </a:xfrm>
          </p:grpSpPr>
          <p:pic>
            <p:nvPicPr>
              <p:cNvPr id="44098" name="Picture 22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99" name="Freeform 22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176 w 356"/>
                  <a:gd name="T3" fmla="*/ 248 h 368"/>
                  <a:gd name="T4" fmla="*/ 4954 w 356"/>
                  <a:gd name="T5" fmla="*/ 5173 h 368"/>
                  <a:gd name="T6" fmla="*/ 1092 w 356"/>
                  <a:gd name="T7" fmla="*/ 646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da-DK"/>
              </a:p>
            </p:txBody>
          </p:sp>
        </p:grpSp>
        <p:grpSp>
          <p:nvGrpSpPr>
            <p:cNvPr id="44069" name="Group 229"/>
            <p:cNvGrpSpPr>
              <a:grpSpLocks/>
            </p:cNvGrpSpPr>
            <p:nvPr/>
          </p:nvGrpSpPr>
          <p:grpSpPr bwMode="auto">
            <a:xfrm flipH="1">
              <a:off x="5153" y="1868"/>
              <a:ext cx="404" cy="352"/>
              <a:chOff x="-44" y="1473"/>
              <a:chExt cx="981" cy="1105"/>
            </a:xfrm>
          </p:grpSpPr>
          <p:pic>
            <p:nvPicPr>
              <p:cNvPr id="44096" name="Picture 230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97" name="Freeform 231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176 w 356"/>
                  <a:gd name="T3" fmla="*/ 248 h 368"/>
                  <a:gd name="T4" fmla="*/ 4954 w 356"/>
                  <a:gd name="T5" fmla="*/ 5173 h 368"/>
                  <a:gd name="T6" fmla="*/ 1092 w 356"/>
                  <a:gd name="T7" fmla="*/ 646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da-DK"/>
              </a:p>
            </p:txBody>
          </p:sp>
        </p:grpSp>
        <p:grpSp>
          <p:nvGrpSpPr>
            <p:cNvPr id="44070" name="Group 232"/>
            <p:cNvGrpSpPr>
              <a:grpSpLocks/>
            </p:cNvGrpSpPr>
            <p:nvPr/>
          </p:nvGrpSpPr>
          <p:grpSpPr bwMode="auto">
            <a:xfrm flipH="1">
              <a:off x="4392" y="2828"/>
              <a:ext cx="404" cy="352"/>
              <a:chOff x="-44" y="1473"/>
              <a:chExt cx="981" cy="1105"/>
            </a:xfrm>
          </p:grpSpPr>
          <p:pic>
            <p:nvPicPr>
              <p:cNvPr id="44094" name="Picture 233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95" name="Freeform 234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176 w 356"/>
                  <a:gd name="T3" fmla="*/ 248 h 368"/>
                  <a:gd name="T4" fmla="*/ 4954 w 356"/>
                  <a:gd name="T5" fmla="*/ 5173 h 368"/>
                  <a:gd name="T6" fmla="*/ 1092 w 356"/>
                  <a:gd name="T7" fmla="*/ 646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da-DK"/>
              </a:p>
            </p:txBody>
          </p:sp>
        </p:grpSp>
        <p:grpSp>
          <p:nvGrpSpPr>
            <p:cNvPr id="44071" name="Group 235"/>
            <p:cNvGrpSpPr>
              <a:grpSpLocks/>
            </p:cNvGrpSpPr>
            <p:nvPr/>
          </p:nvGrpSpPr>
          <p:grpSpPr bwMode="auto">
            <a:xfrm flipH="1">
              <a:off x="3659" y="2854"/>
              <a:ext cx="404" cy="352"/>
              <a:chOff x="-44" y="1473"/>
              <a:chExt cx="981" cy="1105"/>
            </a:xfrm>
          </p:grpSpPr>
          <p:pic>
            <p:nvPicPr>
              <p:cNvPr id="44092" name="Picture 236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4093" name="Freeform 237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4176 w 356"/>
                  <a:gd name="T3" fmla="*/ 248 h 368"/>
                  <a:gd name="T4" fmla="*/ 4954 w 356"/>
                  <a:gd name="T5" fmla="*/ 5173 h 368"/>
                  <a:gd name="T6" fmla="*/ 1092 w 356"/>
                  <a:gd name="T7" fmla="*/ 6469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da-DK"/>
              </a:p>
            </p:txBody>
          </p:sp>
        </p:grpSp>
        <p:grpSp>
          <p:nvGrpSpPr>
            <p:cNvPr id="44072" name="Group 238"/>
            <p:cNvGrpSpPr>
              <a:grpSpLocks/>
            </p:cNvGrpSpPr>
            <p:nvPr/>
          </p:nvGrpSpPr>
          <p:grpSpPr bwMode="auto">
            <a:xfrm>
              <a:off x="3929" y="1653"/>
              <a:ext cx="440" cy="224"/>
              <a:chOff x="4396" y="1245"/>
              <a:chExt cx="672" cy="248"/>
            </a:xfrm>
          </p:grpSpPr>
          <p:sp>
            <p:nvSpPr>
              <p:cNvPr id="44084" name="Oval 407"/>
              <p:cNvSpPr>
                <a:spLocks noChangeArrowheads="1"/>
              </p:cNvSpPr>
              <p:nvPr/>
            </p:nvSpPr>
            <p:spPr bwMode="auto">
              <a:xfrm>
                <a:off x="4399" y="1355"/>
                <a:ext cx="666" cy="138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endParaRPr lang="da-DK" altLang="da-DK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085" name="Rectangle 410"/>
              <p:cNvSpPr>
                <a:spLocks noChangeArrowheads="1"/>
              </p:cNvSpPr>
              <p:nvPr/>
            </p:nvSpPr>
            <p:spPr bwMode="auto">
              <a:xfrm>
                <a:off x="4399" y="1339"/>
                <a:ext cx="669" cy="86"/>
              </a:xfrm>
              <a:prstGeom prst="rect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pPr algn="ctr"/>
                <a:endParaRPr lang="da-DK" altLang="da-DK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086" name="Oval 411"/>
              <p:cNvSpPr>
                <a:spLocks noChangeArrowheads="1"/>
              </p:cNvSpPr>
              <p:nvPr/>
            </p:nvSpPr>
            <p:spPr bwMode="auto">
              <a:xfrm>
                <a:off x="4396" y="1245"/>
                <a:ext cx="667" cy="162"/>
              </a:xfrm>
              <a:prstGeom prst="ellipse">
                <a:avLst/>
              </a:prstGeom>
              <a:gradFill rotWithShape="1">
                <a:gsLst>
                  <a:gs pos="0">
                    <a:srgbClr val="CCCCFF"/>
                  </a:gs>
                  <a:gs pos="100000">
                    <a:srgbClr val="FFFFFF"/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endParaRPr lang="da-DK" altLang="da-DK" sz="2400">
                  <a:latin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44087" name="Group 242"/>
              <p:cNvGrpSpPr>
                <a:grpSpLocks/>
              </p:cNvGrpSpPr>
              <p:nvPr/>
            </p:nvGrpSpPr>
            <p:grpSpPr bwMode="auto">
              <a:xfrm>
                <a:off x="4530" y="1287"/>
                <a:ext cx="377" cy="75"/>
                <a:chOff x="2468" y="1332"/>
                <a:chExt cx="310" cy="60"/>
              </a:xfrm>
            </p:grpSpPr>
            <p:sp>
              <p:nvSpPr>
                <p:cNvPr id="44090" name="Freeform 243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a-DK"/>
                </a:p>
              </p:txBody>
            </p:sp>
            <p:sp>
              <p:nvSpPr>
                <p:cNvPr id="44091" name="Freeform 244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a-DK"/>
                </a:p>
              </p:txBody>
            </p:sp>
          </p:grpSp>
          <p:sp>
            <p:nvSpPr>
              <p:cNvPr id="44088" name="Line 245"/>
              <p:cNvSpPr>
                <a:spLocks noChangeShapeType="1"/>
              </p:cNvSpPr>
              <p:nvPr/>
            </p:nvSpPr>
            <p:spPr bwMode="auto">
              <a:xfrm>
                <a:off x="4399" y="1321"/>
                <a:ext cx="0" cy="109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4089" name="Line 246"/>
              <p:cNvSpPr>
                <a:spLocks noChangeShapeType="1"/>
              </p:cNvSpPr>
              <p:nvPr/>
            </p:nvSpPr>
            <p:spPr bwMode="auto">
              <a:xfrm>
                <a:off x="5063" y="1326"/>
                <a:ext cx="0" cy="107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grpSp>
          <p:nvGrpSpPr>
            <p:cNvPr id="44073" name="Group 247"/>
            <p:cNvGrpSpPr>
              <a:grpSpLocks/>
            </p:cNvGrpSpPr>
            <p:nvPr/>
          </p:nvGrpSpPr>
          <p:grpSpPr bwMode="auto">
            <a:xfrm>
              <a:off x="4315" y="2223"/>
              <a:ext cx="634" cy="361"/>
              <a:chOff x="4758" y="3508"/>
              <a:chExt cx="634" cy="361"/>
            </a:xfrm>
          </p:grpSpPr>
          <p:sp>
            <p:nvSpPr>
              <p:cNvPr id="44082" name="Text Box 248"/>
              <p:cNvSpPr txBox="1">
                <a:spLocks noChangeArrowheads="1"/>
              </p:cNvSpPr>
              <p:nvPr/>
            </p:nvSpPr>
            <p:spPr bwMode="auto">
              <a:xfrm>
                <a:off x="4844" y="3508"/>
                <a:ext cx="5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r>
                  <a:rPr lang="en-US" altLang="da-DK">
                    <a:solidFill>
                      <a:srgbClr val="CC0000"/>
                    </a:solidFill>
                  </a:rPr>
                  <a:t>subnet</a:t>
                </a:r>
              </a:p>
            </p:txBody>
          </p:sp>
          <p:sp>
            <p:nvSpPr>
              <p:cNvPr id="44083" name="Line 249"/>
              <p:cNvSpPr>
                <a:spLocks noChangeShapeType="1"/>
              </p:cNvSpPr>
              <p:nvPr/>
            </p:nvSpPr>
            <p:spPr bwMode="auto">
              <a:xfrm flipH="1">
                <a:off x="4758" y="3677"/>
                <a:ext cx="108" cy="192"/>
              </a:xfrm>
              <a:prstGeom prst="line">
                <a:avLst/>
              </a:prstGeom>
              <a:noFill/>
              <a:ln w="9525">
                <a:solidFill>
                  <a:srgbClr val="CC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da-DK"/>
              </a:p>
            </p:txBody>
          </p:sp>
        </p:grpSp>
        <p:sp>
          <p:nvSpPr>
            <p:cNvPr id="44074" name="Rectangle 250"/>
            <p:cNvSpPr>
              <a:spLocks noChangeArrowheads="1"/>
            </p:cNvSpPr>
            <p:nvPr/>
          </p:nvSpPr>
          <p:spPr bwMode="auto">
            <a:xfrm>
              <a:off x="3232" y="1363"/>
              <a:ext cx="182" cy="14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/>
            </a:p>
          </p:txBody>
        </p:sp>
        <p:sp>
          <p:nvSpPr>
            <p:cNvPr id="44075" name="Text Box 251"/>
            <p:cNvSpPr txBox="1">
              <a:spLocks noChangeArrowheads="1"/>
            </p:cNvSpPr>
            <p:nvPr/>
          </p:nvSpPr>
          <p:spPr bwMode="auto">
            <a:xfrm>
              <a:off x="3134" y="1344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223.1.1.2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sp>
          <p:nvSpPr>
            <p:cNvPr id="44076" name="Rectangle 252"/>
            <p:cNvSpPr>
              <a:spLocks noChangeArrowheads="1"/>
            </p:cNvSpPr>
            <p:nvPr/>
          </p:nvSpPr>
          <p:spPr bwMode="auto">
            <a:xfrm>
              <a:off x="4936" y="1354"/>
              <a:ext cx="182" cy="14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/>
            </a:p>
          </p:txBody>
        </p:sp>
        <p:sp>
          <p:nvSpPr>
            <p:cNvPr id="44077" name="Rectangle 253"/>
            <p:cNvSpPr>
              <a:spLocks noChangeArrowheads="1"/>
            </p:cNvSpPr>
            <p:nvPr/>
          </p:nvSpPr>
          <p:spPr bwMode="auto">
            <a:xfrm>
              <a:off x="4934" y="1858"/>
              <a:ext cx="182" cy="14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/>
            </a:p>
          </p:txBody>
        </p:sp>
        <p:sp>
          <p:nvSpPr>
            <p:cNvPr id="44078" name="Rectangle 254"/>
            <p:cNvSpPr>
              <a:spLocks noChangeArrowheads="1"/>
            </p:cNvSpPr>
            <p:nvPr/>
          </p:nvSpPr>
          <p:spPr bwMode="auto">
            <a:xfrm>
              <a:off x="4082" y="1975"/>
              <a:ext cx="182" cy="147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/>
            </a:p>
          </p:txBody>
        </p:sp>
        <p:sp>
          <p:nvSpPr>
            <p:cNvPr id="44079" name="Text Box 255"/>
            <p:cNvSpPr txBox="1">
              <a:spLocks noChangeArrowheads="1"/>
            </p:cNvSpPr>
            <p:nvPr/>
          </p:nvSpPr>
          <p:spPr bwMode="auto">
            <a:xfrm>
              <a:off x="3782" y="1951"/>
              <a:ext cx="72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223.1.3.27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sp>
          <p:nvSpPr>
            <p:cNvPr id="44080" name="Text Box 256"/>
            <p:cNvSpPr txBox="1">
              <a:spLocks noChangeArrowheads="1"/>
            </p:cNvSpPr>
            <p:nvPr/>
          </p:nvSpPr>
          <p:spPr bwMode="auto">
            <a:xfrm>
              <a:off x="4529" y="1819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223.1.2.2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  <p:sp>
          <p:nvSpPr>
            <p:cNvPr id="44081" name="Text Box 257"/>
            <p:cNvSpPr txBox="1">
              <a:spLocks noChangeArrowheads="1"/>
            </p:cNvSpPr>
            <p:nvPr/>
          </p:nvSpPr>
          <p:spPr bwMode="auto">
            <a:xfrm>
              <a:off x="4779" y="1341"/>
              <a:ext cx="65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r>
                <a:rPr lang="en-US" altLang="da-DK" sz="1600"/>
                <a:t>223.1.2.1</a:t>
              </a:r>
              <a:endParaRPr lang="en-US" altLang="da-DK">
                <a:latin typeface="Comic Sans MS" panose="030F0702030302020204" pitchFamily="66" charset="0"/>
              </a:endParaRPr>
            </a:p>
          </p:txBody>
        </p:sp>
      </p:grpSp>
      <p:sp>
        <p:nvSpPr>
          <p:cNvPr id="44042" name="Line 147"/>
          <p:cNvSpPr>
            <a:spLocks noChangeShapeType="1"/>
          </p:cNvSpPr>
          <p:nvPr/>
        </p:nvSpPr>
        <p:spPr bwMode="auto">
          <a:xfrm>
            <a:off x="7043739" y="2662239"/>
            <a:ext cx="82232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4043" name="Line 151"/>
          <p:cNvSpPr>
            <a:spLocks noChangeShapeType="1"/>
          </p:cNvSpPr>
          <p:nvPr/>
        </p:nvSpPr>
        <p:spPr bwMode="auto">
          <a:xfrm>
            <a:off x="8378826" y="2668589"/>
            <a:ext cx="639763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4044" name="Line 156"/>
          <p:cNvSpPr>
            <a:spLocks noChangeShapeType="1"/>
          </p:cNvSpPr>
          <p:nvPr/>
        </p:nvSpPr>
        <p:spPr bwMode="auto">
          <a:xfrm>
            <a:off x="8140701" y="3006726"/>
            <a:ext cx="3175" cy="644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4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mtClean="0"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450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>
                <a:latin typeface="Tahoma" panose="020B0604030504040204" pitchFamily="34" charset="0"/>
              </a:rPr>
              <a:t>4-</a:t>
            </a:r>
            <a:fld id="{F46556B5-0369-40F0-8307-556D3340A1E2}" type="slidenum">
              <a:rPr lang="en-US" altLang="da-DK">
                <a:latin typeface="Tahoma" panose="020B0604030504040204" pitchFamily="34" charset="0"/>
              </a:rPr>
              <a:pPr/>
              <a:t>7</a:t>
            </a:fld>
            <a:endParaRPr lang="en-US" altLang="da-DK">
              <a:latin typeface="Tahoma" panose="020B0604030504040204" pitchFamily="34" charset="0"/>
            </a:endParaRPr>
          </a:p>
        </p:txBody>
      </p:sp>
      <p:sp>
        <p:nvSpPr>
          <p:cNvPr id="45060" name="Freeform 2"/>
          <p:cNvSpPr>
            <a:spLocks/>
          </p:cNvSpPr>
          <p:nvPr/>
        </p:nvSpPr>
        <p:spPr bwMode="auto">
          <a:xfrm>
            <a:off x="7639051" y="2819401"/>
            <a:ext cx="1268413" cy="1463675"/>
          </a:xfrm>
          <a:custGeom>
            <a:avLst/>
            <a:gdLst>
              <a:gd name="T0" fmla="*/ 2147483647 w 799"/>
              <a:gd name="T1" fmla="*/ 2147483647 h 922"/>
              <a:gd name="T2" fmla="*/ 2147483647 w 799"/>
              <a:gd name="T3" fmla="*/ 2147483647 h 922"/>
              <a:gd name="T4" fmla="*/ 2147483647 w 799"/>
              <a:gd name="T5" fmla="*/ 2147483647 h 922"/>
              <a:gd name="T6" fmla="*/ 2147483647 w 799"/>
              <a:gd name="T7" fmla="*/ 2147483647 h 922"/>
              <a:gd name="T8" fmla="*/ 2147483647 w 799"/>
              <a:gd name="T9" fmla="*/ 2147483647 h 922"/>
              <a:gd name="T10" fmla="*/ 2147483647 w 799"/>
              <a:gd name="T11" fmla="*/ 0 h 922"/>
              <a:gd name="T12" fmla="*/ 2147483647 w 799"/>
              <a:gd name="T13" fmla="*/ 2147483647 h 9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99"/>
              <a:gd name="T22" fmla="*/ 0 h 922"/>
              <a:gd name="T23" fmla="*/ 799 w 799"/>
              <a:gd name="T24" fmla="*/ 922 h 9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99" h="922">
                <a:moveTo>
                  <a:pt x="6" y="66"/>
                </a:moveTo>
                <a:cubicBezTo>
                  <a:pt x="13" y="117"/>
                  <a:pt x="234" y="314"/>
                  <a:pt x="341" y="446"/>
                </a:cubicBezTo>
                <a:cubicBezTo>
                  <a:pt x="448" y="578"/>
                  <a:pt x="577" y="794"/>
                  <a:pt x="648" y="858"/>
                </a:cubicBezTo>
                <a:cubicBezTo>
                  <a:pt x="719" y="922"/>
                  <a:pt x="799" y="912"/>
                  <a:pt x="768" y="828"/>
                </a:cubicBezTo>
                <a:cubicBezTo>
                  <a:pt x="737" y="744"/>
                  <a:pt x="581" y="492"/>
                  <a:pt x="463" y="354"/>
                </a:cubicBezTo>
                <a:cubicBezTo>
                  <a:pt x="345" y="216"/>
                  <a:pt x="136" y="48"/>
                  <a:pt x="60" y="0"/>
                </a:cubicBezTo>
                <a:cubicBezTo>
                  <a:pt x="25" y="47"/>
                  <a:pt x="0" y="15"/>
                  <a:pt x="6" y="6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61" name="Freeform 3"/>
          <p:cNvSpPr>
            <a:spLocks/>
          </p:cNvSpPr>
          <p:nvPr/>
        </p:nvSpPr>
        <p:spPr bwMode="auto">
          <a:xfrm>
            <a:off x="6343651" y="4330701"/>
            <a:ext cx="2257425" cy="327025"/>
          </a:xfrm>
          <a:custGeom>
            <a:avLst/>
            <a:gdLst>
              <a:gd name="T0" fmla="*/ 2147483647 w 1422"/>
              <a:gd name="T1" fmla="*/ 2147483647 h 206"/>
              <a:gd name="T2" fmla="*/ 2147483647 w 1422"/>
              <a:gd name="T3" fmla="*/ 2147483647 h 206"/>
              <a:gd name="T4" fmla="*/ 2147483647 w 1422"/>
              <a:gd name="T5" fmla="*/ 2147483647 h 206"/>
              <a:gd name="T6" fmla="*/ 2147483647 w 1422"/>
              <a:gd name="T7" fmla="*/ 2147483647 h 206"/>
              <a:gd name="T8" fmla="*/ 2147483647 w 1422"/>
              <a:gd name="T9" fmla="*/ 2147483647 h 206"/>
              <a:gd name="T10" fmla="*/ 2147483647 w 1422"/>
              <a:gd name="T11" fmla="*/ 2147483647 h 206"/>
              <a:gd name="T12" fmla="*/ 2147483647 w 1422"/>
              <a:gd name="T13" fmla="*/ 2147483647 h 20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22"/>
              <a:gd name="T22" fmla="*/ 0 h 206"/>
              <a:gd name="T23" fmla="*/ 1422 w 1422"/>
              <a:gd name="T24" fmla="*/ 206 h 20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22" h="206">
                <a:moveTo>
                  <a:pt x="42" y="176"/>
                </a:moveTo>
                <a:cubicBezTo>
                  <a:pt x="84" y="206"/>
                  <a:pt x="437" y="167"/>
                  <a:pt x="641" y="166"/>
                </a:cubicBezTo>
                <a:cubicBezTo>
                  <a:pt x="845" y="165"/>
                  <a:pt x="1153" y="192"/>
                  <a:pt x="1266" y="170"/>
                </a:cubicBezTo>
                <a:cubicBezTo>
                  <a:pt x="1379" y="148"/>
                  <a:pt x="1422" y="58"/>
                  <a:pt x="1320" y="32"/>
                </a:cubicBezTo>
                <a:cubicBezTo>
                  <a:pt x="1218" y="6"/>
                  <a:pt x="869" y="15"/>
                  <a:pt x="657" y="14"/>
                </a:cubicBezTo>
                <a:cubicBezTo>
                  <a:pt x="445" y="13"/>
                  <a:pt x="147" y="0"/>
                  <a:pt x="45" y="27"/>
                </a:cubicBezTo>
                <a:cubicBezTo>
                  <a:pt x="56" y="84"/>
                  <a:pt x="0" y="146"/>
                  <a:pt x="42" y="17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62" name="Freeform 4"/>
          <p:cNvSpPr>
            <a:spLocks/>
          </p:cNvSpPr>
          <p:nvPr/>
        </p:nvSpPr>
        <p:spPr bwMode="auto">
          <a:xfrm>
            <a:off x="6086476" y="2743201"/>
            <a:ext cx="1158875" cy="1547813"/>
          </a:xfrm>
          <a:custGeom>
            <a:avLst/>
            <a:gdLst>
              <a:gd name="T0" fmla="*/ 2147483647 w 730"/>
              <a:gd name="T1" fmla="*/ 2147483647 h 975"/>
              <a:gd name="T2" fmla="*/ 2147483647 w 730"/>
              <a:gd name="T3" fmla="*/ 2147483647 h 975"/>
              <a:gd name="T4" fmla="*/ 2147483647 w 730"/>
              <a:gd name="T5" fmla="*/ 2147483647 h 975"/>
              <a:gd name="T6" fmla="*/ 2147483647 w 730"/>
              <a:gd name="T7" fmla="*/ 2147483647 h 975"/>
              <a:gd name="T8" fmla="*/ 2147483647 w 730"/>
              <a:gd name="T9" fmla="*/ 2147483647 h 975"/>
              <a:gd name="T10" fmla="*/ 0 w 730"/>
              <a:gd name="T11" fmla="*/ 2147483647 h 975"/>
              <a:gd name="T12" fmla="*/ 2147483647 w 730"/>
              <a:gd name="T13" fmla="*/ 2147483647 h 9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30"/>
              <a:gd name="T22" fmla="*/ 0 h 975"/>
              <a:gd name="T23" fmla="*/ 730 w 730"/>
              <a:gd name="T24" fmla="*/ 975 h 97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30" h="975">
                <a:moveTo>
                  <a:pt x="157" y="952"/>
                </a:moveTo>
                <a:cubicBezTo>
                  <a:pt x="272" y="930"/>
                  <a:pt x="357" y="644"/>
                  <a:pt x="462" y="498"/>
                </a:cubicBezTo>
                <a:cubicBezTo>
                  <a:pt x="554" y="363"/>
                  <a:pt x="686" y="220"/>
                  <a:pt x="708" y="144"/>
                </a:cubicBezTo>
                <a:cubicBezTo>
                  <a:pt x="730" y="68"/>
                  <a:pt x="654" y="0"/>
                  <a:pt x="594" y="42"/>
                </a:cubicBezTo>
                <a:cubicBezTo>
                  <a:pt x="534" y="84"/>
                  <a:pt x="447" y="253"/>
                  <a:pt x="348" y="396"/>
                </a:cubicBezTo>
                <a:cubicBezTo>
                  <a:pt x="249" y="539"/>
                  <a:pt x="32" y="807"/>
                  <a:pt x="0" y="900"/>
                </a:cubicBezTo>
                <a:cubicBezTo>
                  <a:pt x="53" y="924"/>
                  <a:pt x="43" y="975"/>
                  <a:pt x="157" y="952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63" name="Freeform 5"/>
          <p:cNvSpPr>
            <a:spLocks/>
          </p:cNvSpPr>
          <p:nvPr/>
        </p:nvSpPr>
        <p:spPr bwMode="auto">
          <a:xfrm rot="5265760">
            <a:off x="6800851" y="506413"/>
            <a:ext cx="1612900" cy="2162175"/>
          </a:xfrm>
          <a:custGeom>
            <a:avLst/>
            <a:gdLst>
              <a:gd name="T0" fmla="*/ 2147483647 w 1223"/>
              <a:gd name="T1" fmla="*/ 2147483647 h 1291"/>
              <a:gd name="T2" fmla="*/ 2147483647 w 1223"/>
              <a:gd name="T3" fmla="*/ 2147483647 h 1291"/>
              <a:gd name="T4" fmla="*/ 2147483647 w 1223"/>
              <a:gd name="T5" fmla="*/ 2147483647 h 1291"/>
              <a:gd name="T6" fmla="*/ 2147483647 w 1223"/>
              <a:gd name="T7" fmla="*/ 2147483647 h 1291"/>
              <a:gd name="T8" fmla="*/ 2147483647 w 1223"/>
              <a:gd name="T9" fmla="*/ 2147483647 h 1291"/>
              <a:gd name="T10" fmla="*/ 2147483647 w 1223"/>
              <a:gd name="T11" fmla="*/ 2147483647 h 1291"/>
              <a:gd name="T12" fmla="*/ 2147483647 w 1223"/>
              <a:gd name="T13" fmla="*/ 2147483647 h 1291"/>
              <a:gd name="T14" fmla="*/ 2147483647 w 1223"/>
              <a:gd name="T15" fmla="*/ 2147483647 h 1291"/>
              <a:gd name="T16" fmla="*/ 2147483647 w 1223"/>
              <a:gd name="T17" fmla="*/ 2147483647 h 1291"/>
              <a:gd name="T18" fmla="*/ 2147483647 w 1223"/>
              <a:gd name="T19" fmla="*/ 2147483647 h 1291"/>
              <a:gd name="T20" fmla="*/ 2147483647 w 1223"/>
              <a:gd name="T21" fmla="*/ 2147483647 h 1291"/>
              <a:gd name="T22" fmla="*/ 2147483647 w 1223"/>
              <a:gd name="T23" fmla="*/ 2147483647 h 1291"/>
              <a:gd name="T24" fmla="*/ 2147483647 w 1223"/>
              <a:gd name="T25" fmla="*/ 2147483647 h 1291"/>
              <a:gd name="T26" fmla="*/ 2147483647 w 1223"/>
              <a:gd name="T27" fmla="*/ 2147483647 h 1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223"/>
              <a:gd name="T43" fmla="*/ 0 h 1291"/>
              <a:gd name="T44" fmla="*/ 1223 w 1223"/>
              <a:gd name="T45" fmla="*/ 1291 h 129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223" h="1291">
                <a:moveTo>
                  <a:pt x="1201" y="756"/>
                </a:moveTo>
                <a:cubicBezTo>
                  <a:pt x="1180" y="640"/>
                  <a:pt x="798" y="744"/>
                  <a:pt x="702" y="670"/>
                </a:cubicBezTo>
                <a:cubicBezTo>
                  <a:pt x="603" y="561"/>
                  <a:pt x="669" y="206"/>
                  <a:pt x="608" y="103"/>
                </a:cubicBezTo>
                <a:cubicBezTo>
                  <a:pt x="547" y="0"/>
                  <a:pt x="425" y="55"/>
                  <a:pt x="335" y="52"/>
                </a:cubicBezTo>
                <a:cubicBezTo>
                  <a:pt x="245" y="49"/>
                  <a:pt x="114" y="0"/>
                  <a:pt x="65" y="82"/>
                </a:cubicBezTo>
                <a:cubicBezTo>
                  <a:pt x="16" y="164"/>
                  <a:pt x="45" y="433"/>
                  <a:pt x="41" y="544"/>
                </a:cubicBezTo>
                <a:cubicBezTo>
                  <a:pt x="37" y="655"/>
                  <a:pt x="41" y="685"/>
                  <a:pt x="38" y="751"/>
                </a:cubicBezTo>
                <a:cubicBezTo>
                  <a:pt x="35" y="817"/>
                  <a:pt x="26" y="880"/>
                  <a:pt x="23" y="940"/>
                </a:cubicBezTo>
                <a:cubicBezTo>
                  <a:pt x="20" y="1000"/>
                  <a:pt x="0" y="1068"/>
                  <a:pt x="17" y="1114"/>
                </a:cubicBezTo>
                <a:cubicBezTo>
                  <a:pt x="34" y="1160"/>
                  <a:pt x="31" y="1198"/>
                  <a:pt x="128" y="1219"/>
                </a:cubicBezTo>
                <a:cubicBezTo>
                  <a:pt x="225" y="1240"/>
                  <a:pt x="509" y="1291"/>
                  <a:pt x="602" y="1243"/>
                </a:cubicBezTo>
                <a:cubicBezTo>
                  <a:pt x="695" y="1195"/>
                  <a:pt x="590" y="984"/>
                  <a:pt x="686" y="930"/>
                </a:cubicBezTo>
                <a:cubicBezTo>
                  <a:pt x="782" y="876"/>
                  <a:pt x="1091" y="945"/>
                  <a:pt x="1177" y="916"/>
                </a:cubicBezTo>
                <a:cubicBezTo>
                  <a:pt x="1208" y="864"/>
                  <a:pt x="1223" y="871"/>
                  <a:pt x="1201" y="75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1992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2106613" y="1336675"/>
            <a:ext cx="36957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>
                <a:solidFill>
                  <a:srgbClr val="000099"/>
                </a:solidFill>
                <a:cs typeface="+mn-cs"/>
              </a:rPr>
              <a:t>how many?</a:t>
            </a:r>
          </a:p>
        </p:txBody>
      </p:sp>
      <p:sp>
        <p:nvSpPr>
          <p:cNvPr id="45065" name="Line 10"/>
          <p:cNvSpPr>
            <a:spLocks noChangeShapeType="1"/>
          </p:cNvSpPr>
          <p:nvPr/>
        </p:nvSpPr>
        <p:spPr bwMode="auto">
          <a:xfrm flipH="1" flipV="1">
            <a:off x="8251826" y="1401763"/>
            <a:ext cx="3175" cy="1651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66" name="Line 11"/>
          <p:cNvSpPr>
            <a:spLocks noChangeShapeType="1"/>
          </p:cNvSpPr>
          <p:nvPr/>
        </p:nvSpPr>
        <p:spPr bwMode="auto">
          <a:xfrm flipH="1">
            <a:off x="6751639" y="1347789"/>
            <a:ext cx="3175" cy="225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67" name="Line 14"/>
          <p:cNvSpPr>
            <a:spLocks noChangeShapeType="1"/>
          </p:cNvSpPr>
          <p:nvPr/>
        </p:nvSpPr>
        <p:spPr bwMode="auto">
          <a:xfrm flipH="1">
            <a:off x="7380289" y="1790700"/>
            <a:ext cx="3175" cy="592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68" name="Text Box 15"/>
          <p:cNvSpPr txBox="1">
            <a:spLocks noChangeArrowheads="1"/>
          </p:cNvSpPr>
          <p:nvPr/>
        </p:nvSpPr>
        <p:spPr bwMode="auto">
          <a:xfrm>
            <a:off x="5761039" y="13462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69" name="Rectangle 16"/>
          <p:cNvSpPr>
            <a:spLocks noChangeArrowheads="1"/>
          </p:cNvSpPr>
          <p:nvPr/>
        </p:nvSpPr>
        <p:spPr bwMode="auto">
          <a:xfrm>
            <a:off x="7253288" y="2052639"/>
            <a:ext cx="309562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endParaRPr lang="da-DK" altLang="da-DK"/>
          </a:p>
        </p:txBody>
      </p:sp>
      <p:sp>
        <p:nvSpPr>
          <p:cNvPr id="45070" name="Text Box 17"/>
          <p:cNvSpPr txBox="1">
            <a:spLocks noChangeArrowheads="1"/>
          </p:cNvSpPr>
          <p:nvPr/>
        </p:nvSpPr>
        <p:spPr bwMode="auto">
          <a:xfrm>
            <a:off x="6896101" y="19542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223.1.1.3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71" name="Text Box 18"/>
          <p:cNvSpPr txBox="1">
            <a:spLocks noChangeArrowheads="1"/>
          </p:cNvSpPr>
          <p:nvPr/>
        </p:nvSpPr>
        <p:spPr bwMode="auto">
          <a:xfrm>
            <a:off x="8208964" y="13509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223.1.1.4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72" name="Freeform 19"/>
          <p:cNvSpPr>
            <a:spLocks/>
          </p:cNvSpPr>
          <p:nvPr/>
        </p:nvSpPr>
        <p:spPr bwMode="auto">
          <a:xfrm>
            <a:off x="5146676" y="4437064"/>
            <a:ext cx="1539875" cy="1658937"/>
          </a:xfrm>
          <a:custGeom>
            <a:avLst/>
            <a:gdLst>
              <a:gd name="T0" fmla="*/ 2147483647 w 970"/>
              <a:gd name="T1" fmla="*/ 2147483647 h 939"/>
              <a:gd name="T2" fmla="*/ 2147483647 w 970"/>
              <a:gd name="T3" fmla="*/ 2147483647 h 939"/>
              <a:gd name="T4" fmla="*/ 2147483647 w 970"/>
              <a:gd name="T5" fmla="*/ 2147483647 h 939"/>
              <a:gd name="T6" fmla="*/ 2147483647 w 970"/>
              <a:gd name="T7" fmla="*/ 2147483647 h 939"/>
              <a:gd name="T8" fmla="*/ 2147483647 w 970"/>
              <a:gd name="T9" fmla="*/ 2147483647 h 939"/>
              <a:gd name="T10" fmla="*/ 2147483647 w 970"/>
              <a:gd name="T11" fmla="*/ 2147483647 h 939"/>
              <a:gd name="T12" fmla="*/ 2147483647 w 970"/>
              <a:gd name="T13" fmla="*/ 2147483647 h 939"/>
              <a:gd name="T14" fmla="*/ 2147483647 w 970"/>
              <a:gd name="T15" fmla="*/ 2147483647 h 939"/>
              <a:gd name="T16" fmla="*/ 2147483647 w 970"/>
              <a:gd name="T17" fmla="*/ 2147483647 h 939"/>
              <a:gd name="T18" fmla="*/ 2147483647 w 970"/>
              <a:gd name="T19" fmla="*/ 2147483647 h 939"/>
              <a:gd name="T20" fmla="*/ 2147483647 w 970"/>
              <a:gd name="T21" fmla="*/ 2147483647 h 939"/>
              <a:gd name="T22" fmla="*/ 2147483647 w 970"/>
              <a:gd name="T23" fmla="*/ 2147483647 h 939"/>
              <a:gd name="T24" fmla="*/ 2147483647 w 970"/>
              <a:gd name="T25" fmla="*/ 2147483647 h 9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70"/>
              <a:gd name="T40" fmla="*/ 0 h 939"/>
              <a:gd name="T41" fmla="*/ 970 w 970"/>
              <a:gd name="T42" fmla="*/ 939 h 93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70" h="939">
                <a:moveTo>
                  <a:pt x="451" y="41"/>
                </a:moveTo>
                <a:cubicBezTo>
                  <a:pt x="415" y="47"/>
                  <a:pt x="452" y="358"/>
                  <a:pt x="388" y="431"/>
                </a:cubicBezTo>
                <a:cubicBezTo>
                  <a:pt x="324" y="504"/>
                  <a:pt x="128" y="419"/>
                  <a:pt x="64" y="479"/>
                </a:cubicBezTo>
                <a:cubicBezTo>
                  <a:pt x="0" y="539"/>
                  <a:pt x="1" y="718"/>
                  <a:pt x="7" y="791"/>
                </a:cubicBezTo>
                <a:cubicBezTo>
                  <a:pt x="13" y="864"/>
                  <a:pt x="31" y="901"/>
                  <a:pt x="100" y="920"/>
                </a:cubicBezTo>
                <a:cubicBezTo>
                  <a:pt x="169" y="939"/>
                  <a:pt x="329" y="908"/>
                  <a:pt x="421" y="905"/>
                </a:cubicBezTo>
                <a:cubicBezTo>
                  <a:pt x="513" y="902"/>
                  <a:pt x="572" y="913"/>
                  <a:pt x="652" y="905"/>
                </a:cubicBezTo>
                <a:cubicBezTo>
                  <a:pt x="732" y="897"/>
                  <a:pt x="860" y="929"/>
                  <a:pt x="904" y="857"/>
                </a:cubicBezTo>
                <a:cubicBezTo>
                  <a:pt x="948" y="785"/>
                  <a:pt x="970" y="542"/>
                  <a:pt x="916" y="473"/>
                </a:cubicBezTo>
                <a:cubicBezTo>
                  <a:pt x="862" y="404"/>
                  <a:pt x="645" y="511"/>
                  <a:pt x="580" y="443"/>
                </a:cubicBezTo>
                <a:cubicBezTo>
                  <a:pt x="515" y="375"/>
                  <a:pt x="534" y="130"/>
                  <a:pt x="526" y="65"/>
                </a:cubicBezTo>
                <a:cubicBezTo>
                  <a:pt x="518" y="0"/>
                  <a:pt x="542" y="57"/>
                  <a:pt x="529" y="53"/>
                </a:cubicBezTo>
                <a:cubicBezTo>
                  <a:pt x="520" y="26"/>
                  <a:pt x="487" y="35"/>
                  <a:pt x="451" y="4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73" name="Line 34"/>
          <p:cNvSpPr>
            <a:spLocks noChangeShapeType="1"/>
          </p:cNvSpPr>
          <p:nvPr/>
        </p:nvSpPr>
        <p:spPr bwMode="auto">
          <a:xfrm>
            <a:off x="5902325" y="4667251"/>
            <a:ext cx="7938" cy="561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74" name="Line 36"/>
          <p:cNvSpPr>
            <a:spLocks noChangeShapeType="1"/>
          </p:cNvSpPr>
          <p:nvPr/>
        </p:nvSpPr>
        <p:spPr bwMode="auto">
          <a:xfrm flipH="1" flipV="1">
            <a:off x="5394326" y="5387976"/>
            <a:ext cx="3175" cy="16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75" name="Line 37"/>
          <p:cNvSpPr>
            <a:spLocks noChangeShapeType="1"/>
          </p:cNvSpPr>
          <p:nvPr/>
        </p:nvSpPr>
        <p:spPr bwMode="auto">
          <a:xfrm flipH="1" flipV="1">
            <a:off x="6389689" y="537368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76" name="Text Box 40"/>
          <p:cNvSpPr txBox="1">
            <a:spLocks noChangeArrowheads="1"/>
          </p:cNvSpPr>
          <p:nvPr/>
        </p:nvSpPr>
        <p:spPr bwMode="auto">
          <a:xfrm>
            <a:off x="6337301" y="526097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223.1.2.2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77" name="Text Box 41"/>
          <p:cNvSpPr txBox="1">
            <a:spLocks noChangeArrowheads="1"/>
          </p:cNvSpPr>
          <p:nvPr/>
        </p:nvSpPr>
        <p:spPr bwMode="auto">
          <a:xfrm>
            <a:off x="4441826" y="52562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223.1.2.1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78" name="Rectangle 42"/>
          <p:cNvSpPr>
            <a:spLocks noChangeArrowheads="1"/>
          </p:cNvSpPr>
          <p:nvPr/>
        </p:nvSpPr>
        <p:spPr bwMode="auto">
          <a:xfrm>
            <a:off x="5843589" y="4767264"/>
            <a:ext cx="128587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endParaRPr lang="da-DK" altLang="da-DK"/>
          </a:p>
        </p:txBody>
      </p:sp>
      <p:sp>
        <p:nvSpPr>
          <p:cNvPr id="45079" name="Text Box 43"/>
          <p:cNvSpPr txBox="1">
            <a:spLocks noChangeArrowheads="1"/>
          </p:cNvSpPr>
          <p:nvPr/>
        </p:nvSpPr>
        <p:spPr bwMode="auto">
          <a:xfrm>
            <a:off x="5400676" y="47069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223.1.2.6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80" name="Freeform 45"/>
          <p:cNvSpPr>
            <a:spLocks/>
          </p:cNvSpPr>
          <p:nvPr/>
        </p:nvSpPr>
        <p:spPr bwMode="auto">
          <a:xfrm>
            <a:off x="8164514" y="4416425"/>
            <a:ext cx="1539875" cy="1670050"/>
          </a:xfrm>
          <a:custGeom>
            <a:avLst/>
            <a:gdLst>
              <a:gd name="T0" fmla="*/ 2147483647 w 970"/>
              <a:gd name="T1" fmla="*/ 2147483647 h 939"/>
              <a:gd name="T2" fmla="*/ 2147483647 w 970"/>
              <a:gd name="T3" fmla="*/ 2147483647 h 939"/>
              <a:gd name="T4" fmla="*/ 2147483647 w 970"/>
              <a:gd name="T5" fmla="*/ 2147483647 h 939"/>
              <a:gd name="T6" fmla="*/ 2147483647 w 970"/>
              <a:gd name="T7" fmla="*/ 2147483647 h 939"/>
              <a:gd name="T8" fmla="*/ 2147483647 w 970"/>
              <a:gd name="T9" fmla="*/ 2147483647 h 939"/>
              <a:gd name="T10" fmla="*/ 2147483647 w 970"/>
              <a:gd name="T11" fmla="*/ 2147483647 h 939"/>
              <a:gd name="T12" fmla="*/ 2147483647 w 970"/>
              <a:gd name="T13" fmla="*/ 2147483647 h 939"/>
              <a:gd name="T14" fmla="*/ 2147483647 w 970"/>
              <a:gd name="T15" fmla="*/ 2147483647 h 939"/>
              <a:gd name="T16" fmla="*/ 2147483647 w 970"/>
              <a:gd name="T17" fmla="*/ 2147483647 h 939"/>
              <a:gd name="T18" fmla="*/ 2147483647 w 970"/>
              <a:gd name="T19" fmla="*/ 2147483647 h 939"/>
              <a:gd name="T20" fmla="*/ 2147483647 w 970"/>
              <a:gd name="T21" fmla="*/ 2147483647 h 939"/>
              <a:gd name="T22" fmla="*/ 2147483647 w 970"/>
              <a:gd name="T23" fmla="*/ 2147483647 h 939"/>
              <a:gd name="T24" fmla="*/ 2147483647 w 970"/>
              <a:gd name="T25" fmla="*/ 2147483647 h 93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70"/>
              <a:gd name="T40" fmla="*/ 0 h 939"/>
              <a:gd name="T41" fmla="*/ 970 w 970"/>
              <a:gd name="T42" fmla="*/ 939 h 93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70" h="939">
                <a:moveTo>
                  <a:pt x="451" y="41"/>
                </a:moveTo>
                <a:cubicBezTo>
                  <a:pt x="415" y="47"/>
                  <a:pt x="452" y="358"/>
                  <a:pt x="388" y="431"/>
                </a:cubicBezTo>
                <a:cubicBezTo>
                  <a:pt x="324" y="504"/>
                  <a:pt x="128" y="419"/>
                  <a:pt x="64" y="479"/>
                </a:cubicBezTo>
                <a:cubicBezTo>
                  <a:pt x="0" y="539"/>
                  <a:pt x="1" y="718"/>
                  <a:pt x="7" y="791"/>
                </a:cubicBezTo>
                <a:cubicBezTo>
                  <a:pt x="13" y="864"/>
                  <a:pt x="31" y="901"/>
                  <a:pt x="100" y="920"/>
                </a:cubicBezTo>
                <a:cubicBezTo>
                  <a:pt x="169" y="939"/>
                  <a:pt x="329" y="908"/>
                  <a:pt x="421" y="905"/>
                </a:cubicBezTo>
                <a:cubicBezTo>
                  <a:pt x="513" y="902"/>
                  <a:pt x="572" y="913"/>
                  <a:pt x="652" y="905"/>
                </a:cubicBezTo>
                <a:cubicBezTo>
                  <a:pt x="732" y="897"/>
                  <a:pt x="860" y="929"/>
                  <a:pt x="904" y="857"/>
                </a:cubicBezTo>
                <a:cubicBezTo>
                  <a:pt x="948" y="785"/>
                  <a:pt x="970" y="542"/>
                  <a:pt x="916" y="473"/>
                </a:cubicBezTo>
                <a:cubicBezTo>
                  <a:pt x="862" y="404"/>
                  <a:pt x="645" y="511"/>
                  <a:pt x="580" y="443"/>
                </a:cubicBezTo>
                <a:cubicBezTo>
                  <a:pt x="515" y="375"/>
                  <a:pt x="534" y="130"/>
                  <a:pt x="526" y="65"/>
                </a:cubicBezTo>
                <a:cubicBezTo>
                  <a:pt x="518" y="0"/>
                  <a:pt x="542" y="57"/>
                  <a:pt x="529" y="53"/>
                </a:cubicBezTo>
                <a:cubicBezTo>
                  <a:pt x="520" y="26"/>
                  <a:pt x="487" y="35"/>
                  <a:pt x="451" y="4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81" name="Line 60"/>
          <p:cNvSpPr>
            <a:spLocks noChangeShapeType="1"/>
          </p:cNvSpPr>
          <p:nvPr/>
        </p:nvSpPr>
        <p:spPr bwMode="auto">
          <a:xfrm>
            <a:off x="8931275" y="4686300"/>
            <a:ext cx="1588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82" name="Line 62"/>
          <p:cNvSpPr>
            <a:spLocks noChangeShapeType="1"/>
          </p:cNvSpPr>
          <p:nvPr/>
        </p:nvSpPr>
        <p:spPr bwMode="auto">
          <a:xfrm flipH="1" flipV="1">
            <a:off x="8423276" y="5407026"/>
            <a:ext cx="3175" cy="169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83" name="Line 63"/>
          <p:cNvSpPr>
            <a:spLocks noChangeShapeType="1"/>
          </p:cNvSpPr>
          <p:nvPr/>
        </p:nvSpPr>
        <p:spPr bwMode="auto">
          <a:xfrm flipH="1" flipV="1">
            <a:off x="9418639" y="5392738"/>
            <a:ext cx="3175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84" name="Text Box 66"/>
          <p:cNvSpPr txBox="1">
            <a:spLocks noChangeArrowheads="1"/>
          </p:cNvSpPr>
          <p:nvPr/>
        </p:nvSpPr>
        <p:spPr bwMode="auto">
          <a:xfrm>
            <a:off x="9366251" y="528002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223.1.3.2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85" name="Text Box 67"/>
          <p:cNvSpPr txBox="1">
            <a:spLocks noChangeArrowheads="1"/>
          </p:cNvSpPr>
          <p:nvPr/>
        </p:nvSpPr>
        <p:spPr bwMode="auto">
          <a:xfrm>
            <a:off x="7470776" y="52752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223.1.3.1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86" name="Rectangle 68"/>
          <p:cNvSpPr>
            <a:spLocks noChangeArrowheads="1"/>
          </p:cNvSpPr>
          <p:nvPr/>
        </p:nvSpPr>
        <p:spPr bwMode="auto">
          <a:xfrm>
            <a:off x="8872539" y="4786314"/>
            <a:ext cx="128587" cy="180975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endParaRPr lang="da-DK" altLang="da-DK"/>
          </a:p>
        </p:txBody>
      </p:sp>
      <p:sp>
        <p:nvSpPr>
          <p:cNvPr id="45087" name="Text Box 69"/>
          <p:cNvSpPr txBox="1">
            <a:spLocks noChangeArrowheads="1"/>
          </p:cNvSpPr>
          <p:nvPr/>
        </p:nvSpPr>
        <p:spPr bwMode="auto">
          <a:xfrm>
            <a:off x="8423275" y="4751388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223.1.3.27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88" name="Line 84"/>
          <p:cNvSpPr>
            <a:spLocks noChangeShapeType="1"/>
          </p:cNvSpPr>
          <p:nvPr/>
        </p:nvSpPr>
        <p:spPr bwMode="auto">
          <a:xfrm flipH="1" flipV="1">
            <a:off x="7632701" y="1306513"/>
            <a:ext cx="3175" cy="265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89" name="Text Box 86"/>
          <p:cNvSpPr txBox="1">
            <a:spLocks noChangeArrowheads="1"/>
          </p:cNvSpPr>
          <p:nvPr/>
        </p:nvSpPr>
        <p:spPr bwMode="auto">
          <a:xfrm>
            <a:off x="7142164" y="5572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223.1.1.2</a:t>
            </a:r>
            <a:endParaRPr lang="en-US" altLang="da-DK" sz="1600">
              <a:latin typeface="Comic Sans MS" panose="030F0702030302020204" pitchFamily="66" charset="0"/>
            </a:endParaRPr>
          </a:p>
        </p:txBody>
      </p:sp>
      <p:sp>
        <p:nvSpPr>
          <p:cNvPr id="45090" name="Line 87"/>
          <p:cNvSpPr>
            <a:spLocks noChangeShapeType="1"/>
          </p:cNvSpPr>
          <p:nvPr/>
        </p:nvSpPr>
        <p:spPr bwMode="auto">
          <a:xfrm flipV="1">
            <a:off x="6115051" y="2762250"/>
            <a:ext cx="1114425" cy="1543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91" name="Line 88"/>
          <p:cNvSpPr>
            <a:spLocks noChangeShapeType="1"/>
          </p:cNvSpPr>
          <p:nvPr/>
        </p:nvSpPr>
        <p:spPr bwMode="auto">
          <a:xfrm flipH="1" flipV="1">
            <a:off x="7629525" y="2743200"/>
            <a:ext cx="1276350" cy="1543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92" name="Line 89"/>
          <p:cNvSpPr>
            <a:spLocks noChangeShapeType="1"/>
          </p:cNvSpPr>
          <p:nvPr/>
        </p:nvSpPr>
        <p:spPr bwMode="auto">
          <a:xfrm flipH="1" flipV="1">
            <a:off x="6305550" y="4505326"/>
            <a:ext cx="2305050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5093" name="Text Box 90"/>
          <p:cNvSpPr txBox="1">
            <a:spLocks noChangeArrowheads="1"/>
          </p:cNvSpPr>
          <p:nvPr/>
        </p:nvSpPr>
        <p:spPr bwMode="auto">
          <a:xfrm>
            <a:off x="7708901" y="265588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223.1.7.0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94" name="Text Box 91"/>
          <p:cNvSpPr txBox="1">
            <a:spLocks noChangeArrowheads="1"/>
          </p:cNvSpPr>
          <p:nvPr/>
        </p:nvSpPr>
        <p:spPr bwMode="auto">
          <a:xfrm>
            <a:off x="8785226" y="39417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223.1.7.1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95" name="Text Box 92"/>
          <p:cNvSpPr txBox="1">
            <a:spLocks noChangeArrowheads="1"/>
          </p:cNvSpPr>
          <p:nvPr/>
        </p:nvSpPr>
        <p:spPr bwMode="auto">
          <a:xfrm>
            <a:off x="7546976" y="41989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223.1.8.0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96" name="Text Box 93"/>
          <p:cNvSpPr txBox="1">
            <a:spLocks noChangeArrowheads="1"/>
          </p:cNvSpPr>
          <p:nvPr/>
        </p:nvSpPr>
        <p:spPr bwMode="auto">
          <a:xfrm>
            <a:off x="6299201" y="4198938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223.1.8.1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97" name="Text Box 94"/>
          <p:cNvSpPr txBox="1">
            <a:spLocks noChangeArrowheads="1"/>
          </p:cNvSpPr>
          <p:nvPr/>
        </p:nvSpPr>
        <p:spPr bwMode="auto">
          <a:xfrm>
            <a:off x="5222876" y="390366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223.1.9.1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5098" name="Text Box 95"/>
          <p:cNvSpPr txBox="1">
            <a:spLocks noChangeArrowheads="1"/>
          </p:cNvSpPr>
          <p:nvPr/>
        </p:nvSpPr>
        <p:spPr bwMode="auto">
          <a:xfrm>
            <a:off x="6089651" y="2665413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1600"/>
              <a:t>223.1.9.2</a:t>
            </a:r>
            <a:endParaRPr lang="en-US" altLang="da-DK">
              <a:latin typeface="Comic Sans MS" panose="030F0702030302020204" pitchFamily="66" charset="0"/>
            </a:endParaRPr>
          </a:p>
        </p:txBody>
      </p:sp>
      <p:sp>
        <p:nvSpPr>
          <p:cNvPr id="42031" name="Rectangle 98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3702050" cy="7635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Subnets</a:t>
            </a:r>
          </a:p>
        </p:txBody>
      </p:sp>
      <p:pic>
        <p:nvPicPr>
          <p:cNvPr id="45100" name="Picture 99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01" y="855664"/>
            <a:ext cx="20113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5101" name="Group 100"/>
          <p:cNvGrpSpPr>
            <a:grpSpLocks/>
          </p:cNvGrpSpPr>
          <p:nvPr/>
        </p:nvGrpSpPr>
        <p:grpSpPr bwMode="auto">
          <a:xfrm>
            <a:off x="7069138" y="2379664"/>
            <a:ext cx="742950" cy="388937"/>
            <a:chOff x="4396" y="1245"/>
            <a:chExt cx="672" cy="248"/>
          </a:xfrm>
        </p:grpSpPr>
        <p:sp>
          <p:nvSpPr>
            <p:cNvPr id="4514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14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14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5144" name="Group 10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45147" name="Freeform 10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5148" name="Freeform 10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45145" name="Line 107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5146" name="Line 108"/>
            <p:cNvSpPr>
              <a:spLocks noChangeShapeType="1"/>
            </p:cNvSpPr>
            <p:nvPr/>
          </p:nvSpPr>
          <p:spPr bwMode="auto">
            <a:xfrm>
              <a:off x="5064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45102" name="Group 109"/>
          <p:cNvGrpSpPr>
            <a:grpSpLocks/>
          </p:cNvGrpSpPr>
          <p:nvPr/>
        </p:nvGrpSpPr>
        <p:grpSpPr bwMode="auto">
          <a:xfrm>
            <a:off x="8604250" y="4271964"/>
            <a:ext cx="742950" cy="388937"/>
            <a:chOff x="4396" y="1245"/>
            <a:chExt cx="672" cy="248"/>
          </a:xfrm>
        </p:grpSpPr>
        <p:sp>
          <p:nvSpPr>
            <p:cNvPr id="4513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13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13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5136" name="Group 11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45139" name="Freeform 11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5140" name="Freeform 11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45137" name="Line 116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5138" name="Line 117"/>
            <p:cNvSpPr>
              <a:spLocks noChangeShapeType="1"/>
            </p:cNvSpPr>
            <p:nvPr/>
          </p:nvSpPr>
          <p:spPr bwMode="auto">
            <a:xfrm>
              <a:off x="5064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45103" name="Group 118"/>
          <p:cNvGrpSpPr>
            <a:grpSpLocks/>
          </p:cNvGrpSpPr>
          <p:nvPr/>
        </p:nvGrpSpPr>
        <p:grpSpPr bwMode="auto">
          <a:xfrm>
            <a:off x="5611813" y="4279900"/>
            <a:ext cx="742950" cy="388938"/>
            <a:chOff x="4396" y="1245"/>
            <a:chExt cx="672" cy="248"/>
          </a:xfrm>
        </p:grpSpPr>
        <p:sp>
          <p:nvSpPr>
            <p:cNvPr id="4512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12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/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4512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endParaRPr lang="da-DK" altLang="da-DK" sz="2400">
                <a:latin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grpSp>
          <p:nvGrpSpPr>
            <p:cNvPr id="45128" name="Group 12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45131" name="Freeform 12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  <p:sp>
            <p:nvSpPr>
              <p:cNvPr id="45132" name="Freeform 12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da-DK"/>
              </a:p>
            </p:txBody>
          </p:sp>
        </p:grpSp>
        <p:sp>
          <p:nvSpPr>
            <p:cNvPr id="45129" name="Line 125"/>
            <p:cNvSpPr>
              <a:spLocks noChangeShapeType="1"/>
            </p:cNvSpPr>
            <p:nvPr/>
          </p:nvSpPr>
          <p:spPr bwMode="auto">
            <a:xfrm>
              <a:off x="4399" y="1321"/>
              <a:ext cx="0" cy="10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45130" name="Line 126"/>
            <p:cNvSpPr>
              <a:spLocks noChangeShapeType="1"/>
            </p:cNvSpPr>
            <p:nvPr/>
          </p:nvSpPr>
          <p:spPr bwMode="auto">
            <a:xfrm>
              <a:off x="5064" y="1326"/>
              <a:ext cx="0" cy="10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45104" name="Group 127"/>
          <p:cNvGrpSpPr>
            <a:grpSpLocks/>
          </p:cNvGrpSpPr>
          <p:nvPr/>
        </p:nvGrpSpPr>
        <p:grpSpPr bwMode="auto">
          <a:xfrm>
            <a:off x="7839075" y="881063"/>
            <a:ext cx="641350" cy="558800"/>
            <a:chOff x="-44" y="1473"/>
            <a:chExt cx="981" cy="1105"/>
          </a:xfrm>
        </p:grpSpPr>
        <p:pic>
          <p:nvPicPr>
            <p:cNvPr id="45123" name="Picture 12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124" name="Freeform 12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5105" name="Group 130"/>
          <p:cNvGrpSpPr>
            <a:grpSpLocks/>
          </p:cNvGrpSpPr>
          <p:nvPr/>
        </p:nvGrpSpPr>
        <p:grpSpPr bwMode="auto">
          <a:xfrm>
            <a:off x="6442075" y="898525"/>
            <a:ext cx="641350" cy="558800"/>
            <a:chOff x="-44" y="1473"/>
            <a:chExt cx="981" cy="1105"/>
          </a:xfrm>
        </p:grpSpPr>
        <p:pic>
          <p:nvPicPr>
            <p:cNvPr id="45121" name="Picture 13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122" name="Freeform 13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5106" name="Group 133"/>
          <p:cNvGrpSpPr>
            <a:grpSpLocks/>
          </p:cNvGrpSpPr>
          <p:nvPr/>
        </p:nvGrpSpPr>
        <p:grpSpPr bwMode="auto">
          <a:xfrm>
            <a:off x="7273925" y="849313"/>
            <a:ext cx="641350" cy="558800"/>
            <a:chOff x="-44" y="1473"/>
            <a:chExt cx="981" cy="1105"/>
          </a:xfrm>
        </p:grpSpPr>
        <p:pic>
          <p:nvPicPr>
            <p:cNvPr id="45119" name="Picture 13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120" name="Freeform 13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5107" name="Group 136"/>
          <p:cNvGrpSpPr>
            <a:grpSpLocks/>
          </p:cNvGrpSpPr>
          <p:nvPr/>
        </p:nvGrpSpPr>
        <p:grpSpPr bwMode="auto">
          <a:xfrm>
            <a:off x="8997950" y="5551488"/>
            <a:ext cx="641350" cy="558800"/>
            <a:chOff x="-44" y="1473"/>
            <a:chExt cx="981" cy="1105"/>
          </a:xfrm>
        </p:grpSpPr>
        <p:pic>
          <p:nvPicPr>
            <p:cNvPr id="45117" name="Picture 13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118" name="Freeform 13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5108" name="Group 139"/>
          <p:cNvGrpSpPr>
            <a:grpSpLocks/>
          </p:cNvGrpSpPr>
          <p:nvPr/>
        </p:nvGrpSpPr>
        <p:grpSpPr bwMode="auto">
          <a:xfrm>
            <a:off x="8047038" y="5514975"/>
            <a:ext cx="641350" cy="558800"/>
            <a:chOff x="-44" y="1473"/>
            <a:chExt cx="981" cy="1105"/>
          </a:xfrm>
        </p:grpSpPr>
        <p:pic>
          <p:nvPicPr>
            <p:cNvPr id="45115" name="Picture 14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116" name="Freeform 14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5109" name="Group 142"/>
          <p:cNvGrpSpPr>
            <a:grpSpLocks/>
          </p:cNvGrpSpPr>
          <p:nvPr/>
        </p:nvGrpSpPr>
        <p:grpSpPr bwMode="auto">
          <a:xfrm>
            <a:off x="5021263" y="5522913"/>
            <a:ext cx="641350" cy="558800"/>
            <a:chOff x="-44" y="1473"/>
            <a:chExt cx="981" cy="1105"/>
          </a:xfrm>
        </p:grpSpPr>
        <p:pic>
          <p:nvPicPr>
            <p:cNvPr id="45113" name="Picture 143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114" name="Freeform 144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  <p:grpSp>
        <p:nvGrpSpPr>
          <p:cNvPr id="45110" name="Group 145"/>
          <p:cNvGrpSpPr>
            <a:grpSpLocks/>
          </p:cNvGrpSpPr>
          <p:nvPr/>
        </p:nvGrpSpPr>
        <p:grpSpPr bwMode="auto">
          <a:xfrm>
            <a:off x="5943600" y="5564188"/>
            <a:ext cx="641350" cy="558800"/>
            <a:chOff x="-44" y="1473"/>
            <a:chExt cx="981" cy="1105"/>
          </a:xfrm>
        </p:grpSpPr>
        <p:pic>
          <p:nvPicPr>
            <p:cNvPr id="45111" name="Picture 146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5112" name="Freeform 14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4176 w 356"/>
                <a:gd name="T3" fmla="*/ 248 h 368"/>
                <a:gd name="T4" fmla="*/ 4954 w 356"/>
                <a:gd name="T5" fmla="*/ 5173 h 368"/>
                <a:gd name="T6" fmla="*/ 1092 w 356"/>
                <a:gd name="T7" fmla="*/ 6469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da-DK"/>
            </a:p>
          </p:txBody>
        </p:sp>
      </p:grpSp>
    </p:spTree>
    <p:extLst>
      <p:ext uri="{BB962C8B-B14F-4D97-AF65-F5344CB8AC3E}">
        <p14:creationId xmlns:p14="http://schemas.microsoft.com/office/powerpoint/2010/main" val="139672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mtClean="0"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>
                <a:latin typeface="Tahoma" panose="020B0604030504040204" pitchFamily="34" charset="0"/>
              </a:rPr>
              <a:t>4-</a:t>
            </a:r>
            <a:fld id="{CE3D9046-9C40-4E73-84F5-CF7B8AF0F74D}" type="slidenum">
              <a:rPr lang="en-US" altLang="da-DK">
                <a:latin typeface="Tahoma" panose="020B0604030504040204" pitchFamily="34" charset="0"/>
              </a:rPr>
              <a:pPr/>
              <a:t>8</a:t>
            </a:fld>
            <a:endParaRPr lang="en-US" altLang="da-DK">
              <a:latin typeface="Tahoma" panose="020B0604030504040204" pitchFamily="34" charset="0"/>
            </a:endParaRPr>
          </a:p>
        </p:txBody>
      </p:sp>
      <p:pic>
        <p:nvPicPr>
          <p:cNvPr id="46084" name="Picture 1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38" y="8731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195263"/>
            <a:ext cx="7772400" cy="8509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 addressing: CIDR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89151" y="1528764"/>
            <a:ext cx="8107363" cy="3171825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dirty="0">
                <a:solidFill>
                  <a:srgbClr val="CC0000"/>
                </a:solidFill>
              </a:rPr>
              <a:t>CIDR: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CC0000"/>
                </a:solidFill>
              </a:rPr>
              <a:t>C</a:t>
            </a:r>
            <a:r>
              <a:rPr lang="en-US" sz="3200" dirty="0"/>
              <a:t>lassless </a:t>
            </a:r>
            <a:r>
              <a:rPr lang="en-US" sz="3200" dirty="0" err="1">
                <a:solidFill>
                  <a:srgbClr val="CC0000"/>
                </a:solidFill>
              </a:rPr>
              <a:t>I</a:t>
            </a:r>
            <a:r>
              <a:rPr lang="en-US" sz="3200" dirty="0" err="1"/>
              <a:t>nter</a:t>
            </a:r>
            <a:r>
              <a:rPr lang="en-US" sz="3200" dirty="0" err="1">
                <a:solidFill>
                  <a:srgbClr val="CC0000"/>
                </a:solidFill>
              </a:rPr>
              <a:t>D</a:t>
            </a:r>
            <a:r>
              <a:rPr lang="en-US" sz="3200" dirty="0" err="1"/>
              <a:t>omain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CC0000"/>
                </a:solidFill>
              </a:rPr>
              <a:t>R</a:t>
            </a:r>
            <a:r>
              <a:rPr lang="en-US" sz="3200" dirty="0"/>
              <a:t>outing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dirty="0"/>
              <a:t>subnet portion of address of arbitrary length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dirty="0"/>
              <a:t>address format: </a:t>
            </a:r>
            <a:r>
              <a:rPr lang="en-US" sz="2800" dirty="0" err="1">
                <a:solidFill>
                  <a:srgbClr val="CC0000"/>
                </a:solidFill>
              </a:rPr>
              <a:t>a.b.c.d</a:t>
            </a:r>
            <a:r>
              <a:rPr lang="en-US" sz="2800" dirty="0">
                <a:solidFill>
                  <a:srgbClr val="CC0000"/>
                </a:solidFill>
              </a:rPr>
              <a:t>/x</a:t>
            </a:r>
            <a:r>
              <a:rPr lang="en-US" sz="2800" dirty="0"/>
              <a:t>, where x is # bits in subnet portion of </a:t>
            </a:r>
            <a:r>
              <a:rPr lang="en-US" sz="2800" dirty="0" smtClean="0"/>
              <a:t>address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800" smtClean="0"/>
              <a:t>Practice</a:t>
            </a:r>
            <a:r>
              <a:rPr lang="en-US" sz="2800" dirty="0" smtClean="0"/>
              <a:t>: use the command line tool ipconfig</a:t>
            </a:r>
            <a:endParaRPr lang="en-US" sz="2800" dirty="0"/>
          </a:p>
        </p:txBody>
      </p:sp>
      <p:sp>
        <p:nvSpPr>
          <p:cNvPr id="46087" name="Text Box 5"/>
          <p:cNvSpPr txBox="1">
            <a:spLocks noChangeArrowheads="1"/>
          </p:cNvSpPr>
          <p:nvPr/>
        </p:nvSpPr>
        <p:spPr bwMode="auto">
          <a:xfrm>
            <a:off x="2847976" y="4459288"/>
            <a:ext cx="6124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2400">
                <a:solidFill>
                  <a:srgbClr val="000099"/>
                </a:solidFill>
              </a:rPr>
              <a:t>11001000  00010111  0001000</a:t>
            </a:r>
            <a:r>
              <a:rPr lang="en-US" altLang="da-DK" sz="2400"/>
              <a:t>0  00000000</a:t>
            </a:r>
            <a:endParaRPr lang="en-US" altLang="da-DK" sz="2400">
              <a:latin typeface="Times New Roman" panose="02020603050405020304" pitchFamily="18" charset="0"/>
            </a:endParaRPr>
          </a:p>
        </p:txBody>
      </p:sp>
      <p:sp>
        <p:nvSpPr>
          <p:cNvPr id="46088" name="Text Box 6"/>
          <p:cNvSpPr txBox="1">
            <a:spLocks noChangeArrowheads="1"/>
          </p:cNvSpPr>
          <p:nvPr/>
        </p:nvSpPr>
        <p:spPr bwMode="auto">
          <a:xfrm>
            <a:off x="4510088" y="3914775"/>
            <a:ext cx="86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da-DK">
                <a:solidFill>
                  <a:srgbClr val="000099"/>
                </a:solidFill>
              </a:rPr>
              <a:t>subnet</a:t>
            </a:r>
          </a:p>
          <a:p>
            <a:pPr algn="ctr"/>
            <a:r>
              <a:rPr lang="en-US" altLang="da-DK">
                <a:solidFill>
                  <a:srgbClr val="000099"/>
                </a:solidFill>
              </a:rPr>
              <a:t>part</a:t>
            </a:r>
          </a:p>
        </p:txBody>
      </p: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7789863" y="3878263"/>
            <a:ext cx="615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/>
            <a:r>
              <a:rPr lang="en-US" altLang="da-DK"/>
              <a:t>host</a:t>
            </a:r>
          </a:p>
          <a:p>
            <a:pPr algn="ctr"/>
            <a:r>
              <a:rPr lang="en-US" altLang="da-DK"/>
              <a:t>part</a:t>
            </a:r>
          </a:p>
        </p:txBody>
      </p:sp>
      <p:sp>
        <p:nvSpPr>
          <p:cNvPr id="46090" name="Line 8"/>
          <p:cNvSpPr>
            <a:spLocks noChangeShapeType="1"/>
          </p:cNvSpPr>
          <p:nvPr/>
        </p:nvSpPr>
        <p:spPr bwMode="auto">
          <a:xfrm>
            <a:off x="5516564" y="4224338"/>
            <a:ext cx="162083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V="1">
            <a:off x="8307388" y="4213225"/>
            <a:ext cx="5953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4784726" y="5045075"/>
            <a:ext cx="221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z="2400"/>
              <a:t>200.23.16.0/23</a:t>
            </a:r>
            <a:endParaRPr lang="en-US" altLang="da-DK"/>
          </a:p>
        </p:txBody>
      </p:sp>
      <p:sp>
        <p:nvSpPr>
          <p:cNvPr id="46093" name="Line 14"/>
          <p:cNvSpPr>
            <a:spLocks noChangeShapeType="1"/>
          </p:cNvSpPr>
          <p:nvPr/>
        </p:nvSpPr>
        <p:spPr bwMode="auto">
          <a:xfrm flipH="1">
            <a:off x="2917826" y="4214813"/>
            <a:ext cx="1438275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  <p:sp>
        <p:nvSpPr>
          <p:cNvPr id="46094" name="Line 15"/>
          <p:cNvSpPr>
            <a:spLocks noChangeShapeType="1"/>
          </p:cNvSpPr>
          <p:nvPr/>
        </p:nvSpPr>
        <p:spPr bwMode="auto">
          <a:xfrm flipH="1">
            <a:off x="7177088" y="4225925"/>
            <a:ext cx="647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17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 smtClean="0">
                <a:latin typeface="Tahoma" panose="020B0604030504040204" pitchFamily="34" charset="0"/>
              </a:rPr>
              <a:t>Network Layer</a:t>
            </a:r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da-DK">
                <a:latin typeface="Tahoma" panose="020B0604030504040204" pitchFamily="34" charset="0"/>
              </a:rPr>
              <a:t>4-</a:t>
            </a:r>
            <a:fld id="{23B523EC-68C6-4927-A153-8380F5D429C0}" type="slidenum">
              <a:rPr lang="en-US" altLang="da-DK">
                <a:latin typeface="Tahoma" panose="020B0604030504040204" pitchFamily="34" charset="0"/>
              </a:rPr>
              <a:pPr/>
              <a:t>9</a:t>
            </a:fld>
            <a:endParaRPr lang="en-US" altLang="da-DK">
              <a:latin typeface="Tahoma" panose="020B0604030504040204" pitchFamily="34" charset="0"/>
            </a:endParaRPr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22275"/>
            <a:ext cx="7772400" cy="8382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IPv6: motivation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5175" y="1401763"/>
            <a:ext cx="8205788" cy="5105400"/>
          </a:xfrm>
        </p:spPr>
        <p:txBody>
          <a:bodyPr>
            <a:normAutofit/>
          </a:bodyPr>
          <a:lstStyle/>
          <a:p>
            <a:r>
              <a:rPr lang="en-US" altLang="da-DK" i="1" dirty="0" smtClean="0">
                <a:solidFill>
                  <a:srgbClr val="CC0000"/>
                </a:solidFill>
                <a:ea typeface="ＭＳ Ｐゴシック" pitchFamily="34" charset="-128"/>
              </a:rPr>
              <a:t>initial motivation:</a:t>
            </a:r>
            <a:r>
              <a:rPr lang="en-US" altLang="da-DK" i="1" dirty="0" smtClean="0">
                <a:ea typeface="ＭＳ Ｐゴシック" pitchFamily="34" charset="-128"/>
              </a:rPr>
              <a:t> </a:t>
            </a:r>
            <a:r>
              <a:rPr lang="en-US" altLang="da-DK" dirty="0" smtClean="0">
                <a:ea typeface="ＭＳ Ｐゴシック" pitchFamily="34" charset="-128"/>
              </a:rPr>
              <a:t>32-bit address space soon to be completely allocated.  </a:t>
            </a:r>
          </a:p>
          <a:p>
            <a:pPr lvl="1"/>
            <a:r>
              <a:rPr lang="en-US" altLang="da-DK" dirty="0" smtClean="0">
                <a:ea typeface="ＭＳ Ｐゴシック" pitchFamily="34" charset="-128"/>
              </a:rPr>
              <a:t>2^32 = 4.294.967.296</a:t>
            </a:r>
          </a:p>
          <a:p>
            <a:pPr lvl="1"/>
            <a:r>
              <a:rPr lang="en-US" altLang="da-DK" dirty="0" smtClean="0">
                <a:ea typeface="ＭＳ Ｐゴシック" pitchFamily="34" charset="-128"/>
              </a:rPr>
              <a:t>Internet of Things requires a lot of IP addresses</a:t>
            </a:r>
          </a:p>
          <a:p>
            <a:pPr lvl="1"/>
            <a:r>
              <a:rPr lang="en-US" altLang="da-DK" dirty="0" smtClean="0">
                <a:ea typeface="ＭＳ Ｐゴシック" pitchFamily="34" charset="-128"/>
              </a:rPr>
              <a:t>Addresses are allocated in (large) series, not one-by-one</a:t>
            </a:r>
          </a:p>
          <a:p>
            <a:r>
              <a:rPr lang="en-US" altLang="da-DK" dirty="0" smtClean="0">
                <a:ea typeface="ＭＳ Ｐゴシック" pitchFamily="34" charset="-128"/>
              </a:rPr>
              <a:t>additional motivation:</a:t>
            </a:r>
          </a:p>
          <a:p>
            <a:pPr lvl="1"/>
            <a:r>
              <a:rPr lang="en-US" altLang="da-DK" dirty="0" smtClean="0">
                <a:ea typeface="ＭＳ Ｐゴシック" pitchFamily="34" charset="-128"/>
              </a:rPr>
              <a:t>header format helps speed processing/forwarding</a:t>
            </a:r>
          </a:p>
          <a:p>
            <a:pPr lvl="1"/>
            <a:r>
              <a:rPr lang="en-US" altLang="da-DK" dirty="0" smtClean="0">
                <a:ea typeface="ＭＳ Ｐゴシック" pitchFamily="34" charset="-128"/>
              </a:rPr>
              <a:t>header changes to facilitate </a:t>
            </a:r>
            <a:r>
              <a:rPr lang="en-US" altLang="da-DK" dirty="0" err="1" smtClean="0">
                <a:ea typeface="ＭＳ Ｐゴシック" pitchFamily="34" charset="-128"/>
              </a:rPr>
              <a:t>QoS</a:t>
            </a:r>
            <a:r>
              <a:rPr lang="en-US" altLang="da-DK" dirty="0" smtClean="0">
                <a:ea typeface="ＭＳ Ｐゴシック" pitchFamily="34" charset="-128"/>
              </a:rPr>
              <a:t> </a:t>
            </a:r>
          </a:p>
          <a:p>
            <a:pPr lvl="1"/>
            <a:endParaRPr lang="en-US" altLang="da-DK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en-US" altLang="da-DK" i="1" dirty="0" smtClean="0">
                <a:solidFill>
                  <a:srgbClr val="CC0000"/>
                </a:solidFill>
                <a:ea typeface="ＭＳ Ｐゴシック" pitchFamily="34" charset="-128"/>
              </a:rPr>
              <a:t>IPv6 datagram format: </a:t>
            </a:r>
          </a:p>
          <a:p>
            <a:pPr lvl="1"/>
            <a:r>
              <a:rPr lang="en-US" altLang="da-DK" dirty="0" smtClean="0">
                <a:ea typeface="ＭＳ Ｐゴシック" pitchFamily="34" charset="-128"/>
              </a:rPr>
              <a:t>128-bit address</a:t>
            </a:r>
          </a:p>
          <a:p>
            <a:pPr lvl="1"/>
            <a:r>
              <a:rPr lang="en-US" altLang="da-DK" i="1" dirty="0" smtClean="0">
                <a:ea typeface="ＭＳ Ｐゴシック" pitchFamily="34" charset="-128"/>
              </a:rPr>
              <a:t>2^128 </a:t>
            </a:r>
            <a:r>
              <a:rPr lang="en-US" altLang="da-DK" i="1" smtClean="0">
                <a:ea typeface="ＭＳ Ｐゴシック" pitchFamily="34" charset="-128"/>
              </a:rPr>
              <a:t>= 3.4*10^38</a:t>
            </a:r>
            <a:endParaRPr lang="en-US" altLang="da-DK" i="1" dirty="0" smtClean="0">
              <a:ea typeface="ＭＳ Ｐゴシック" pitchFamily="34" charset="-128"/>
            </a:endParaRPr>
          </a:p>
        </p:txBody>
      </p:sp>
      <p:pic>
        <p:nvPicPr>
          <p:cNvPr id="70662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213" y="1055689"/>
            <a:ext cx="3656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51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453</Words>
  <Application>Microsoft Office PowerPoint</Application>
  <PresentationFormat>Widescreen</PresentationFormat>
  <Paragraphs>151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9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Gill Sans MT</vt:lpstr>
      <vt:lpstr>ＭＳ Ｐゴシック</vt:lpstr>
      <vt:lpstr>Tahoma</vt:lpstr>
      <vt:lpstr>Times New Roman</vt:lpstr>
      <vt:lpstr>Wingdings</vt:lpstr>
      <vt:lpstr>Office-tema</vt:lpstr>
      <vt:lpstr>IP addresses</vt:lpstr>
      <vt:lpstr>PowerPoint-præsentation</vt:lpstr>
      <vt:lpstr>IP addressing: introduction</vt:lpstr>
      <vt:lpstr>IP addressing: introduction</vt:lpstr>
      <vt:lpstr>Subnets</vt:lpstr>
      <vt:lpstr>Subnets</vt:lpstr>
      <vt:lpstr>Subnets</vt:lpstr>
      <vt:lpstr>IP addressing: CIDR</vt:lpstr>
      <vt:lpstr>IPv6: motivation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addresses</dc:title>
  <dc:creator>Anders Børjesson</dc:creator>
  <cp:lastModifiedBy>Anders Børjesson</cp:lastModifiedBy>
  <cp:revision>3</cp:revision>
  <dcterms:created xsi:type="dcterms:W3CDTF">2015-09-22T07:16:38Z</dcterms:created>
  <dcterms:modified xsi:type="dcterms:W3CDTF">2015-09-22T07:33:08Z</dcterms:modified>
</cp:coreProperties>
</file>