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70" r:id="rId14"/>
    <p:sldId id="269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F3C8F-1154-41F9-BED2-33F8F33B7C34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23E45-D639-435C-A1F5-24CF51D57A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145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Figure made in Microsoft Visual Studio:</a:t>
            </a:r>
            <a:r>
              <a:rPr lang="en-US" baseline="0" noProof="0" dirty="0" smtClean="0"/>
              <a:t> C:\andersb\android\AndroidViewClassDiagram. How to make an aggretation (from ViewGroup to View) in the class diagram?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00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119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64690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Page</a:t>
            </a:r>
            <a:r>
              <a:rPr lang="da-DK" baseline="0" dirty="0" smtClean="0"/>
              <a:t> 101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5634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110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579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Lee page 104 + 108 top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04729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88083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Lee page 111. Example: </a:t>
            </a:r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LeeLayoutProgrammaticallyPage111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05A1-6D46-49A3-BC66-7EC64E09A0AE}" type="slidenum">
              <a:rPr lang="da-DK" smtClean="0"/>
              <a:pPr/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50720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E5C3-3CD0-4319-ACAA-AD67005D886E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6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F704-E73C-4DD1-9F3A-DC818281371E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36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5DAA-46D9-43F1-AB3B-D6549031D296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9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65C7-8F16-4C21-8DF7-00A9B8453CA5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8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6975-55F5-4550-938B-7626AE8BF57E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59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ED13-D1E1-40FC-97F6-0D286B9BEF9C}" type="datetime1">
              <a:rPr lang="en-GB" smtClean="0"/>
              <a:t>05/09/2018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72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6734-7D1D-463A-8D01-6A05D0F3E940}" type="datetime1">
              <a:rPr lang="en-GB" smtClean="0"/>
              <a:t>05/09/2018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12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18AF-CD32-4150-8565-5C3C17D96DAC}" type="datetime1">
              <a:rPr lang="en-GB" smtClean="0"/>
              <a:t>05/09/2018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1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189C-C23F-4537-8139-5162B22B69D1}" type="datetime1">
              <a:rPr lang="en-GB" smtClean="0"/>
              <a:t>05/09/2018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24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87CBB-B2A2-486D-BFB8-B72864BC81AD}" type="datetime1">
              <a:rPr lang="en-GB" smtClean="0"/>
              <a:t>05/09/2018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23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348A3-5591-455E-A222-892FA0C93149}" type="datetime1">
              <a:rPr lang="en-GB" smtClean="0"/>
              <a:t>05/09/2018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75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12CA-9310-4CBD-8DD4-AD9F6B7FA780}" type="datetime1">
              <a:rPr lang="en-GB" smtClean="0"/>
              <a:t>05/09/2018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A157-0A2F-4DB3-8251-42CFB3D176A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88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Android </a:t>
            </a:r>
            <a:br>
              <a:rPr lang="da-DK" dirty="0" smtClean="0"/>
            </a:br>
            <a:r>
              <a:rPr lang="da-DK" dirty="0" smtClean="0"/>
              <a:t>User Interfaces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Android User Interfaces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A157-0A2F-4DB3-8251-42CFB3D176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Event handlers:</a:t>
            </a:r>
            <a:br>
              <a:rPr lang="en-US" dirty="0" smtClean="0"/>
            </a:br>
            <a:r>
              <a:rPr lang="en-US" dirty="0" smtClean="0"/>
              <a:t>Android vs. C# event handlers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Android</a:t>
            </a:r>
            <a:endParaRPr lang="da-D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Every GUI component has </a:t>
            </a:r>
            <a:r>
              <a:rPr lang="en-US" i="1" dirty="0" smtClean="0"/>
              <a:t>ONE</a:t>
            </a:r>
            <a:r>
              <a:rPr lang="en-US" dirty="0" smtClean="0"/>
              <a:t> event handler of a certain type</a:t>
            </a:r>
          </a:p>
          <a:p>
            <a:r>
              <a:rPr lang="en-US" dirty="0" smtClean="0"/>
              <a:t>Strategy design pattern</a:t>
            </a:r>
          </a:p>
          <a:p>
            <a:pPr lvl="1"/>
            <a:r>
              <a:rPr lang="en-US" dirty="0" smtClean="0"/>
              <a:t>GUI component calls the event handler to handle the event</a:t>
            </a:r>
          </a:p>
          <a:p>
            <a:pPr lvl="1"/>
            <a:r>
              <a:rPr lang="en-US" dirty="0" smtClean="0"/>
              <a:t>Changing strategy at runtime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C# and Java event handlers, etc.</a:t>
            </a:r>
            <a:endParaRPr lang="da-DK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 GUI component can have any number of event handlers of a certain type</a:t>
            </a:r>
          </a:p>
          <a:p>
            <a:pPr lvl="1"/>
            <a:r>
              <a:rPr lang="en-US" dirty="0" smtClean="0"/>
              <a:t>Usually 0 or 1, though</a:t>
            </a:r>
          </a:p>
          <a:p>
            <a:r>
              <a:rPr lang="en-US" dirty="0" smtClean="0"/>
              <a:t>Syntax C#</a:t>
            </a:r>
          </a:p>
          <a:p>
            <a:pPr lvl="1"/>
            <a:r>
              <a:rPr lang="en-US" dirty="0" err="1" smtClean="0"/>
              <a:t>Obj.event</a:t>
            </a:r>
            <a:r>
              <a:rPr lang="en-US" dirty="0" smtClean="0"/>
              <a:t> += </a:t>
            </a:r>
            <a:r>
              <a:rPr lang="en-US" dirty="0" err="1" smtClean="0"/>
              <a:t>eventHandler</a:t>
            </a:r>
            <a:endParaRPr lang="en-US" dirty="0" smtClean="0"/>
          </a:p>
          <a:p>
            <a:r>
              <a:rPr lang="en-US" dirty="0" smtClean="0"/>
              <a:t>Observer design pattern</a:t>
            </a:r>
          </a:p>
          <a:p>
            <a:pPr lvl="1"/>
            <a:r>
              <a:rPr lang="en-US" dirty="0" smtClean="0"/>
              <a:t>Event handlers listen for changes in the GUI component</a:t>
            </a:r>
          </a:p>
          <a:p>
            <a:pPr lvl="1"/>
            <a:r>
              <a:rPr lang="en-US" dirty="0" smtClean="0"/>
              <a:t>Adding / removing listeners at runtime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816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Android devices have two display orientation</a:t>
            </a:r>
          </a:p>
          <a:p>
            <a:pPr lvl="1"/>
            <a:r>
              <a:rPr lang="en-US" dirty="0" smtClean="0"/>
              <a:t>Portrait</a:t>
            </a:r>
          </a:p>
          <a:p>
            <a:pPr lvl="1"/>
            <a:r>
              <a:rPr lang="en-US" dirty="0" smtClean="0"/>
              <a:t>Landscape</a:t>
            </a:r>
          </a:p>
          <a:p>
            <a:pPr lvl="1"/>
            <a:r>
              <a:rPr lang="en-US" dirty="0" smtClean="0"/>
              <a:t>Switch as you turn the phone or tablet</a:t>
            </a:r>
          </a:p>
          <a:p>
            <a:r>
              <a:rPr lang="en-US" dirty="0" smtClean="0"/>
              <a:t>The emulators can also switch display orientation</a:t>
            </a:r>
          </a:p>
          <a:p>
            <a:pPr lvl="1"/>
            <a:r>
              <a:rPr lang="en-US" dirty="0" smtClean="0"/>
              <a:t>Wait a moment for the layout to adapt to the new orientation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IntentsImplicit</a:t>
            </a:r>
            <a:r>
              <a:rPr lang="en-US" dirty="0" smtClean="0"/>
              <a:t> + </a:t>
            </a:r>
            <a:r>
              <a:rPr lang="en-US" dirty="0" err="1" smtClean="0"/>
              <a:t>ClickEventHandling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1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layout XML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Make two layout XML files for each Activity</a:t>
            </a:r>
          </a:p>
          <a:p>
            <a:pPr lvl="1"/>
            <a:r>
              <a:rPr lang="en-US" dirty="0" smtClean="0"/>
              <a:t>Layout for portrait orientation</a:t>
            </a:r>
          </a:p>
          <a:p>
            <a:pPr lvl="2"/>
            <a:r>
              <a:rPr lang="en-US" dirty="0" smtClean="0"/>
              <a:t>In the folder </a:t>
            </a:r>
            <a:r>
              <a:rPr lang="en-US" i="1" dirty="0" smtClean="0"/>
              <a:t>layout</a:t>
            </a:r>
          </a:p>
          <a:p>
            <a:pPr lvl="1"/>
            <a:r>
              <a:rPr lang="en-US" dirty="0" smtClean="0"/>
              <a:t>Layout for landscape orientation</a:t>
            </a:r>
          </a:p>
          <a:p>
            <a:pPr lvl="2"/>
            <a:r>
              <a:rPr lang="en-US" dirty="0" smtClean="0"/>
              <a:t>In the folder </a:t>
            </a:r>
            <a:r>
              <a:rPr lang="en-US" i="1" dirty="0" smtClean="0"/>
              <a:t>layout-land</a:t>
            </a:r>
            <a:endParaRPr lang="en-US" dirty="0" smtClean="0"/>
          </a:p>
          <a:p>
            <a:pPr lvl="2"/>
            <a:r>
              <a:rPr lang="en-US" dirty="0" smtClean="0"/>
              <a:t>Both layout folders must be in the </a:t>
            </a:r>
            <a:r>
              <a:rPr lang="en-US" i="1" dirty="0" smtClean="0"/>
              <a:t>res</a:t>
            </a:r>
            <a:r>
              <a:rPr lang="en-US" dirty="0" smtClean="0"/>
              <a:t> folder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IntentsImplicit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12</a:t>
            </a:fld>
            <a:endParaRPr lang="da-DK" dirty="0"/>
          </a:p>
        </p:txBody>
      </p:sp>
      <p:sp>
        <p:nvSpPr>
          <p:cNvPr id="10" name="Pladsholder til indhold 9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388811" cy="4351338"/>
          </a:xfrm>
        </p:spPr>
        <p:txBody>
          <a:bodyPr>
            <a:normAutofit/>
          </a:bodyPr>
          <a:lstStyle/>
          <a:p>
            <a:r>
              <a:rPr lang="da-DK" sz="2400" dirty="0" smtClean="0"/>
              <a:t>How to </a:t>
            </a:r>
            <a:r>
              <a:rPr lang="da-DK" sz="2400" dirty="0" err="1" smtClean="0"/>
              <a:t>make</a:t>
            </a:r>
            <a:r>
              <a:rPr lang="da-DK" sz="2400" dirty="0" smtClean="0"/>
              <a:t> a layout XML file for landscape</a:t>
            </a:r>
          </a:p>
          <a:p>
            <a:pPr lvl="1"/>
            <a:r>
              <a:rPr lang="da-DK" sz="2000" dirty="0" smtClean="0"/>
              <a:t>Design Editor -&gt; </a:t>
            </a:r>
            <a:r>
              <a:rPr lang="da-DK" sz="2000" dirty="0" err="1" smtClean="0"/>
              <a:t>Orientation</a:t>
            </a:r>
            <a:r>
              <a:rPr lang="da-DK" sz="2000" dirty="0" smtClean="0"/>
              <a:t> -&gt; </a:t>
            </a:r>
            <a:r>
              <a:rPr lang="da-DK" sz="2000" dirty="0" err="1" smtClean="0"/>
              <a:t>Create</a:t>
            </a:r>
            <a:r>
              <a:rPr lang="da-DK" sz="2000" dirty="0" smtClean="0"/>
              <a:t> Landscape Variation</a:t>
            </a:r>
            <a:endParaRPr lang="en-GB" sz="20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035" y="3791752"/>
            <a:ext cx="27527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9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the display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4352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Programmatically in the onCreate() method</a:t>
            </a:r>
          </a:p>
          <a:p>
            <a:pPr lvl="1"/>
            <a:r>
              <a:rPr lang="en-US" dirty="0" smtClean="0"/>
              <a:t>setRequestedOrientation( ActivityInfo.</a:t>
            </a:r>
            <a:r>
              <a:rPr lang="en-US" i="1" dirty="0" smtClean="0"/>
              <a:t>SCREEN_ORIENTATION_LANDSCAPE );</a:t>
            </a:r>
          </a:p>
          <a:p>
            <a:r>
              <a:rPr lang="en-US" dirty="0" smtClean="0"/>
              <a:t>Declaratively in the activity element of AndroidManifest.xml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ndroid:screenOrientation</a:t>
            </a:r>
            <a:r>
              <a:rPr lang="en-US" dirty="0" smtClean="0"/>
              <a:t>=”landscape” on the </a:t>
            </a:r>
            <a:r>
              <a:rPr lang="en-US" i="1" dirty="0" smtClean="0"/>
              <a:t>activity</a:t>
            </a:r>
            <a:r>
              <a:rPr lang="en-US" dirty="0" smtClean="0"/>
              <a:t> element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collectWords</a:t>
            </a:r>
            <a:endParaRPr lang="en-US" dirty="0" smtClean="0"/>
          </a:p>
          <a:p>
            <a:pPr lvl="1"/>
            <a:r>
              <a:rPr lang="en-US" dirty="0" smtClean="0"/>
              <a:t>Documentation</a:t>
            </a:r>
          </a:p>
          <a:p>
            <a:pPr lvl="2"/>
            <a:r>
              <a:rPr lang="en-US" dirty="0" smtClean="0"/>
              <a:t>http://developer.android.com/guide/topics/manifest/activity-element.html#screen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89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display orientation </a:t>
            </a:r>
            <a:br>
              <a:rPr lang="en-US" dirty="0" smtClean="0"/>
            </a:br>
            <a:r>
              <a:rPr lang="en-US" dirty="0" smtClean="0"/>
              <a:t>means loss of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display orientation destroys and then recreates the activity</a:t>
            </a:r>
          </a:p>
          <a:p>
            <a:pPr lvl="1"/>
            <a:r>
              <a:rPr lang="en-US" dirty="0" smtClean="0"/>
              <a:t>The activity’s state is lost</a:t>
            </a:r>
          </a:p>
          <a:p>
            <a:r>
              <a:rPr lang="en-US" dirty="0" smtClean="0"/>
              <a:t>Other fields can be persisted using the methods</a:t>
            </a:r>
          </a:p>
          <a:p>
            <a:pPr lvl="1"/>
            <a:r>
              <a:rPr lang="en-US" dirty="0" smtClean="0"/>
              <a:t>onSaveInstanceState(Bundle outState)</a:t>
            </a:r>
          </a:p>
          <a:p>
            <a:pPr lvl="2"/>
            <a:r>
              <a:rPr lang="en-US" dirty="0" smtClean="0"/>
              <a:t>Save the values in the Bundle</a:t>
            </a:r>
          </a:p>
          <a:p>
            <a:pPr lvl="1"/>
            <a:r>
              <a:rPr lang="en-US" dirty="0" smtClean="0"/>
              <a:t>onRestoreInstanceState(Bundle savedInstanceState)</a:t>
            </a:r>
          </a:p>
          <a:p>
            <a:pPr lvl="2"/>
            <a:r>
              <a:rPr lang="en-US" dirty="0" smtClean="0"/>
              <a:t>Values from Bundle used to restore field values</a:t>
            </a:r>
          </a:p>
          <a:p>
            <a:r>
              <a:rPr lang="en-US" dirty="0" smtClean="0"/>
              <a:t>Example: </a:t>
            </a:r>
            <a:r>
              <a:rPr lang="en-US" dirty="0" err="1"/>
              <a:t>C</a:t>
            </a:r>
            <a:r>
              <a:rPr lang="en-US" dirty="0" err="1" smtClean="0"/>
              <a:t>ollectWords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densities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density (ldpi): 120 dpi</a:t>
            </a:r>
          </a:p>
          <a:p>
            <a:r>
              <a:rPr lang="en-US" dirty="0" smtClean="0"/>
              <a:t>Medium density (mdpi): 160 dpi</a:t>
            </a:r>
          </a:p>
          <a:p>
            <a:r>
              <a:rPr lang="en-US" dirty="0" smtClean="0"/>
              <a:t>High density (hdpi): 240 dpi</a:t>
            </a:r>
          </a:p>
          <a:p>
            <a:r>
              <a:rPr lang="en-US" dirty="0" smtClean="0"/>
              <a:t>Extra high density (xhdpi): 320 dpi</a:t>
            </a:r>
          </a:p>
          <a:p>
            <a:r>
              <a:rPr lang="en-US" dirty="0" smtClean="0"/>
              <a:t>Used for units of measurement</a:t>
            </a:r>
          </a:p>
          <a:p>
            <a:r>
              <a:rPr lang="en-US" dirty="0" smtClean="0"/>
              <a:t>Used for pictures, icons, etc.</a:t>
            </a:r>
          </a:p>
          <a:p>
            <a:pPr lvl="1"/>
            <a:r>
              <a:rPr lang="en-US" dirty="0" smtClean="0"/>
              <a:t>/res/drawableXx in your Android projects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331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853" y="274638"/>
            <a:ext cx="9504947" cy="850106"/>
          </a:xfrm>
        </p:spPr>
        <p:txBody>
          <a:bodyPr/>
          <a:lstStyle/>
          <a:p>
            <a:r>
              <a:rPr lang="en-US" dirty="0" smtClean="0"/>
              <a:t>Units of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558" y="1052736"/>
            <a:ext cx="9822922" cy="55446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Views sometimes needs measurements</a:t>
            </a:r>
          </a:p>
          <a:p>
            <a:r>
              <a:rPr lang="en-US" dirty="0" smtClean="0"/>
              <a:t>Some units of measurement</a:t>
            </a:r>
          </a:p>
          <a:p>
            <a:pPr lvl="1"/>
            <a:r>
              <a:rPr lang="en-US" dirty="0" smtClean="0"/>
              <a:t>dp: </a:t>
            </a:r>
            <a:r>
              <a:rPr lang="en-US" b="1" dirty="0" smtClean="0"/>
              <a:t>d</a:t>
            </a:r>
            <a:r>
              <a:rPr lang="en-US" dirty="0" smtClean="0"/>
              <a:t>ensity-independent </a:t>
            </a:r>
            <a:r>
              <a:rPr lang="en-US" b="1" dirty="0" smtClean="0"/>
              <a:t>p</a:t>
            </a:r>
            <a:r>
              <a:rPr lang="en-US" dirty="0" smtClean="0"/>
              <a:t>ixel</a:t>
            </a:r>
          </a:p>
          <a:p>
            <a:pPr lvl="2"/>
            <a:r>
              <a:rPr lang="en-US" dirty="0" smtClean="0"/>
              <a:t>160dp screen: 1dp ~ 1 pixel. </a:t>
            </a:r>
          </a:p>
          <a:p>
            <a:pPr lvl="2"/>
            <a:r>
              <a:rPr lang="en-US" dirty="0" smtClean="0"/>
              <a:t>Other screen densities: Scales automatically</a:t>
            </a:r>
          </a:p>
          <a:p>
            <a:pPr lvl="2"/>
            <a:r>
              <a:rPr lang="en-US" dirty="0" smtClean="0"/>
              <a:t>Recommended for specifying dimension of views</a:t>
            </a:r>
          </a:p>
          <a:p>
            <a:pPr lvl="1"/>
            <a:r>
              <a:rPr lang="en-US" dirty="0" smtClean="0"/>
              <a:t>sp: </a:t>
            </a:r>
            <a:r>
              <a:rPr lang="en-US" b="1" dirty="0" smtClean="0"/>
              <a:t>s</a:t>
            </a:r>
            <a:r>
              <a:rPr lang="en-US" dirty="0" smtClean="0"/>
              <a:t>cale-independent </a:t>
            </a:r>
            <a:r>
              <a:rPr lang="en-US" b="1" dirty="0" smtClean="0"/>
              <a:t>p</a:t>
            </a:r>
            <a:r>
              <a:rPr lang="en-US" dirty="0" smtClean="0"/>
              <a:t>ixel</a:t>
            </a:r>
          </a:p>
          <a:p>
            <a:pPr lvl="2"/>
            <a:r>
              <a:rPr lang="en-US" dirty="0" smtClean="0"/>
              <a:t>Similar to </a:t>
            </a:r>
            <a:r>
              <a:rPr lang="en-US" i="1" dirty="0" smtClean="0"/>
              <a:t>dp</a:t>
            </a:r>
            <a:r>
              <a:rPr lang="en-US" dirty="0" smtClean="0"/>
              <a:t>, but scaled by users font preferences</a:t>
            </a:r>
            <a:endParaRPr lang="en-US" i="1" dirty="0" smtClean="0"/>
          </a:p>
          <a:p>
            <a:pPr lvl="2"/>
            <a:r>
              <a:rPr lang="en-US" dirty="0" smtClean="0"/>
              <a:t>Recommended for specifying font sizes</a:t>
            </a:r>
          </a:p>
          <a:p>
            <a:pPr lvl="1"/>
            <a:r>
              <a:rPr lang="en-US" dirty="0" smtClean="0"/>
              <a:t>pt: </a:t>
            </a:r>
            <a:r>
              <a:rPr lang="en-US" b="1" dirty="0" smtClean="0"/>
              <a:t>p</a:t>
            </a:r>
            <a:r>
              <a:rPr lang="en-US" dirty="0" smtClean="0"/>
              <a:t>oin</a:t>
            </a:r>
            <a:r>
              <a:rPr lang="en-US" b="1" dirty="0" smtClean="0"/>
              <a:t>t</a:t>
            </a:r>
          </a:p>
          <a:p>
            <a:pPr lvl="2"/>
            <a:r>
              <a:rPr lang="en-US" dirty="0" smtClean="0"/>
              <a:t>72pt = 1 inch = 2.54 cm on the physical screen</a:t>
            </a:r>
          </a:p>
          <a:p>
            <a:pPr lvl="1"/>
            <a:r>
              <a:rPr lang="en-US" dirty="0" smtClean="0"/>
              <a:t>px: </a:t>
            </a:r>
            <a:r>
              <a:rPr lang="en-US" b="1" dirty="0" smtClean="0"/>
              <a:t>p</a:t>
            </a:r>
            <a:r>
              <a:rPr lang="en-US" dirty="0" smtClean="0"/>
              <a:t>i</a:t>
            </a:r>
            <a:r>
              <a:rPr lang="en-US" b="1" dirty="0" smtClean="0"/>
              <a:t>x</a:t>
            </a:r>
            <a:r>
              <a:rPr lang="en-US" dirty="0" smtClean="0"/>
              <a:t>el</a:t>
            </a:r>
          </a:p>
          <a:p>
            <a:pPr lvl="2"/>
            <a:r>
              <a:rPr lang="en-US" dirty="0" smtClean="0"/>
              <a:t>Corresponds to the actual pixels on the screen.</a:t>
            </a:r>
          </a:p>
          <a:p>
            <a:pPr lvl="2"/>
            <a:r>
              <a:rPr lang="en-US" dirty="0" smtClean="0"/>
              <a:t>Not recommended, as the user interface may render differently on devices with different screen sizes</a:t>
            </a:r>
          </a:p>
          <a:p>
            <a:pPr lvl="1"/>
            <a:r>
              <a:rPr lang="en-US" dirty="0" smtClean="0"/>
              <a:t>in: inches</a:t>
            </a:r>
          </a:p>
          <a:p>
            <a:pPr lvl="2"/>
            <a:r>
              <a:rPr lang="en-US" dirty="0" smtClean="0"/>
              <a:t>Not recommended</a:t>
            </a:r>
          </a:p>
          <a:p>
            <a:pPr lvl="1"/>
            <a:r>
              <a:rPr lang="en-US" dirty="0" smtClean="0"/>
              <a:t>mm: millimeters</a:t>
            </a:r>
          </a:p>
          <a:p>
            <a:pPr lvl="2"/>
            <a:r>
              <a:rPr lang="en-US" dirty="0" smtClean="0"/>
              <a:t>Not recommended</a:t>
            </a:r>
          </a:p>
          <a:p>
            <a:pPr lvl="1"/>
            <a:r>
              <a:rPr lang="en-US" dirty="0" smtClean="0"/>
              <a:t>Source http://developer.android.com/guide/topics/resources/more-resources.html#Dimension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5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the User Interface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021" y="1600200"/>
            <a:ext cx="9440779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Usually and Activity’s user interface is defined in an XML file</a:t>
            </a:r>
          </a:p>
          <a:p>
            <a:pPr lvl="1"/>
            <a:r>
              <a:rPr lang="en-US" dirty="0" smtClean="0"/>
              <a:t>Declaratively: Set at compile time</a:t>
            </a:r>
          </a:p>
          <a:p>
            <a:r>
              <a:rPr lang="en-US" dirty="0" smtClean="0"/>
              <a:t>However, the user interface can also be create in Java in the </a:t>
            </a:r>
            <a:r>
              <a:rPr lang="en-US" i="1" dirty="0" smtClean="0"/>
              <a:t>onCreate</a:t>
            </a:r>
            <a:r>
              <a:rPr lang="en-US" dirty="0" smtClean="0"/>
              <a:t>() method</a:t>
            </a:r>
          </a:p>
          <a:p>
            <a:pPr lvl="1"/>
            <a:r>
              <a:rPr lang="en-US" dirty="0" smtClean="0"/>
              <a:t>Programmatically: Set at run-time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Create a layout object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Create View objects like Button, TextView, etc. objects with their own layout parameters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Add the view objects to the Activity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Add the layout object to the Activity</a:t>
            </a:r>
          </a:p>
          <a:p>
            <a:pPr marL="571500" indent="-457200"/>
            <a:r>
              <a:rPr lang="en-US" dirty="0" smtClean="0"/>
              <a:t>Combination</a:t>
            </a:r>
          </a:p>
          <a:p>
            <a:pPr marL="971550" lvl="1" indent="-457200"/>
            <a:r>
              <a:rPr lang="en-US" dirty="0" smtClean="0"/>
              <a:t>Parts of the GUI is declared (the layout, etc.). Others parts are created programmatically</a:t>
            </a:r>
          </a:p>
          <a:p>
            <a:pPr marL="571500" indent="-457200"/>
            <a:r>
              <a:rPr lang="da-DK" dirty="0" err="1" smtClean="0"/>
              <a:t>Example</a:t>
            </a:r>
            <a:r>
              <a:rPr lang="da-DK" dirty="0" smtClean="0"/>
              <a:t>:</a:t>
            </a:r>
          </a:p>
          <a:p>
            <a:pPr marL="971550" lvl="1" indent="-457200"/>
            <a:r>
              <a:rPr lang="da-DK" smtClean="0"/>
              <a:t>ProgrammedLayout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17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3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views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Basic views</a:t>
            </a:r>
          </a:p>
          <a:p>
            <a:pPr lvl="1"/>
            <a:r>
              <a:rPr lang="en-US" dirty="0" smtClean="0"/>
              <a:t>TextView</a:t>
            </a:r>
          </a:p>
          <a:p>
            <a:pPr lvl="1"/>
            <a:r>
              <a:rPr lang="en-US" dirty="0" smtClean="0"/>
              <a:t>EditText</a:t>
            </a:r>
          </a:p>
          <a:p>
            <a:pPr lvl="1"/>
            <a:r>
              <a:rPr lang="en-US" dirty="0" smtClean="0"/>
              <a:t>Button</a:t>
            </a:r>
          </a:p>
          <a:p>
            <a:pPr lvl="1"/>
            <a:r>
              <a:rPr lang="en-US" dirty="0" smtClean="0"/>
              <a:t>ImageButton</a:t>
            </a:r>
          </a:p>
          <a:p>
            <a:pPr lvl="1"/>
            <a:r>
              <a:rPr lang="en-US" dirty="0" smtClean="0"/>
              <a:t>CheckBox</a:t>
            </a:r>
          </a:p>
          <a:p>
            <a:pPr lvl="1"/>
            <a:r>
              <a:rPr lang="en-US" dirty="0" smtClean="0"/>
              <a:t>ToggleButton</a:t>
            </a:r>
          </a:p>
          <a:p>
            <a:pPr lvl="1"/>
            <a:r>
              <a:rPr lang="en-US" dirty="0" smtClean="0"/>
              <a:t>RadioButton</a:t>
            </a:r>
          </a:p>
          <a:p>
            <a:pPr lvl="1"/>
            <a:r>
              <a:rPr lang="en-US" dirty="0" err="1" smtClean="0"/>
              <a:t>RadioGroup</a:t>
            </a:r>
            <a:endParaRPr lang="en-US" dirty="0" smtClean="0"/>
          </a:p>
          <a:p>
            <a:pPr lvl="1"/>
            <a:r>
              <a:rPr lang="en-US" dirty="0" smtClean="0"/>
              <a:t>Spinner</a:t>
            </a:r>
          </a:p>
          <a:p>
            <a:pPr lvl="1"/>
            <a:endParaRPr lang="da-D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Pickers</a:t>
            </a:r>
          </a:p>
          <a:p>
            <a:pPr lvl="1"/>
            <a:r>
              <a:rPr lang="en-US" dirty="0" err="1" smtClean="0"/>
              <a:t>TimePicker</a:t>
            </a:r>
            <a:endParaRPr lang="en-US" dirty="0" smtClean="0"/>
          </a:p>
          <a:p>
            <a:pPr lvl="1"/>
            <a:r>
              <a:rPr lang="en-US" dirty="0" err="1" smtClean="0"/>
              <a:t>DatePicker</a:t>
            </a:r>
            <a:endParaRPr lang="en-US" dirty="0" smtClean="0"/>
          </a:p>
          <a:p>
            <a:r>
              <a:rPr lang="en-US" dirty="0" smtClean="0"/>
              <a:t>Lists</a:t>
            </a:r>
          </a:p>
          <a:p>
            <a:pPr lvl="1"/>
            <a:r>
              <a:rPr lang="en-US" dirty="0" err="1" smtClean="0"/>
              <a:t>ListView</a:t>
            </a:r>
            <a:endParaRPr lang="en-US" dirty="0" smtClean="0"/>
          </a:p>
          <a:p>
            <a:pPr lvl="1"/>
            <a:r>
              <a:rPr lang="en-US" dirty="0" err="1" smtClean="0"/>
              <a:t>ListActivity</a:t>
            </a:r>
            <a:endParaRPr lang="en-US" dirty="0" smtClean="0"/>
          </a:p>
          <a:p>
            <a:pPr lvl="1"/>
            <a:r>
              <a:rPr lang="en-US" dirty="0" err="1" smtClean="0"/>
              <a:t>ListFragment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528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421" y="1268761"/>
            <a:ext cx="9288379" cy="485740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LinearLayout</a:t>
            </a:r>
          </a:p>
          <a:p>
            <a:pPr lvl="1"/>
            <a:r>
              <a:rPr lang="en-US" dirty="0" smtClean="0"/>
              <a:t>Horizontal or vertical, often nested (layouts inside layouts ….)</a:t>
            </a:r>
          </a:p>
          <a:p>
            <a:pPr lvl="1"/>
            <a:r>
              <a:rPr lang="en-US" dirty="0" smtClean="0"/>
              <a:t>Easy to use.</a:t>
            </a:r>
          </a:p>
          <a:p>
            <a:r>
              <a:rPr lang="en-US" dirty="0" err="1" smtClean="0"/>
              <a:t>ConstraintLayout</a:t>
            </a:r>
            <a:endParaRPr lang="en-US" dirty="0" smtClean="0"/>
          </a:p>
          <a:p>
            <a:pPr lvl="1"/>
            <a:r>
              <a:rPr lang="en-US" dirty="0" smtClean="0"/>
              <a:t>Good with visual GUI builders</a:t>
            </a:r>
          </a:p>
          <a:p>
            <a:r>
              <a:rPr lang="en-US" dirty="0" err="1" smtClean="0"/>
              <a:t>AbsoluteLayout</a:t>
            </a:r>
            <a:endParaRPr lang="en-US" dirty="0" smtClean="0"/>
          </a:p>
          <a:p>
            <a:pPr lvl="1"/>
            <a:r>
              <a:rPr lang="en-US" dirty="0" smtClean="0"/>
              <a:t>Not recommended</a:t>
            </a:r>
          </a:p>
          <a:p>
            <a:r>
              <a:rPr lang="en-US" dirty="0" smtClean="0"/>
              <a:t>TableLayout</a:t>
            </a:r>
          </a:p>
          <a:p>
            <a:pPr lvl="1"/>
            <a:r>
              <a:rPr lang="en-US" dirty="0" smtClean="0"/>
              <a:t>Table with rows and columns</a:t>
            </a:r>
          </a:p>
          <a:p>
            <a:r>
              <a:rPr lang="en-US" dirty="0" smtClean="0"/>
              <a:t>RelativeLayout</a:t>
            </a:r>
          </a:p>
          <a:p>
            <a:pPr lvl="1"/>
            <a:r>
              <a:rPr lang="en-US" dirty="0" smtClean="0"/>
              <a:t>Child elements are positioned relative to each other</a:t>
            </a:r>
          </a:p>
          <a:p>
            <a:r>
              <a:rPr lang="en-US" dirty="0" smtClean="0"/>
              <a:t>FrameLayout</a:t>
            </a:r>
          </a:p>
          <a:p>
            <a:pPr lvl="1"/>
            <a:r>
              <a:rPr lang="en-US" dirty="0" smtClean="0"/>
              <a:t>Placeholder to display a </a:t>
            </a:r>
            <a:r>
              <a:rPr lang="en-US" i="1" dirty="0" smtClean="0"/>
              <a:t>single</a:t>
            </a:r>
            <a:r>
              <a:rPr lang="en-US" dirty="0" smtClean="0"/>
              <a:t> view + title, etc.</a:t>
            </a:r>
          </a:p>
          <a:p>
            <a:r>
              <a:rPr lang="en-US" dirty="0" smtClean="0"/>
              <a:t>ScrollView</a:t>
            </a:r>
          </a:p>
          <a:p>
            <a:pPr lvl="1"/>
            <a:r>
              <a:rPr lang="en-US" dirty="0" smtClean="0"/>
              <a:t>Enables the user to </a:t>
            </a:r>
            <a:r>
              <a:rPr lang="en-US" i="1" dirty="0" smtClean="0"/>
              <a:t>scroll</a:t>
            </a:r>
            <a:r>
              <a:rPr lang="en-US" dirty="0" smtClean="0"/>
              <a:t> through a list of views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26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View and ViewGroup</a:t>
            </a:r>
            <a:br>
              <a:rPr lang="en-US" dirty="0" smtClean="0"/>
            </a:br>
            <a:r>
              <a:rPr lang="en-US" sz="3600" dirty="0"/>
              <a:t>Organized using the </a:t>
            </a:r>
            <a:r>
              <a:rPr lang="en-US" sz="3600" b="1" i="1" dirty="0"/>
              <a:t>Composite</a:t>
            </a:r>
            <a:r>
              <a:rPr lang="en-US" sz="3600" i="1" dirty="0"/>
              <a:t> Design Pattern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pic>
        <p:nvPicPr>
          <p:cNvPr id="11" name="Content Placeholder 10" descr="ViewClassDiagram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73394" y="1640278"/>
            <a:ext cx="7103217" cy="4813058"/>
          </a:xfrm>
        </p:spPr>
      </p:pic>
    </p:spTree>
    <p:extLst>
      <p:ext uri="{BB962C8B-B14F-4D97-AF65-F5344CB8AC3E}">
        <p14:creationId xmlns:p14="http://schemas.microsoft.com/office/powerpoint/2010/main" val="24189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definition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Views a usually defined in an XML file</a:t>
            </a:r>
          </a:p>
          <a:p>
            <a:pPr lvl="1"/>
            <a:r>
              <a:rPr lang="en-US" dirty="0" smtClean="0"/>
              <a:t>Declarative</a:t>
            </a:r>
          </a:p>
          <a:p>
            <a:pPr lvl="1"/>
            <a:r>
              <a:rPr lang="en-US" dirty="0" smtClean="0"/>
              <a:t>Example: res/layout/main.xml</a:t>
            </a:r>
          </a:p>
          <a:p>
            <a:pPr lvl="1"/>
            <a:r>
              <a:rPr lang="en-US" dirty="0" smtClean="0"/>
              <a:t>Always in the folder res/layout</a:t>
            </a:r>
          </a:p>
          <a:p>
            <a:pPr lvl="1"/>
            <a:r>
              <a:rPr lang="en-US" dirty="0" smtClean="0"/>
              <a:t>Each activity typically has one (or more) layout XML files.</a:t>
            </a:r>
          </a:p>
          <a:p>
            <a:r>
              <a:rPr lang="en-US" dirty="0" smtClean="0"/>
              <a:t>Views can be defined in the Activity</a:t>
            </a:r>
          </a:p>
          <a:p>
            <a:pPr lvl="1"/>
            <a:r>
              <a:rPr lang="en-US" dirty="0" smtClean="0"/>
              <a:t>Programmed (</a:t>
            </a:r>
            <a:r>
              <a:rPr lang="en-US" smtClean="0"/>
              <a:t>not declared)</a:t>
            </a:r>
            <a:endParaRPr lang="en-US" dirty="0" smtClean="0"/>
          </a:p>
          <a:p>
            <a:pPr lvl="1"/>
            <a:r>
              <a:rPr lang="en-US" dirty="0" smtClean="0"/>
              <a:t>This is not the usual way</a:t>
            </a:r>
          </a:p>
          <a:p>
            <a:pPr lvl="1"/>
            <a:r>
              <a:rPr lang="en-US" dirty="0" smtClean="0"/>
              <a:t>Useful if you want a dynamic number of Views</a:t>
            </a:r>
          </a:p>
          <a:p>
            <a:pPr lvl="2"/>
            <a:r>
              <a:rPr lang="en-US" dirty="0" smtClean="0"/>
              <a:t>Example: Quiz game where each question has a different number of possible answers</a:t>
            </a:r>
          </a:p>
          <a:p>
            <a:pPr lvl="1"/>
            <a:r>
              <a:rPr lang="en-US" dirty="0" smtClean="0"/>
              <a:t>More on this later …</a:t>
            </a:r>
          </a:p>
          <a:p>
            <a:pPr lvl="1"/>
            <a:endParaRPr lang="en-US" dirty="0" smtClean="0"/>
          </a:p>
          <a:p>
            <a:pPr lvl="1"/>
            <a:endParaRPr lang="da-DK" dirty="0" smtClean="0"/>
          </a:p>
          <a:p>
            <a:pPr lvl="1"/>
            <a:endParaRPr lang="da-DK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17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configuration can be done in the layout XML file</a:t>
            </a:r>
          </a:p>
          <a:p>
            <a:pPr lvl="1"/>
            <a:r>
              <a:rPr lang="en-US" dirty="0" smtClean="0"/>
              <a:t>Width, height, etc.</a:t>
            </a:r>
          </a:p>
          <a:p>
            <a:r>
              <a:rPr lang="en-US" dirty="0" smtClean="0"/>
              <a:t>Some configuration must be done in the Activity Java class</a:t>
            </a:r>
          </a:p>
          <a:p>
            <a:pPr lvl="1"/>
            <a:r>
              <a:rPr lang="en-US" dirty="0" smtClean="0"/>
              <a:t>Programming event handlers</a:t>
            </a:r>
          </a:p>
          <a:p>
            <a:pPr lvl="2"/>
            <a:r>
              <a:rPr lang="en-US" dirty="0" err="1" smtClean="0"/>
              <a:t>OnSomethingClicked</a:t>
            </a:r>
            <a:r>
              <a:rPr lang="en-US" dirty="0" smtClean="0"/>
              <a:t>(</a:t>
            </a:r>
            <a:r>
              <a:rPr lang="en-US" b="1" dirty="0" smtClean="0"/>
              <a:t>View </a:t>
            </a:r>
            <a:r>
              <a:rPr lang="en-US" dirty="0" smtClean="0"/>
              <a:t>…) etc.</a:t>
            </a:r>
          </a:p>
          <a:p>
            <a:pPr lvl="1"/>
            <a:r>
              <a:rPr lang="en-US" dirty="0" smtClean="0"/>
              <a:t>Loading data into advanced views like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931-DDE4-4734-A63B-89EE672F96B2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955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Some</a:t>
            </a:r>
            <a:r>
              <a:rPr lang="en-US" dirty="0" smtClean="0"/>
              <a:t> XML view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in the layout XML files</a:t>
            </a:r>
          </a:p>
          <a:p>
            <a:pPr lvl="1"/>
            <a:r>
              <a:rPr lang="en-US" dirty="0" smtClean="0"/>
              <a:t> android:id=</a:t>
            </a:r>
            <a:r>
              <a:rPr lang="en-US" i="1" dirty="0" smtClean="0"/>
              <a:t>"@+id/number1”</a:t>
            </a:r>
          </a:p>
          <a:p>
            <a:pPr lvl="2"/>
            <a:r>
              <a:rPr lang="en-US" dirty="0" smtClean="0"/>
              <a:t>The view is identified by this id. </a:t>
            </a:r>
          </a:p>
          <a:p>
            <a:pPr lvl="2"/>
            <a:r>
              <a:rPr lang="en-US" dirty="0" smtClean="0"/>
              <a:t>Used in the Java code</a:t>
            </a:r>
          </a:p>
          <a:p>
            <a:pPr lvl="3"/>
            <a:r>
              <a:rPr lang="en-US" dirty="0" smtClean="0"/>
              <a:t>EditText number1field = </a:t>
            </a:r>
            <a:r>
              <a:rPr lang="en-US" dirty="0" smtClean="0"/>
              <a:t> </a:t>
            </a:r>
            <a:r>
              <a:rPr lang="en-US" dirty="0" smtClean="0"/>
              <a:t>findViewById(R.id.number1);</a:t>
            </a:r>
          </a:p>
          <a:p>
            <a:pPr lvl="1"/>
            <a:r>
              <a:rPr lang="en-US" dirty="0" err="1" smtClean="0"/>
              <a:t>android:layout-width</a:t>
            </a:r>
            <a:r>
              <a:rPr lang="en-US" dirty="0" smtClean="0"/>
              <a:t>=”</a:t>
            </a:r>
            <a:r>
              <a:rPr lang="en-US" dirty="0" err="1" smtClean="0"/>
              <a:t>match_parent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The view will take as much space as the parent view allows.</a:t>
            </a:r>
          </a:p>
          <a:p>
            <a:pPr lvl="1"/>
            <a:r>
              <a:rPr lang="en-US" dirty="0" err="1" smtClean="0"/>
              <a:t>android:layout-height</a:t>
            </a:r>
            <a:r>
              <a:rPr lang="en-US" dirty="0" smtClean="0"/>
              <a:t>=”wrap_content”</a:t>
            </a:r>
          </a:p>
          <a:p>
            <a:pPr lvl="2"/>
            <a:r>
              <a:rPr lang="en-US" dirty="0" smtClean="0"/>
              <a:t>The view will take as much space as needed to wrap the child (content) views</a:t>
            </a:r>
          </a:p>
          <a:p>
            <a:pPr lvl="1"/>
            <a:r>
              <a:rPr lang="en-US" dirty="0" smtClean="0"/>
              <a:t>android:text=”some text”</a:t>
            </a:r>
          </a:p>
          <a:p>
            <a:pPr lvl="2"/>
            <a:r>
              <a:rPr lang="en-US" dirty="0" smtClean="0"/>
              <a:t>Sets a text in the view</a:t>
            </a:r>
          </a:p>
          <a:p>
            <a:pPr lvl="2"/>
            <a:r>
              <a:rPr lang="en-US" dirty="0" smtClean="0"/>
              <a:t>The text should be specified in the file </a:t>
            </a:r>
            <a:r>
              <a:rPr lang="en-US" i="1" dirty="0" smtClean="0"/>
              <a:t>/res/values/strings.xml </a:t>
            </a:r>
            <a:r>
              <a:rPr lang="en-US" dirty="0" smtClean="0"/>
              <a:t>for easy internationalization and localization.</a:t>
            </a:r>
          </a:p>
          <a:p>
            <a:pPr lvl="1"/>
            <a:endParaRPr lang="da-DK" dirty="0" smtClean="0"/>
          </a:p>
          <a:p>
            <a:pPr lvl="2"/>
            <a:endParaRPr lang="da-DK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60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interface XML file used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Android user interfaces are usually defined in XML files in the </a:t>
            </a:r>
            <a:r>
              <a:rPr lang="en-US" i="1" dirty="0" smtClean="0"/>
              <a:t>res</a:t>
            </a:r>
            <a:r>
              <a:rPr lang="en-US" dirty="0" smtClean="0"/>
              <a:t> folder</a:t>
            </a:r>
          </a:p>
          <a:p>
            <a:r>
              <a:rPr lang="en-US" dirty="0" smtClean="0"/>
              <a:t>During compilation the XML files generates a single Java class called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open the R file</a:t>
            </a:r>
          </a:p>
          <a:p>
            <a:pPr lvl="2"/>
            <a:r>
              <a:rPr lang="en-US" dirty="0" smtClean="0"/>
              <a:t>Right click the R class in one of your Java Activity classes</a:t>
            </a:r>
          </a:p>
          <a:p>
            <a:r>
              <a:rPr lang="en-US" dirty="0" smtClean="0"/>
              <a:t>Loaded in the Activity class</a:t>
            </a:r>
          </a:p>
          <a:p>
            <a:pPr lvl="1"/>
            <a:r>
              <a:rPr lang="en-US" dirty="0" smtClean="0"/>
              <a:t>setContentView(R.layout.nameOfXmlFile)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88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events for a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Buttons (and other Views) etc. can register event handlers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This can be done in several different ways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Normal Way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Declare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android:onClick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someMethodName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Declare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someMethodName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the Java Activity File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Public void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someMethodName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View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Examples: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ClickEventHandling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project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Android User Interfaces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597C-A95B-4FD1-A8B6-BA43A72E8DC4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36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7256</TotalTime>
  <Words>1063</Words>
  <Application>Microsoft Office PowerPoint</Application>
  <PresentationFormat>Widescreen</PresentationFormat>
  <Paragraphs>221</Paragraphs>
  <Slides>17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Android  User Interfaces</vt:lpstr>
      <vt:lpstr>Some views</vt:lpstr>
      <vt:lpstr>Some layouts</vt:lpstr>
      <vt:lpstr>View and ViewGroup Organized using the Composite Design Pattern</vt:lpstr>
      <vt:lpstr>View definition</vt:lpstr>
      <vt:lpstr>View configuration</vt:lpstr>
      <vt:lpstr>Some XML view attributes</vt:lpstr>
      <vt:lpstr>User interface XML file used in Java</vt:lpstr>
      <vt:lpstr>Registering events for a view</vt:lpstr>
      <vt:lpstr>Event handlers: Android vs. C# event handlers</vt:lpstr>
      <vt:lpstr>Display orientation</vt:lpstr>
      <vt:lpstr>More layout XML files</vt:lpstr>
      <vt:lpstr>Controlling the display orientation</vt:lpstr>
      <vt:lpstr>Changing display orientation  means loss of state</vt:lpstr>
      <vt:lpstr>Screen densities</vt:lpstr>
      <vt:lpstr>Units of measurement</vt:lpstr>
      <vt:lpstr>Creating the User Interface Programmatically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 User Interfaces</dc:title>
  <dc:creator>Administrator</dc:creator>
  <cp:lastModifiedBy>Administrator</cp:lastModifiedBy>
  <cp:revision>22</cp:revision>
  <dcterms:created xsi:type="dcterms:W3CDTF">2016-09-08T06:19:16Z</dcterms:created>
  <dcterms:modified xsi:type="dcterms:W3CDTF">2018-09-05T07:18:05Z</dcterms:modified>
</cp:coreProperties>
</file>