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1" r:id="rId5"/>
    <p:sldId id="269" r:id="rId6"/>
    <p:sldId id="263" r:id="rId7"/>
    <p:sldId id="270" r:id="rId8"/>
    <p:sldId id="259" r:id="rId9"/>
    <p:sldId id="260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3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3DFE-BC97-42E7-B56A-7DD142C220AE}" type="datetimeFigureOut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305A1-6D46-49A3-BC66-7EC64E09A0A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753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Figure made in Microsoft Visual Studio:</a:t>
            </a:r>
            <a:r>
              <a:rPr lang="en-US" baseline="0" noProof="0" dirty="0" smtClean="0"/>
              <a:t> C:\andersb\android\AndroidViewClassDiagram. How to make an aggretation (from ViewGroup to View) in the class diagram?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1558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3073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Page</a:t>
            </a:r>
            <a:r>
              <a:rPr lang="da-DK" baseline="0" dirty="0" smtClean="0"/>
              <a:t> 101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903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104 + 108 top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5063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110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8075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Lee page 111. Example: </a:t>
            </a:r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LeeLayoutProgrammaticallyPage111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525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9B9-0B54-4502-8935-F371F5A9FBCF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C9CF-6434-4A2C-BCAA-1EB4174A6DF6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6605-AB6F-434F-86CB-04AD24B8069F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1EC5-248A-4911-9886-E176C742482A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70E-F67F-414E-BFD9-1D1D82639FAF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8519-95DD-4CFB-B64B-1B1A2BE3FBA0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E20E-13A2-4553-BD7D-912B975A252D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C651-43E2-4B85-A071-9DFDCD6C9055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0892-2B44-40DD-A7F4-36C89753FD53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3E1C-CD0D-4C5D-B5F2-DACD0881E6D3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558-588D-4491-934A-5E654D654403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40C31-9F4F-43D1-AF83-D09808B1F15D}" type="datetime1">
              <a:rPr lang="da-DK" smtClean="0"/>
              <a:pPr/>
              <a:t>12-02-2015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597C-A95B-4FD1-A8B6-BA43A72E8DC4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Android user interfaces</a:t>
            </a:r>
            <a:br>
              <a:rPr lang="en-US" dirty="0" smtClean="0"/>
            </a:br>
            <a:r>
              <a:rPr lang="en-US" dirty="0" smtClean="0"/>
              <a:t>using layouts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Resizing and Repositioning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two layout XML files for each Activity</a:t>
            </a:r>
          </a:p>
          <a:p>
            <a:pPr lvl="1"/>
            <a:r>
              <a:rPr lang="en-US" dirty="0" smtClean="0"/>
              <a:t>Layout for portrait orientation</a:t>
            </a:r>
          </a:p>
          <a:p>
            <a:pPr lvl="2"/>
            <a:r>
              <a:rPr lang="en-US" dirty="0" smtClean="0"/>
              <a:t>In the folder </a:t>
            </a:r>
            <a:r>
              <a:rPr lang="en-US" i="1" dirty="0" smtClean="0"/>
              <a:t>layout</a:t>
            </a:r>
          </a:p>
          <a:p>
            <a:pPr lvl="1"/>
            <a:r>
              <a:rPr lang="en-US" dirty="0" smtClean="0"/>
              <a:t>Layout for landscape orientation</a:t>
            </a:r>
          </a:p>
          <a:p>
            <a:pPr lvl="2"/>
            <a:r>
              <a:rPr lang="en-US" dirty="0" smtClean="0"/>
              <a:t>In the folder </a:t>
            </a:r>
            <a:r>
              <a:rPr lang="en-US" i="1" dirty="0" smtClean="0"/>
              <a:t>layout-land</a:t>
            </a:r>
            <a:endParaRPr lang="en-US" dirty="0" smtClean="0"/>
          </a:p>
          <a:p>
            <a:pPr lvl="2"/>
            <a:r>
              <a:rPr lang="en-US" dirty="0" smtClean="0"/>
              <a:t>Both layout folders must be in the </a:t>
            </a:r>
            <a:r>
              <a:rPr lang="en-US" i="1" dirty="0" smtClean="0"/>
              <a:t>res</a:t>
            </a:r>
            <a:r>
              <a:rPr lang="en-US" dirty="0" smtClean="0"/>
              <a:t> folder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unitsOfMeasurement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LayoutOrientation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display orientation </a:t>
            </a:r>
            <a:br>
              <a:rPr lang="en-US" dirty="0" smtClean="0"/>
            </a:br>
            <a:r>
              <a:rPr lang="en-US" dirty="0" smtClean="0"/>
              <a:t>means loss of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Changing display orientation destroys and then recreates the activity</a:t>
            </a:r>
          </a:p>
          <a:p>
            <a:pPr lvl="1"/>
            <a:r>
              <a:rPr lang="en-US" dirty="0" smtClean="0"/>
              <a:t>The activity’s state is lost</a:t>
            </a:r>
          </a:p>
          <a:p>
            <a:r>
              <a:rPr lang="en-US" dirty="0" smtClean="0"/>
              <a:t>Named views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android:id</a:t>
            </a:r>
            <a:r>
              <a:rPr lang="en-US" dirty="0" smtClean="0"/>
              <a:t>) will have their state persisted</a:t>
            </a:r>
          </a:p>
          <a:p>
            <a:r>
              <a:rPr lang="en-US" dirty="0" smtClean="0"/>
              <a:t>Other fields can be persisted using the methods</a:t>
            </a:r>
          </a:p>
          <a:p>
            <a:pPr lvl="1"/>
            <a:r>
              <a:rPr lang="en-US" dirty="0" smtClean="0"/>
              <a:t>onSaveInstanceState(Bundle outState)</a:t>
            </a:r>
          </a:p>
          <a:p>
            <a:pPr lvl="2"/>
            <a:r>
              <a:rPr lang="en-US" dirty="0" smtClean="0"/>
              <a:t>Save the values in the Bundle</a:t>
            </a:r>
          </a:p>
          <a:p>
            <a:pPr lvl="1"/>
            <a:r>
              <a:rPr lang="en-US" dirty="0" smtClean="0"/>
              <a:t>onRestoreInstanceState(Bundle savedInstanceState)</a:t>
            </a:r>
          </a:p>
          <a:p>
            <a:pPr lvl="2"/>
            <a:r>
              <a:rPr lang="en-US" dirty="0" smtClean="0"/>
              <a:t>Values from Bundle used to restore field values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collectWords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11</a:t>
            </a:fld>
            <a:endParaRPr lang="da-D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display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Programmatically in the onCreate() method</a:t>
            </a:r>
          </a:p>
          <a:p>
            <a:pPr lvl="1"/>
            <a:r>
              <a:rPr lang="en-US" dirty="0" smtClean="0"/>
              <a:t>setRequestedOrientation( ActivityInfo.</a:t>
            </a:r>
            <a:r>
              <a:rPr lang="en-US" i="1" dirty="0" smtClean="0"/>
              <a:t>SCREEN_ORIENTATION_LANDSCAPE );</a:t>
            </a:r>
          </a:p>
          <a:p>
            <a:r>
              <a:rPr lang="en-US" dirty="0" smtClean="0"/>
              <a:t>Declaratively in the activity element of AndroidManifest.xml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ndroid:screenOrientation</a:t>
            </a:r>
            <a:r>
              <a:rPr lang="en-US" dirty="0" smtClean="0"/>
              <a:t>=”landscape” on the </a:t>
            </a:r>
            <a:r>
              <a:rPr lang="en-US" i="1" dirty="0" smtClean="0"/>
              <a:t>activity</a:t>
            </a:r>
            <a:r>
              <a:rPr lang="en-US" dirty="0" smtClean="0"/>
              <a:t> element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collectWords</a:t>
            </a:r>
            <a:endParaRPr lang="en-US" dirty="0" smtClean="0"/>
          </a:p>
          <a:p>
            <a:pPr lvl="1"/>
            <a:r>
              <a:rPr lang="en-US" dirty="0" smtClean="0"/>
              <a:t>Documentation</a:t>
            </a:r>
          </a:p>
          <a:p>
            <a:pPr lvl="2"/>
            <a:r>
              <a:rPr lang="en-US" dirty="0" smtClean="0"/>
              <a:t>http://developer.android.com/guide/topics/manifest/activity-element.html#screen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12</a:t>
            </a:fld>
            <a:endParaRPr lang="da-D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the User Interface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Usually and Activity’s user interface is defined in an XML file</a:t>
            </a:r>
          </a:p>
          <a:p>
            <a:pPr lvl="1"/>
            <a:r>
              <a:rPr lang="en-US" dirty="0" smtClean="0"/>
              <a:t>Declaratively: Set at compile time</a:t>
            </a:r>
          </a:p>
          <a:p>
            <a:r>
              <a:rPr lang="en-US" dirty="0" smtClean="0"/>
              <a:t>However, the user interface can also be create in Java in the </a:t>
            </a:r>
            <a:r>
              <a:rPr lang="en-US" i="1" dirty="0" smtClean="0"/>
              <a:t>onCreate</a:t>
            </a:r>
            <a:r>
              <a:rPr lang="en-US" dirty="0" smtClean="0"/>
              <a:t>() method</a:t>
            </a:r>
          </a:p>
          <a:p>
            <a:pPr lvl="1"/>
            <a:r>
              <a:rPr lang="en-US" dirty="0" smtClean="0"/>
              <a:t>Programmatically: Set at run-time</a:t>
            </a:r>
          </a:p>
          <a:p>
            <a:pPr lvl="1"/>
            <a:r>
              <a:rPr lang="en-US" dirty="0" smtClean="0"/>
              <a:t>Very much like Java Swing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Create a layout object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Create View objects like Button, TextView, etc. objects with their own layout parameters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Add the view objects to the Activity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Add the layout object to the Activity</a:t>
            </a:r>
          </a:p>
          <a:p>
            <a:pPr marL="571500" indent="-457200"/>
            <a:r>
              <a:rPr lang="en-US" dirty="0" smtClean="0"/>
              <a:t>Combination</a:t>
            </a:r>
          </a:p>
          <a:p>
            <a:pPr marL="971550" lvl="1" indent="-457200"/>
            <a:r>
              <a:rPr lang="en-US" dirty="0" smtClean="0"/>
              <a:t>Parts of the GUI is declared (the layout, etc.). Others parts are created </a:t>
            </a:r>
            <a:r>
              <a:rPr lang="en-US" dirty="0" smtClean="0"/>
              <a:t>programmatically</a:t>
            </a:r>
          </a:p>
          <a:p>
            <a:pPr marL="571500" indent="-457200"/>
            <a:r>
              <a:rPr lang="da-DK" dirty="0" err="1" smtClean="0"/>
              <a:t>Example</a:t>
            </a:r>
            <a:r>
              <a:rPr lang="da-DK" dirty="0" smtClean="0"/>
              <a:t>:</a:t>
            </a:r>
          </a:p>
          <a:p>
            <a:pPr marL="971550" lvl="1" indent="-457200"/>
            <a:r>
              <a:rPr lang="da-DK" dirty="0" err="1" smtClean="0"/>
              <a:t>LayoutProgramatically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13</a:t>
            </a:fld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interface defined in an XML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user interfaces are usually defined in XML files in the </a:t>
            </a:r>
            <a:r>
              <a:rPr lang="en-US" i="1" dirty="0" smtClean="0"/>
              <a:t>res</a:t>
            </a:r>
            <a:r>
              <a:rPr lang="en-US" dirty="0" smtClean="0"/>
              <a:t> folder</a:t>
            </a:r>
          </a:p>
          <a:p>
            <a:r>
              <a:rPr lang="en-US" dirty="0" smtClean="0"/>
              <a:t>During compilation the XML files generates a single Java class called R.</a:t>
            </a:r>
          </a:p>
          <a:p>
            <a:pPr lvl="1"/>
            <a:r>
              <a:rPr lang="en-US" dirty="0" smtClean="0"/>
              <a:t>Set in the </a:t>
            </a:r>
            <a:r>
              <a:rPr lang="en-US" i="1" dirty="0" smtClean="0"/>
              <a:t>gen</a:t>
            </a:r>
            <a:r>
              <a:rPr lang="en-US" dirty="0" smtClean="0"/>
              <a:t> (</a:t>
            </a:r>
            <a:r>
              <a:rPr lang="en-US" i="1" dirty="0" smtClean="0"/>
              <a:t>Generated Java Files</a:t>
            </a:r>
            <a:r>
              <a:rPr lang="en-US" dirty="0" smtClean="0"/>
              <a:t>) folder</a:t>
            </a:r>
          </a:p>
          <a:p>
            <a:r>
              <a:rPr lang="en-US" dirty="0" smtClean="0"/>
              <a:t>Loaded in the Activity class</a:t>
            </a:r>
          </a:p>
          <a:p>
            <a:pPr lvl="1"/>
            <a:r>
              <a:rPr lang="en-US" dirty="0" smtClean="0"/>
              <a:t>setContentView(R.layout.nameOfXmlFile)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and ViewGroup</a:t>
            </a:r>
            <a:br>
              <a:rPr lang="en-US" dirty="0" smtClean="0"/>
            </a:br>
            <a:r>
              <a:rPr lang="en-US" sz="3600" dirty="0" smtClean="0"/>
              <a:t>Organized using the </a:t>
            </a:r>
            <a:r>
              <a:rPr lang="en-US" sz="3600" i="1" dirty="0" smtClean="0"/>
              <a:t>Composite Design Pattern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pic>
        <p:nvPicPr>
          <p:cNvPr id="11" name="Content Placeholder 10" descr="ViewClassDiagram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49393" y="1423592"/>
            <a:ext cx="7423007" cy="502974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densities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density (ldpi): 120 dpi</a:t>
            </a:r>
          </a:p>
          <a:p>
            <a:r>
              <a:rPr lang="en-US" dirty="0" smtClean="0"/>
              <a:t>Medium density (mdpi): 160 dpi</a:t>
            </a:r>
          </a:p>
          <a:p>
            <a:r>
              <a:rPr lang="en-US" dirty="0" smtClean="0"/>
              <a:t>High density (hdpi): 240 dpi</a:t>
            </a:r>
          </a:p>
          <a:p>
            <a:r>
              <a:rPr lang="en-US" dirty="0" smtClean="0"/>
              <a:t>Extra high density (xhdpi): 320 dpi</a:t>
            </a:r>
          </a:p>
          <a:p>
            <a:r>
              <a:rPr lang="en-US" dirty="0" smtClean="0"/>
              <a:t>Used for units of measurement</a:t>
            </a:r>
          </a:p>
          <a:p>
            <a:r>
              <a:rPr lang="en-US" dirty="0" smtClean="0"/>
              <a:t>Used for pictures, icons, etc.</a:t>
            </a:r>
          </a:p>
          <a:p>
            <a:pPr lvl="1"/>
            <a:r>
              <a:rPr lang="en-US" dirty="0" smtClean="0"/>
              <a:t>/res/drawableXx in your Android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Units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4461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Views sometimes needs measurements</a:t>
            </a:r>
          </a:p>
          <a:p>
            <a:r>
              <a:rPr lang="en-US" dirty="0" smtClean="0"/>
              <a:t>Some units of measurement</a:t>
            </a:r>
          </a:p>
          <a:p>
            <a:pPr lvl="1"/>
            <a:r>
              <a:rPr lang="en-US" dirty="0" smtClean="0"/>
              <a:t>dp: </a:t>
            </a:r>
            <a:r>
              <a:rPr lang="en-US" b="1" dirty="0" smtClean="0"/>
              <a:t>d</a:t>
            </a:r>
            <a:r>
              <a:rPr lang="en-US" dirty="0" smtClean="0"/>
              <a:t>ensity-independent </a:t>
            </a:r>
            <a:r>
              <a:rPr lang="en-US" b="1" dirty="0" smtClean="0"/>
              <a:t>p</a:t>
            </a:r>
            <a:r>
              <a:rPr lang="en-US" dirty="0" smtClean="0"/>
              <a:t>ixel</a:t>
            </a:r>
          </a:p>
          <a:p>
            <a:pPr lvl="2"/>
            <a:r>
              <a:rPr lang="en-US" dirty="0" smtClean="0"/>
              <a:t>160dp screen: 1dp ~ 1 pixel. </a:t>
            </a:r>
          </a:p>
          <a:p>
            <a:pPr lvl="2"/>
            <a:r>
              <a:rPr lang="en-US" dirty="0" smtClean="0"/>
              <a:t>Other screen densities: Scales automatically</a:t>
            </a:r>
          </a:p>
          <a:p>
            <a:pPr lvl="2"/>
            <a:r>
              <a:rPr lang="en-US" dirty="0" smtClean="0"/>
              <a:t>Recommended for specifying dimension of views</a:t>
            </a:r>
          </a:p>
          <a:p>
            <a:pPr lvl="1"/>
            <a:r>
              <a:rPr lang="en-US" dirty="0" smtClean="0"/>
              <a:t>sp: </a:t>
            </a:r>
            <a:r>
              <a:rPr lang="en-US" b="1" dirty="0" smtClean="0"/>
              <a:t>s</a:t>
            </a:r>
            <a:r>
              <a:rPr lang="en-US" dirty="0" smtClean="0"/>
              <a:t>cale-independent </a:t>
            </a:r>
            <a:r>
              <a:rPr lang="en-US" b="1" dirty="0" smtClean="0"/>
              <a:t>p</a:t>
            </a:r>
            <a:r>
              <a:rPr lang="en-US" dirty="0" smtClean="0"/>
              <a:t>ixel</a:t>
            </a:r>
          </a:p>
          <a:p>
            <a:pPr lvl="2"/>
            <a:r>
              <a:rPr lang="en-US" dirty="0" smtClean="0"/>
              <a:t>Similar to </a:t>
            </a:r>
            <a:r>
              <a:rPr lang="en-US" i="1" dirty="0" smtClean="0"/>
              <a:t>dp</a:t>
            </a:r>
            <a:r>
              <a:rPr lang="en-US" dirty="0" smtClean="0"/>
              <a:t>, but scaled by users font preferences</a:t>
            </a:r>
            <a:endParaRPr lang="en-US" i="1" dirty="0" smtClean="0"/>
          </a:p>
          <a:p>
            <a:pPr lvl="2"/>
            <a:r>
              <a:rPr lang="en-US" dirty="0" smtClean="0"/>
              <a:t>Recommended for specifying font sizes</a:t>
            </a:r>
          </a:p>
          <a:p>
            <a:pPr lvl="1"/>
            <a:r>
              <a:rPr lang="en-US" dirty="0" smtClean="0"/>
              <a:t>pt: </a:t>
            </a:r>
            <a:r>
              <a:rPr lang="en-US" b="1" dirty="0" smtClean="0"/>
              <a:t>p</a:t>
            </a:r>
            <a:r>
              <a:rPr lang="en-US" dirty="0" smtClean="0"/>
              <a:t>oin</a:t>
            </a:r>
            <a:r>
              <a:rPr lang="en-US" b="1" dirty="0" smtClean="0"/>
              <a:t>t</a:t>
            </a:r>
          </a:p>
          <a:p>
            <a:pPr lvl="2"/>
            <a:r>
              <a:rPr lang="en-US" dirty="0" smtClean="0"/>
              <a:t>72pt = 1 inch = 2.54 cm on the physical screen</a:t>
            </a:r>
          </a:p>
          <a:p>
            <a:pPr lvl="1"/>
            <a:r>
              <a:rPr lang="en-US" dirty="0" smtClean="0"/>
              <a:t>px: </a:t>
            </a:r>
            <a:r>
              <a:rPr lang="en-US" b="1" dirty="0" smtClean="0"/>
              <a:t>p</a:t>
            </a:r>
            <a:r>
              <a:rPr lang="en-US" dirty="0" smtClean="0"/>
              <a:t>i</a:t>
            </a:r>
            <a:r>
              <a:rPr lang="en-US" b="1" dirty="0" smtClean="0"/>
              <a:t>x</a:t>
            </a:r>
            <a:r>
              <a:rPr lang="en-US" dirty="0" smtClean="0"/>
              <a:t>el</a:t>
            </a:r>
          </a:p>
          <a:p>
            <a:pPr lvl="2"/>
            <a:r>
              <a:rPr lang="en-US" dirty="0" smtClean="0"/>
              <a:t>Corresponds to the actual pixels on the screen.</a:t>
            </a:r>
          </a:p>
          <a:p>
            <a:pPr lvl="2"/>
            <a:r>
              <a:rPr lang="en-US" dirty="0" smtClean="0"/>
              <a:t>Not recommended, as the user interface may render differently on devices with different screen sizes</a:t>
            </a:r>
          </a:p>
          <a:p>
            <a:pPr lvl="1"/>
            <a:r>
              <a:rPr lang="en-US" dirty="0" smtClean="0"/>
              <a:t>in: inches</a:t>
            </a:r>
          </a:p>
          <a:p>
            <a:pPr lvl="2"/>
            <a:r>
              <a:rPr lang="en-US" dirty="0" smtClean="0"/>
              <a:t>Not recommended</a:t>
            </a:r>
          </a:p>
          <a:p>
            <a:pPr lvl="1"/>
            <a:r>
              <a:rPr lang="en-US" dirty="0" smtClean="0"/>
              <a:t>mm: millimeters</a:t>
            </a:r>
          </a:p>
          <a:p>
            <a:pPr lvl="2"/>
            <a:r>
              <a:rPr lang="en-US" dirty="0" smtClean="0"/>
              <a:t>Not recommended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unitsOfMeasureMent</a:t>
            </a:r>
            <a:endParaRPr lang="en-US" dirty="0" smtClean="0"/>
          </a:p>
          <a:p>
            <a:pPr lvl="1"/>
            <a:r>
              <a:rPr lang="en-US" dirty="0" smtClean="0"/>
              <a:t>Source http://developer.android.com/guide/topics/resources/more-resources.html#Dimension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LinearLayout</a:t>
            </a:r>
          </a:p>
          <a:p>
            <a:pPr lvl="1"/>
            <a:r>
              <a:rPr lang="en-US" dirty="0" smtClean="0"/>
              <a:t>Horizontal or vertical</a:t>
            </a:r>
          </a:p>
          <a:p>
            <a:r>
              <a:rPr lang="en-US" dirty="0" smtClean="0"/>
              <a:t>AbsoluteLayout</a:t>
            </a:r>
          </a:p>
          <a:p>
            <a:pPr lvl="1"/>
            <a:r>
              <a:rPr lang="en-US" dirty="0" smtClean="0"/>
              <a:t>Not recommended</a:t>
            </a:r>
          </a:p>
          <a:p>
            <a:r>
              <a:rPr lang="en-US" dirty="0" smtClean="0"/>
              <a:t>TableLayout</a:t>
            </a:r>
          </a:p>
          <a:p>
            <a:pPr lvl="1"/>
            <a:r>
              <a:rPr lang="en-US" dirty="0" smtClean="0"/>
              <a:t>Table with rows and columns</a:t>
            </a:r>
          </a:p>
          <a:p>
            <a:r>
              <a:rPr lang="en-US" dirty="0" smtClean="0"/>
              <a:t>RelativeLayout</a:t>
            </a:r>
          </a:p>
          <a:p>
            <a:pPr lvl="1"/>
            <a:r>
              <a:rPr lang="en-US" dirty="0" smtClean="0"/>
              <a:t>Child elements are positioned relative to each other</a:t>
            </a:r>
          </a:p>
          <a:p>
            <a:r>
              <a:rPr lang="en-US" dirty="0" smtClean="0"/>
              <a:t>FrameLayout</a:t>
            </a:r>
          </a:p>
          <a:p>
            <a:pPr lvl="1"/>
            <a:r>
              <a:rPr lang="en-US" dirty="0" smtClean="0"/>
              <a:t>Placeholder to display a </a:t>
            </a:r>
            <a:r>
              <a:rPr lang="en-US" i="1" dirty="0" smtClean="0"/>
              <a:t>single</a:t>
            </a:r>
            <a:r>
              <a:rPr lang="en-US" dirty="0" smtClean="0"/>
              <a:t> view + title, etc.</a:t>
            </a:r>
          </a:p>
          <a:p>
            <a:r>
              <a:rPr lang="en-US" dirty="0" smtClean="0"/>
              <a:t>ScrollView</a:t>
            </a:r>
          </a:p>
          <a:p>
            <a:pPr lvl="1"/>
            <a:r>
              <a:rPr lang="en-US" dirty="0" smtClean="0"/>
              <a:t>Enables the user to </a:t>
            </a:r>
            <a:r>
              <a:rPr lang="en-US" i="1" dirty="0" smtClean="0"/>
              <a:t>scroll</a:t>
            </a:r>
            <a:r>
              <a:rPr lang="en-US" dirty="0" smtClean="0"/>
              <a:t> through a list of views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XML view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Used in the layout XML files</a:t>
            </a:r>
          </a:p>
          <a:p>
            <a:pPr lvl="1"/>
            <a:r>
              <a:rPr lang="en-US" dirty="0" smtClean="0"/>
              <a:t> android:id=</a:t>
            </a:r>
            <a:r>
              <a:rPr lang="en-US" i="1" dirty="0" smtClean="0"/>
              <a:t>"@+id/number1”</a:t>
            </a:r>
          </a:p>
          <a:p>
            <a:pPr lvl="2"/>
            <a:r>
              <a:rPr lang="en-US" dirty="0" smtClean="0"/>
              <a:t>The view is identified by this id. </a:t>
            </a:r>
          </a:p>
          <a:p>
            <a:pPr lvl="2"/>
            <a:r>
              <a:rPr lang="en-US" dirty="0" smtClean="0"/>
              <a:t>Used in the Java code</a:t>
            </a:r>
          </a:p>
          <a:p>
            <a:pPr lvl="3"/>
            <a:r>
              <a:rPr lang="en-US" dirty="0" smtClean="0"/>
              <a:t>EditText number1field = (EditText) findViewById(R.id.number1);</a:t>
            </a:r>
          </a:p>
          <a:p>
            <a:pPr lvl="1"/>
            <a:r>
              <a:rPr lang="en-US" dirty="0" smtClean="0"/>
              <a:t>android:layout-width=”fill_parent”</a:t>
            </a:r>
          </a:p>
          <a:p>
            <a:pPr lvl="2"/>
            <a:r>
              <a:rPr lang="en-US" dirty="0" smtClean="0"/>
              <a:t>The view will take as much space as the parent view allows.</a:t>
            </a:r>
          </a:p>
          <a:p>
            <a:pPr lvl="2"/>
            <a:r>
              <a:rPr lang="en-US" dirty="0" smtClean="0"/>
              <a:t>Renamed “match</a:t>
            </a:r>
            <a:r>
              <a:rPr lang="da-DK" dirty="0" smtClean="0"/>
              <a:t>_parent” in API level 8</a:t>
            </a:r>
            <a:endParaRPr lang="en-US" dirty="0" smtClean="0"/>
          </a:p>
          <a:p>
            <a:pPr lvl="1"/>
            <a:r>
              <a:rPr lang="en-US" dirty="0" smtClean="0"/>
              <a:t>android:layout-height=”wrap_content”</a:t>
            </a:r>
          </a:p>
          <a:p>
            <a:pPr lvl="2"/>
            <a:r>
              <a:rPr lang="en-US" dirty="0" smtClean="0"/>
              <a:t>The view will take as much space as needed to wrap the child (content) views</a:t>
            </a:r>
          </a:p>
          <a:p>
            <a:pPr lvl="1"/>
            <a:r>
              <a:rPr lang="en-US" dirty="0" smtClean="0"/>
              <a:t>android:text=”some text”</a:t>
            </a:r>
          </a:p>
          <a:p>
            <a:pPr lvl="2"/>
            <a:r>
              <a:rPr lang="en-US" dirty="0" smtClean="0"/>
              <a:t>Sets a text in the view</a:t>
            </a:r>
          </a:p>
          <a:p>
            <a:pPr lvl="2"/>
            <a:r>
              <a:rPr lang="en-US" dirty="0" smtClean="0"/>
              <a:t>The text should be specified in the file </a:t>
            </a:r>
            <a:r>
              <a:rPr lang="en-US" i="1" dirty="0" smtClean="0"/>
              <a:t>/res/values/strings.xml </a:t>
            </a:r>
            <a:r>
              <a:rPr lang="en-US" dirty="0" smtClean="0"/>
              <a:t>for easy internationalization and localization.</a:t>
            </a:r>
          </a:p>
          <a:p>
            <a:pPr lvl="1"/>
            <a:endParaRPr lang="da-DK" dirty="0" smtClean="0"/>
          </a:p>
          <a:p>
            <a:pPr lvl="2"/>
            <a:endParaRPr lang="da-DK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Android devices have two display orientation</a:t>
            </a:r>
          </a:p>
          <a:p>
            <a:pPr lvl="1"/>
            <a:r>
              <a:rPr lang="en-US" dirty="0" smtClean="0"/>
              <a:t>Portrait</a:t>
            </a:r>
          </a:p>
          <a:p>
            <a:pPr lvl="1"/>
            <a:r>
              <a:rPr lang="en-US" dirty="0" smtClean="0"/>
              <a:t>Landscape</a:t>
            </a:r>
          </a:p>
          <a:p>
            <a:pPr lvl="1"/>
            <a:r>
              <a:rPr lang="en-US" dirty="0" smtClean="0"/>
              <a:t>Switch as you turn the phone</a:t>
            </a:r>
          </a:p>
          <a:p>
            <a:r>
              <a:rPr lang="en-US" dirty="0" smtClean="0"/>
              <a:t>The emulators can also switch display orientation</a:t>
            </a:r>
          </a:p>
          <a:p>
            <a:pPr lvl="1"/>
            <a:r>
              <a:rPr lang="en-US" dirty="0" smtClean="0"/>
              <a:t>Ordinary emulators: Press Ctrl + F11</a:t>
            </a:r>
          </a:p>
          <a:p>
            <a:pPr lvl="1"/>
            <a:r>
              <a:rPr lang="en-US" dirty="0" err="1" smtClean="0"/>
              <a:t>Geny</a:t>
            </a:r>
            <a:r>
              <a:rPr lang="en-US" dirty="0" smtClean="0"/>
              <a:t> Motion: use the “rotating phone” icon (right side)</a:t>
            </a:r>
          </a:p>
          <a:p>
            <a:pPr lvl="1"/>
            <a:r>
              <a:rPr lang="en-US" dirty="0" smtClean="0"/>
              <a:t>Wait a moment for the layout to adapt to the new orientation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display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onCreate</a:t>
            </a:r>
            <a:r>
              <a:rPr lang="en-US" dirty="0" smtClean="0"/>
              <a:t>() method is called whenever the display orientation changes</a:t>
            </a:r>
          </a:p>
          <a:p>
            <a:pPr lvl="1"/>
            <a:r>
              <a:rPr lang="en-US" dirty="0" smtClean="0"/>
              <a:t>This gives your a chance to adapt to the new orientation</a:t>
            </a:r>
          </a:p>
          <a:p>
            <a:r>
              <a:rPr lang="en-US" dirty="0" smtClean="0"/>
              <a:t>Two techniques to handle changes in display orientation</a:t>
            </a:r>
          </a:p>
          <a:p>
            <a:pPr lvl="1"/>
            <a:r>
              <a:rPr lang="en-US" dirty="0" smtClean="0"/>
              <a:t>Anchoring</a:t>
            </a:r>
          </a:p>
          <a:p>
            <a:pPr lvl="2"/>
            <a:r>
              <a:rPr lang="en-US" dirty="0" smtClean="0"/>
              <a:t>Anchor you views to the four edges of the display</a:t>
            </a:r>
          </a:p>
          <a:p>
            <a:pPr lvl="1"/>
            <a:r>
              <a:rPr lang="en-US" dirty="0" smtClean="0"/>
              <a:t>Resizing and repositioning</a:t>
            </a:r>
          </a:p>
          <a:p>
            <a:pPr lvl="2"/>
            <a:r>
              <a:rPr lang="en-US" dirty="0" smtClean="0"/>
              <a:t>Resize views according to the display orientation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9133</TotalTime>
  <Words>856</Words>
  <Application>Microsoft Office PowerPoint</Application>
  <PresentationFormat>Skærmshow (4:3)</PresentationFormat>
  <Paragraphs>158</Paragraphs>
  <Slides>13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Creating Android user interfaces using layouts</vt:lpstr>
      <vt:lpstr>User interface defined in an XML file</vt:lpstr>
      <vt:lpstr>View and ViewGroup Organized using the Composite Design Pattern</vt:lpstr>
      <vt:lpstr>Screen densities</vt:lpstr>
      <vt:lpstr>Units of measurement</vt:lpstr>
      <vt:lpstr>Different layouts</vt:lpstr>
      <vt:lpstr>Some XML view attributes</vt:lpstr>
      <vt:lpstr>Display orientation</vt:lpstr>
      <vt:lpstr>Adapting to display orientation</vt:lpstr>
      <vt:lpstr>Resizing and Repositioning</vt:lpstr>
      <vt:lpstr>Changing display orientation  means loss of state</vt:lpstr>
      <vt:lpstr>Controlling the display orientation</vt:lpstr>
      <vt:lpstr>Creating the User Interface Programmatically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Android user interfaces</dc:title>
  <dc:creator>Anders Børjesson</dc:creator>
  <cp:lastModifiedBy>Anders Kristian Børjesson</cp:lastModifiedBy>
  <cp:revision>27</cp:revision>
  <dcterms:created xsi:type="dcterms:W3CDTF">2012-01-06T15:02:16Z</dcterms:created>
  <dcterms:modified xsi:type="dcterms:W3CDTF">2015-02-12T11:06:23Z</dcterms:modified>
</cp:coreProperties>
</file>