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49"/>
  </p:notesMasterIdLst>
  <p:sldIdLst>
    <p:sldId id="256" r:id="rId7"/>
    <p:sldId id="257" r:id="rId8"/>
    <p:sldId id="277" r:id="rId9"/>
    <p:sldId id="258" r:id="rId10"/>
    <p:sldId id="259" r:id="rId11"/>
    <p:sldId id="260" r:id="rId12"/>
    <p:sldId id="278" r:id="rId13"/>
    <p:sldId id="261" r:id="rId14"/>
    <p:sldId id="263" r:id="rId15"/>
    <p:sldId id="264" r:id="rId16"/>
    <p:sldId id="265" r:id="rId17"/>
    <p:sldId id="266" r:id="rId18"/>
    <p:sldId id="267" r:id="rId19"/>
    <p:sldId id="26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4" r:id="rId46"/>
    <p:sldId id="305" r:id="rId47"/>
    <p:sldId id="306" r:id="rId48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0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50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3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slide" Target="slides/slide42.xml"/><Relationship Id="rId8" Type="http://schemas.openxmlformats.org/officeDocument/2006/relationships/slide" Target="slides/slide2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E5C0A9-31E1-44D9-844C-34C40AD76888}" type="datetimeFigureOut">
              <a:rPr lang="en-US" smtClean="0"/>
              <a:t>11/8/2014</a:t>
            </a:fld>
            <a:endParaRPr lang="en-US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390D22-C1BF-4DFB-9E6C-F61A341FC61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370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05B10-B4E2-49B2-9721-BD434652BE3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405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08-11-2014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08-11-2014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08-11-2014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08-11-2014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08-11-2014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08-11-2014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08-11-2014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08-11-2014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08-11-2014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08-11-2014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08-11-2014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5A5AF-D9E8-4DD6-999F-A60663D43858}" type="datetimeFigureOut">
              <a:rPr lang="da-DK" smtClean="0"/>
              <a:pPr/>
              <a:t>08-11-2014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usingsources.fas.harvard.edu/icb/icb.do?keyword=k70847&amp;tabgroupid=icb.tabgroup112025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usingsources.fas.harvard.edu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usingsources.fas.harvard.edu/icb/icb.do?keyword=k70847&amp;pageid=icb.page35037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b="1" smtClean="0"/>
              <a:t>Dissertation Course – Day 3</a:t>
            </a:r>
            <a:endParaRPr lang="da-DK" b="1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smtClean="0"/>
              <a:t>Autumn 2014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6336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da-DK" smtClean="0"/>
              <a:t>Summarising</a:t>
            </a:r>
          </a:p>
          <a:p>
            <a:pPr lvl="1"/>
            <a:r>
              <a:rPr lang="da-DK" i="1" smtClean="0"/>
              <a:t>A condensed version of the authors’s key points</a:t>
            </a:r>
          </a:p>
          <a:p>
            <a:pPr lvl="1"/>
            <a:r>
              <a:rPr lang="en-US" i="1"/>
              <a:t>You will need to summarize a source in your paper when you are going to refer to that source and you want your readers to understand the source's </a:t>
            </a:r>
            <a:r>
              <a:rPr lang="en-US" i="1" smtClean="0"/>
              <a:t>argument or </a:t>
            </a:r>
            <a:r>
              <a:rPr lang="en-US" i="1"/>
              <a:t>main </a:t>
            </a:r>
            <a:r>
              <a:rPr lang="en-US" i="1" smtClean="0"/>
              <a:t>ideas, before </a:t>
            </a:r>
            <a:r>
              <a:rPr lang="en-US" i="1"/>
              <a:t>you lay out your own argument about it, analysis of it, or response to </a:t>
            </a:r>
            <a:r>
              <a:rPr lang="en-US" i="1" smtClean="0"/>
              <a:t>it</a:t>
            </a:r>
          </a:p>
          <a:p>
            <a:pPr lvl="1"/>
            <a:r>
              <a:rPr lang="en-US" smtClean="0"/>
              <a:t>NOTE: Summarising is NOT copy-paste…</a:t>
            </a:r>
          </a:p>
          <a:p>
            <a:pPr lvl="1"/>
            <a:r>
              <a:rPr lang="en-US" smtClean="0"/>
              <a:t>Keep target audience and context in mind</a:t>
            </a:r>
            <a:endParaRPr lang="da-DK"/>
          </a:p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6902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da-DK" smtClean="0"/>
              <a:t>Paraphrasing and Quoting</a:t>
            </a:r>
          </a:p>
          <a:p>
            <a:pPr lvl="1"/>
            <a:r>
              <a:rPr lang="en-US" sz="2400" i="1"/>
              <a:t>When you paraphrase from a source, you restate the source's ideas in your own words. Whereas a summary provides your readers with a condensed overview of a source (or part of a source), a paraphrase of a source offers your readers the same level of detail provided in the original </a:t>
            </a:r>
            <a:r>
              <a:rPr lang="en-US" sz="2400" i="1" smtClean="0"/>
              <a:t>source</a:t>
            </a:r>
          </a:p>
          <a:p>
            <a:pPr lvl="1"/>
            <a:r>
              <a:rPr lang="da-DK" sz="2400" smtClean="0"/>
              <a:t>Quoting is actually copy-paste… So why ever do it?</a:t>
            </a:r>
            <a:endParaRPr lang="da-DK" sz="2400"/>
          </a:p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1103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1"/>
            <a:ext cx="8229600" cy="792088"/>
          </a:xfrm>
        </p:spPr>
        <p:txBody>
          <a:bodyPr>
            <a:normAutofit/>
          </a:bodyPr>
          <a:lstStyle/>
          <a:p>
            <a:r>
              <a:rPr lang="da-DK" smtClean="0"/>
              <a:t>Paraphrasing and Quoting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16774"/>
            <a:ext cx="7759167" cy="368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ksplosion 1 1"/>
          <p:cNvSpPr/>
          <p:nvPr/>
        </p:nvSpPr>
        <p:spPr>
          <a:xfrm>
            <a:off x="5364088" y="23956"/>
            <a:ext cx="3672408" cy="2369155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600" smtClean="0"/>
              <a:t>This was a quote…</a:t>
            </a:r>
            <a:endParaRPr lang="da-DK" sz="3600"/>
          </a:p>
        </p:txBody>
      </p:sp>
    </p:spTree>
    <p:extLst>
      <p:ext uri="{BB962C8B-B14F-4D97-AF65-F5344CB8AC3E}">
        <p14:creationId xmlns:p14="http://schemas.microsoft.com/office/powerpoint/2010/main" val="3680871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075240" cy="5577483"/>
          </a:xfrm>
        </p:spPr>
        <p:txBody>
          <a:bodyPr/>
          <a:lstStyle/>
          <a:p>
            <a:r>
              <a:rPr lang="da-DK" smtClean="0"/>
              <a:t>Primary advice for source citation:</a:t>
            </a:r>
          </a:p>
          <a:p>
            <a:pPr lvl="1"/>
            <a:r>
              <a:rPr lang="da-DK" sz="2000" smtClean="0"/>
              <a:t>BE CONSISTENT – use the same style for the same types of material</a:t>
            </a:r>
          </a:p>
          <a:p>
            <a:pPr lvl="1"/>
            <a:r>
              <a:rPr lang="da-DK" sz="2000" smtClean="0"/>
              <a:t>Provide as much detail as possible – it is not enough just to refer to e.g. a top-level domain or an entire book</a:t>
            </a:r>
          </a:p>
          <a:p>
            <a:pPr lvl="1"/>
            <a:r>
              <a:rPr lang="da-DK" sz="2000" smtClean="0"/>
              <a:t>Cite ALL </a:t>
            </a:r>
            <a:r>
              <a:rPr lang="da-DK" sz="2000"/>
              <a:t>of your sources, no matter their form (see </a:t>
            </a:r>
            <a:r>
              <a:rPr lang="da-DK" sz="2000">
                <a:hlinkClick r:id="rId2"/>
              </a:rPr>
              <a:t>http://</a:t>
            </a:r>
            <a:r>
              <a:rPr lang="da-DK" sz="2000" smtClean="0">
                <a:hlinkClick r:id="rId2"/>
              </a:rPr>
              <a:t>usingsources.fas.harvard.edu/icb/icb.do?keyword=k70847&amp;tabgroupid=icb.tabgroup112025</a:t>
            </a:r>
            <a:r>
              <a:rPr lang="da-DK" sz="2000" smtClean="0"/>
              <a:t> for suggestions for different formats)</a:t>
            </a:r>
          </a:p>
          <a:p>
            <a:pPr lvl="1"/>
            <a:r>
              <a:rPr lang="da-DK" sz="2000" smtClean="0"/>
              <a:t>Do not cite sources you have not used – the supervisor may ask about sources at the exam…</a:t>
            </a:r>
          </a:p>
          <a:p>
            <a:pPr lvl="1"/>
            <a:r>
              <a:rPr lang="da-DK" sz="2000" smtClean="0"/>
              <a:t>Refer to the citation in the main text, where relevant</a:t>
            </a:r>
          </a:p>
          <a:p>
            <a:pPr lvl="1"/>
            <a:r>
              <a:rPr lang="da-DK" sz="2000" smtClean="0"/>
              <a:t>If you include direct quotes, indicate it CLEARLY in the text, e.g. by using </a:t>
            </a:r>
            <a:r>
              <a:rPr lang="da-DK" sz="2000" i="1" smtClean="0"/>
              <a:t>italic</a:t>
            </a:r>
            <a:r>
              <a:rPr lang="da-DK" sz="2000" smtClean="0"/>
              <a:t> or some other form of emphasis</a:t>
            </a:r>
          </a:p>
          <a:p>
            <a:pPr lvl="1"/>
            <a:r>
              <a:rPr lang="da-DK" sz="2000" smtClean="0"/>
              <a:t>Maintain your bibliography from day 1. Do not slap it onto the report as a quick and sloppy afterthought.</a:t>
            </a:r>
            <a:endParaRPr lang="da-DK"/>
          </a:p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8639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da-DK" smtClean="0"/>
              <a:t>Plagiarism…</a:t>
            </a:r>
          </a:p>
          <a:p>
            <a:pPr lvl="1"/>
            <a:r>
              <a:rPr lang="da-DK" smtClean="0"/>
              <a:t>Claiming ANY sort of work to be your own, even though it originates from another sources</a:t>
            </a:r>
          </a:p>
          <a:p>
            <a:pPr lvl="1"/>
            <a:r>
              <a:rPr lang="da-DK" smtClean="0"/>
              <a:t>This covers not only raw copy-paste, but also rewriting source material WITHOUT proper mentioning of source</a:t>
            </a:r>
          </a:p>
          <a:p>
            <a:pPr lvl="1"/>
            <a:r>
              <a:rPr lang="da-DK" smtClean="0"/>
              <a:t>Covers not only text, but also program source code, designs, etc..</a:t>
            </a:r>
          </a:p>
          <a:p>
            <a:pPr lvl="1"/>
            <a:r>
              <a:rPr lang="da-DK" smtClean="0"/>
              <a:t>THERE IS NO EXCUSE FOR PLAGIARISM, AND IT IS NOT THE RESPONSIBILITY OF THE SUPERVISOR TO DETECT IT BEFORE REPORT HAND-IN!</a:t>
            </a:r>
            <a:endParaRPr lang="da-DK"/>
          </a:p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3891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pPr marL="0" lvl="1" indent="0" algn="ctr">
              <a:buNone/>
            </a:pPr>
            <a:r>
              <a:rPr lang="en-US" sz="7200" dirty="0" smtClean="0"/>
              <a:t>Language and Wording</a:t>
            </a:r>
          </a:p>
          <a:p>
            <a:endParaRPr lang="da-DK" dirty="0"/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115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and wording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the report writing you need to consider:</a:t>
            </a:r>
          </a:p>
          <a:p>
            <a:pPr lvl="1"/>
            <a:r>
              <a:rPr lang="en-US" dirty="0" smtClean="0"/>
              <a:t>Who are the author(s)?</a:t>
            </a:r>
          </a:p>
          <a:p>
            <a:pPr lvl="1"/>
            <a:r>
              <a:rPr lang="en-US" dirty="0" smtClean="0"/>
              <a:t>Who are the reader(s)? </a:t>
            </a:r>
          </a:p>
          <a:p>
            <a:pPr lvl="1"/>
            <a:r>
              <a:rPr lang="en-US" dirty="0" smtClean="0"/>
              <a:t>Which tense to choose?</a:t>
            </a:r>
          </a:p>
          <a:p>
            <a:pPr lvl="1"/>
            <a:r>
              <a:rPr lang="en-US" dirty="0" smtClean="0"/>
              <a:t>How to make good writing?</a:t>
            </a:r>
          </a:p>
          <a:p>
            <a:pPr lvl="1"/>
            <a:endParaRPr lang="en-US" dirty="0" smtClean="0"/>
          </a:p>
          <a:p>
            <a:pPr lvl="1"/>
            <a:r>
              <a:rPr lang="en-US" sz="2000" dirty="0" smtClean="0"/>
              <a:t>Grammar and spelling</a:t>
            </a:r>
          </a:p>
          <a:p>
            <a:pPr lvl="1"/>
            <a:r>
              <a:rPr lang="en-US" sz="2000" dirty="0" smtClean="0"/>
              <a:t>Fonts and numbering</a:t>
            </a:r>
          </a:p>
          <a:p>
            <a:pPr lvl="1"/>
            <a:r>
              <a:rPr lang="en-US" sz="2000" dirty="0" smtClean="0"/>
              <a:t>Figures and sources</a:t>
            </a:r>
          </a:p>
          <a:p>
            <a:pPr lvl="1"/>
            <a:r>
              <a:rPr lang="en-US" sz="2000" dirty="0" smtClean="0"/>
              <a:t>Layout</a:t>
            </a:r>
            <a:endParaRPr lang="en-US" dirty="0" smtClean="0"/>
          </a:p>
          <a:p>
            <a:endParaRPr lang="da-DK" dirty="0" smtClean="0"/>
          </a:p>
          <a:p>
            <a:endParaRPr lang="da-DK" dirty="0" smtClean="0"/>
          </a:p>
          <a:p>
            <a:pPr lvl="1"/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9985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Who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 the </a:t>
            </a:r>
            <a:r>
              <a:rPr lang="da-DK" dirty="0" err="1" smtClean="0"/>
              <a:t>author</a:t>
            </a:r>
            <a:r>
              <a:rPr lang="da-DK" dirty="0" smtClean="0"/>
              <a:t>(s)?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 smtClean="0"/>
              <a:t>You</a:t>
            </a:r>
            <a:r>
              <a:rPr lang="da-DK" dirty="0" smtClean="0"/>
              <a:t> </a:t>
            </a:r>
            <a:r>
              <a:rPr lang="da-DK" dirty="0" err="1" smtClean="0"/>
              <a:t>can</a:t>
            </a:r>
            <a:r>
              <a:rPr lang="da-DK" dirty="0" smtClean="0"/>
              <a:t> </a:t>
            </a:r>
            <a:r>
              <a:rPr lang="da-DK" dirty="0" err="1" smtClean="0"/>
              <a:t>make</a:t>
            </a:r>
            <a:r>
              <a:rPr lang="da-DK" dirty="0" smtClean="0"/>
              <a:t> the </a:t>
            </a:r>
            <a:r>
              <a:rPr lang="da-DK" dirty="0" err="1" smtClean="0"/>
              <a:t>report</a:t>
            </a:r>
            <a:r>
              <a:rPr lang="da-DK" dirty="0" smtClean="0"/>
              <a:t> </a:t>
            </a:r>
            <a:r>
              <a:rPr lang="da-DK" dirty="0" err="1" smtClean="0"/>
              <a:t>personal</a:t>
            </a:r>
            <a:r>
              <a:rPr lang="da-DK" dirty="0" smtClean="0"/>
              <a:t> by </a:t>
            </a:r>
            <a:r>
              <a:rPr lang="da-DK" dirty="0" err="1" smtClean="0"/>
              <a:t>using</a:t>
            </a:r>
            <a:r>
              <a:rPr lang="da-DK" dirty="0" smtClean="0"/>
              <a:t> </a:t>
            </a:r>
            <a:r>
              <a:rPr lang="da-DK" b="1" i="1" u="sng" dirty="0" smtClean="0">
                <a:solidFill>
                  <a:schemeClr val="accent5">
                    <a:lumMod val="75000"/>
                  </a:schemeClr>
                </a:solidFill>
              </a:rPr>
              <a:t>‘I’</a:t>
            </a:r>
            <a:r>
              <a:rPr lang="da-DK" dirty="0" smtClean="0"/>
              <a:t> or </a:t>
            </a:r>
            <a:r>
              <a:rPr lang="da-DK" b="1" i="1" u="sng" dirty="0" smtClean="0">
                <a:solidFill>
                  <a:schemeClr val="accent5">
                    <a:lumMod val="75000"/>
                  </a:schemeClr>
                </a:solidFill>
              </a:rPr>
              <a:t>‘</a:t>
            </a:r>
            <a:r>
              <a:rPr lang="da-DK" b="1" i="1" u="sng" dirty="0" err="1" smtClean="0">
                <a:solidFill>
                  <a:schemeClr val="accent5">
                    <a:lumMod val="75000"/>
                  </a:schemeClr>
                </a:solidFill>
              </a:rPr>
              <a:t>we</a:t>
            </a:r>
            <a:r>
              <a:rPr lang="da-DK" b="1" i="1" u="sng" dirty="0" smtClean="0">
                <a:solidFill>
                  <a:schemeClr val="accent5">
                    <a:lumMod val="75000"/>
                  </a:schemeClr>
                </a:solidFill>
              </a:rPr>
              <a:t>’</a:t>
            </a:r>
          </a:p>
          <a:p>
            <a:endParaRPr lang="da-DK" dirty="0" smtClean="0"/>
          </a:p>
          <a:p>
            <a:r>
              <a:rPr lang="da-DK" dirty="0" smtClean="0"/>
              <a:t>Eg: </a:t>
            </a:r>
            <a:r>
              <a:rPr lang="da-DK" b="1" i="1" u="sng" dirty="0" smtClean="0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da-DK" dirty="0" smtClean="0"/>
              <a:t> </a:t>
            </a:r>
            <a:r>
              <a:rPr lang="da-DK" dirty="0" err="1" smtClean="0"/>
              <a:t>decide</a:t>
            </a:r>
            <a:r>
              <a:rPr lang="da-DK" dirty="0" smtClean="0"/>
              <a:t> to </a:t>
            </a:r>
            <a:r>
              <a:rPr lang="da-DK" dirty="0" err="1" smtClean="0"/>
              <a:t>use</a:t>
            </a:r>
            <a:r>
              <a:rPr lang="da-DK" dirty="0" smtClean="0"/>
              <a:t> </a:t>
            </a:r>
            <a:r>
              <a:rPr lang="da-DK" dirty="0" err="1" smtClean="0"/>
              <a:t>Eclipse</a:t>
            </a:r>
            <a:r>
              <a:rPr lang="da-DK" dirty="0" smtClean="0"/>
              <a:t> as </a:t>
            </a:r>
            <a:r>
              <a:rPr lang="da-DK" dirty="0" err="1" smtClean="0"/>
              <a:t>my</a:t>
            </a:r>
            <a:r>
              <a:rPr lang="da-DK" dirty="0" smtClean="0"/>
              <a:t> …..</a:t>
            </a:r>
          </a:p>
          <a:p>
            <a:pPr marL="0" indent="0">
              <a:buNone/>
            </a:pPr>
            <a:r>
              <a:rPr lang="da-DK" dirty="0"/>
              <a:t> </a:t>
            </a:r>
            <a:r>
              <a:rPr lang="da-DK" dirty="0" smtClean="0"/>
              <a:t>          </a:t>
            </a:r>
            <a:r>
              <a:rPr lang="da-DK" dirty="0" err="1" smtClean="0"/>
              <a:t>based</a:t>
            </a:r>
            <a:r>
              <a:rPr lang="da-DK" dirty="0" smtClean="0"/>
              <a:t> upon … </a:t>
            </a:r>
            <a:r>
              <a:rPr lang="da-DK" b="1" i="1" u="sng" dirty="0" smtClean="0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da-DK" dirty="0" smtClean="0"/>
              <a:t> </a:t>
            </a:r>
            <a:r>
              <a:rPr lang="da-DK" dirty="0" err="1" smtClean="0"/>
              <a:t>think</a:t>
            </a:r>
            <a:r>
              <a:rPr lang="da-DK" dirty="0" smtClean="0"/>
              <a:t> …….</a:t>
            </a:r>
          </a:p>
          <a:p>
            <a:pPr marL="0" indent="0">
              <a:buNone/>
            </a:pPr>
            <a:r>
              <a:rPr lang="da-DK" dirty="0" smtClean="0">
                <a:solidFill>
                  <a:schemeClr val="accent5">
                    <a:lumMod val="75000"/>
                  </a:schemeClr>
                </a:solidFill>
              </a:rPr>
              <a:t>          </a:t>
            </a:r>
            <a:r>
              <a:rPr lang="da-DK" b="1" i="1" u="sng" dirty="0" err="1" smtClean="0">
                <a:solidFill>
                  <a:schemeClr val="accent5">
                    <a:lumMod val="75000"/>
                  </a:schemeClr>
                </a:solidFill>
              </a:rPr>
              <a:t>We</a:t>
            </a:r>
            <a:r>
              <a:rPr lang="da-DK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a-DK" dirty="0" err="1" smtClean="0"/>
              <a:t>discuss</a:t>
            </a:r>
            <a:r>
              <a:rPr lang="da-DK" dirty="0" smtClean="0"/>
              <a:t> the </a:t>
            </a:r>
            <a:r>
              <a:rPr lang="da-DK" dirty="0" err="1" smtClean="0"/>
              <a:t>relevance</a:t>
            </a:r>
            <a:r>
              <a:rPr lang="da-DK" dirty="0" smtClean="0"/>
              <a:t> of ….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775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Who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 the </a:t>
            </a:r>
            <a:r>
              <a:rPr lang="da-DK" dirty="0" err="1" smtClean="0"/>
              <a:t>reader</a:t>
            </a:r>
            <a:r>
              <a:rPr lang="da-DK" dirty="0" smtClean="0"/>
              <a:t>(s)?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Your readers are: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Your supervisor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The external examiner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Others with interest in your topics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That means that you can assume a general understanding of IT, problems, theories and solutions from the </a:t>
            </a:r>
            <a:r>
              <a:rPr lang="en-US" dirty="0" err="1" smtClean="0"/>
              <a:t>programme</a:t>
            </a:r>
            <a:r>
              <a:rPr lang="en-US" dirty="0" smtClean="0"/>
              <a:t>(s)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8571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Which</a:t>
            </a:r>
            <a:r>
              <a:rPr lang="da-DK" dirty="0" smtClean="0"/>
              <a:t> </a:t>
            </a:r>
            <a:r>
              <a:rPr lang="da-DK" dirty="0" err="1" smtClean="0"/>
              <a:t>tense</a:t>
            </a:r>
            <a:r>
              <a:rPr lang="da-DK" dirty="0" smtClean="0"/>
              <a:t> to </a:t>
            </a:r>
            <a:r>
              <a:rPr lang="da-DK" dirty="0" err="1" smtClean="0"/>
              <a:t>chose</a:t>
            </a:r>
            <a:r>
              <a:rPr lang="da-DK" dirty="0" smtClean="0"/>
              <a:t>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Present or past tense?</a:t>
            </a:r>
          </a:p>
          <a:p>
            <a:r>
              <a:rPr lang="da-DK" dirty="0" smtClean="0"/>
              <a:t>Eg:</a:t>
            </a:r>
          </a:p>
          <a:p>
            <a:pPr lvl="1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I </a:t>
            </a:r>
            <a:r>
              <a:rPr lang="en-US" b="1" i="1" u="sng" dirty="0" smtClean="0">
                <a:solidFill>
                  <a:schemeClr val="accent5">
                    <a:lumMod val="75000"/>
                  </a:schemeClr>
                </a:solidFill>
              </a:rPr>
              <a:t>decide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to use eclipse or I </a:t>
            </a:r>
            <a:r>
              <a:rPr lang="en-US" b="1" i="1" u="sng" dirty="0" smtClean="0">
                <a:solidFill>
                  <a:schemeClr val="accent5">
                    <a:lumMod val="75000"/>
                  </a:schemeClr>
                </a:solidFill>
              </a:rPr>
              <a:t>decided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to use Eclipse …</a:t>
            </a:r>
          </a:p>
          <a:p>
            <a:r>
              <a:rPr lang="en-US" dirty="0" smtClean="0"/>
              <a:t>Present tense gives the reader a feeling of activities/problems/decisions/discussions happening right now</a:t>
            </a:r>
          </a:p>
          <a:p>
            <a:r>
              <a:rPr lang="en-US" dirty="0" smtClean="0"/>
              <a:t>Past tense gives a ‘diary’-like feeling</a:t>
            </a:r>
          </a:p>
          <a:p>
            <a:r>
              <a:rPr lang="en-US" dirty="0" smtClean="0"/>
              <a:t>Be consistent in your report writing!</a:t>
            </a:r>
            <a:endParaRPr lang="en-US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0731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147248" cy="5577483"/>
          </a:xfrm>
        </p:spPr>
        <p:txBody>
          <a:bodyPr/>
          <a:lstStyle/>
          <a:p>
            <a:r>
              <a:rPr lang="da-DK" sz="3600" b="1" dirty="0"/>
              <a:t>Day 1: ”</a:t>
            </a:r>
            <a:r>
              <a:rPr lang="da-DK" sz="3600" b="1" dirty="0" err="1"/>
              <a:t>What</a:t>
            </a:r>
            <a:r>
              <a:rPr lang="da-DK" sz="3600" b="1" dirty="0"/>
              <a:t> is it all </a:t>
            </a:r>
            <a:r>
              <a:rPr lang="da-DK" sz="3600" b="1" dirty="0" err="1"/>
              <a:t>about</a:t>
            </a:r>
            <a:r>
              <a:rPr lang="da-DK" sz="3600" b="1" dirty="0"/>
              <a:t> + </a:t>
            </a:r>
            <a:r>
              <a:rPr lang="da-DK" sz="3600" b="1" dirty="0" err="1"/>
              <a:t>forming</a:t>
            </a:r>
            <a:r>
              <a:rPr lang="da-DK" sz="3600" b="1" dirty="0"/>
              <a:t> </a:t>
            </a:r>
            <a:r>
              <a:rPr lang="da-DK" sz="3600" b="1" dirty="0" err="1"/>
              <a:t>groups</a:t>
            </a:r>
            <a:r>
              <a:rPr lang="da-DK" sz="3600" b="1" dirty="0"/>
              <a:t>”</a:t>
            </a:r>
          </a:p>
          <a:p>
            <a:pPr lvl="1"/>
            <a:r>
              <a:rPr lang="da-DK" dirty="0"/>
              <a:t>Problems </a:t>
            </a:r>
          </a:p>
          <a:p>
            <a:pPr lvl="1"/>
            <a:r>
              <a:rPr lang="da-DK" dirty="0" err="1"/>
              <a:t>Study</a:t>
            </a:r>
            <a:r>
              <a:rPr lang="da-DK" dirty="0"/>
              <a:t> </a:t>
            </a:r>
            <a:r>
              <a:rPr lang="da-DK" dirty="0" err="1"/>
              <a:t>project</a:t>
            </a:r>
            <a:r>
              <a:rPr lang="da-DK" dirty="0"/>
              <a:t> – structure</a:t>
            </a:r>
          </a:p>
          <a:p>
            <a:pPr lvl="1"/>
            <a:r>
              <a:rPr lang="da-DK" dirty="0">
                <a:solidFill>
                  <a:srgbClr val="00B050"/>
                </a:solidFill>
              </a:rPr>
              <a:t>Group formations (Marketplace)</a:t>
            </a:r>
          </a:p>
          <a:p>
            <a:pPr lvl="1"/>
            <a:r>
              <a:rPr lang="da-DK" dirty="0"/>
              <a:t>Problem definitions </a:t>
            </a:r>
          </a:p>
          <a:p>
            <a:pPr lvl="1"/>
            <a:r>
              <a:rPr lang="da-DK" dirty="0"/>
              <a:t>Good and bad problem definitions</a:t>
            </a:r>
          </a:p>
          <a:p>
            <a:pPr lvl="1"/>
            <a:r>
              <a:rPr lang="da-DK" dirty="0" err="1">
                <a:solidFill>
                  <a:srgbClr val="00B050"/>
                </a:solidFill>
              </a:rPr>
              <a:t>Exercise</a:t>
            </a:r>
            <a:r>
              <a:rPr lang="da-DK" dirty="0">
                <a:solidFill>
                  <a:srgbClr val="00B050"/>
                </a:solidFill>
              </a:rPr>
              <a:t>: </a:t>
            </a:r>
            <a:r>
              <a:rPr lang="da-DK" dirty="0" err="1">
                <a:solidFill>
                  <a:srgbClr val="00B050"/>
                </a:solidFill>
              </a:rPr>
              <a:t>Working</a:t>
            </a:r>
            <a:r>
              <a:rPr lang="da-DK" dirty="0">
                <a:solidFill>
                  <a:srgbClr val="00B050"/>
                </a:solidFill>
              </a:rPr>
              <a:t> with problem definition for a given </a:t>
            </a:r>
            <a:r>
              <a:rPr lang="da-DK" dirty="0" err="1" smtClean="0">
                <a:solidFill>
                  <a:srgbClr val="00B050"/>
                </a:solidFill>
              </a:rPr>
              <a:t>topic</a:t>
            </a:r>
            <a:endParaRPr lang="da-DK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52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How to </a:t>
            </a:r>
            <a:r>
              <a:rPr lang="da-DK" dirty="0" err="1" smtClean="0"/>
              <a:t>make</a:t>
            </a:r>
            <a:r>
              <a:rPr lang="da-DK" dirty="0" smtClean="0"/>
              <a:t> </a:t>
            </a:r>
            <a:r>
              <a:rPr lang="da-DK" dirty="0" err="1" smtClean="0"/>
              <a:t>good</a:t>
            </a:r>
            <a:r>
              <a:rPr lang="da-DK" dirty="0" smtClean="0"/>
              <a:t> </a:t>
            </a:r>
            <a:r>
              <a:rPr lang="da-DK" dirty="0" err="1" smtClean="0"/>
              <a:t>writing</a:t>
            </a:r>
            <a:r>
              <a:rPr lang="da-DK" dirty="0" smtClean="0"/>
              <a:t>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Tell </a:t>
            </a:r>
            <a:r>
              <a:rPr lang="da-DK" b="1" dirty="0" smtClean="0">
                <a:solidFill>
                  <a:srgbClr val="C00000"/>
                </a:solidFill>
              </a:rPr>
              <a:t>‘the story’ </a:t>
            </a:r>
            <a:r>
              <a:rPr lang="da-DK" dirty="0" smtClean="0"/>
              <a:t>of </a:t>
            </a:r>
            <a:r>
              <a:rPr lang="da-DK" dirty="0" err="1" smtClean="0"/>
              <a:t>your</a:t>
            </a:r>
            <a:r>
              <a:rPr lang="da-DK" dirty="0" smtClean="0"/>
              <a:t> project:</a:t>
            </a:r>
          </a:p>
          <a:p>
            <a:pPr lvl="1"/>
            <a:r>
              <a:rPr lang="da-DK" dirty="0" smtClean="0"/>
              <a:t>…</a:t>
            </a:r>
          </a:p>
          <a:p>
            <a:pPr lvl="1"/>
            <a:r>
              <a:rPr lang="da-DK" dirty="0" smtClean="0">
                <a:solidFill>
                  <a:srgbClr val="C00000"/>
                </a:solidFill>
              </a:rPr>
              <a:t>Problem definition</a:t>
            </a:r>
          </a:p>
          <a:p>
            <a:pPr lvl="1"/>
            <a:r>
              <a:rPr lang="da-DK" dirty="0" smtClean="0">
                <a:solidFill>
                  <a:srgbClr val="C00000"/>
                </a:solidFill>
              </a:rPr>
              <a:t>Method</a:t>
            </a:r>
            <a:r>
              <a:rPr lang="da-DK" dirty="0" smtClean="0"/>
              <a:t> (</a:t>
            </a:r>
            <a:r>
              <a:rPr lang="da-DK" dirty="0" err="1" smtClean="0"/>
              <a:t>what</a:t>
            </a:r>
            <a:r>
              <a:rPr lang="da-DK" dirty="0" smtClean="0"/>
              <a:t> </a:t>
            </a:r>
            <a:r>
              <a:rPr lang="da-DK" dirty="0" err="1" smtClean="0"/>
              <a:t>you</a:t>
            </a:r>
            <a:r>
              <a:rPr lang="da-DK" dirty="0" smtClean="0"/>
              <a:t> </a:t>
            </a:r>
            <a:r>
              <a:rPr lang="da-DK" dirty="0" err="1" smtClean="0"/>
              <a:t>will</a:t>
            </a:r>
            <a:r>
              <a:rPr lang="da-DK" dirty="0" smtClean="0"/>
              <a:t> do (</a:t>
            </a:r>
            <a:r>
              <a:rPr lang="da-DK" dirty="0" err="1" smtClean="0"/>
              <a:t>activities</a:t>
            </a:r>
            <a:r>
              <a:rPr lang="da-DK" dirty="0" smtClean="0"/>
              <a:t>) to </a:t>
            </a:r>
            <a:r>
              <a:rPr lang="da-DK" dirty="0" err="1" smtClean="0"/>
              <a:t>answer</a:t>
            </a:r>
            <a:r>
              <a:rPr lang="da-DK" dirty="0" smtClean="0"/>
              <a:t> the problem definition </a:t>
            </a:r>
            <a:r>
              <a:rPr lang="da-DK" dirty="0" err="1" smtClean="0"/>
              <a:t>question</a:t>
            </a:r>
            <a:r>
              <a:rPr lang="da-DK" dirty="0" smtClean="0"/>
              <a:t>(s)</a:t>
            </a:r>
          </a:p>
          <a:p>
            <a:pPr lvl="1"/>
            <a:r>
              <a:rPr lang="da-DK" dirty="0" smtClean="0">
                <a:solidFill>
                  <a:srgbClr val="C00000"/>
                </a:solidFill>
              </a:rPr>
              <a:t>Problem </a:t>
            </a:r>
            <a:r>
              <a:rPr lang="da-DK" dirty="0" err="1" smtClean="0">
                <a:solidFill>
                  <a:srgbClr val="C00000"/>
                </a:solidFill>
              </a:rPr>
              <a:t>solving</a:t>
            </a:r>
            <a:r>
              <a:rPr lang="da-DK" dirty="0" smtClean="0">
                <a:solidFill>
                  <a:srgbClr val="C00000"/>
                </a:solidFill>
              </a:rPr>
              <a:t> </a:t>
            </a:r>
            <a:r>
              <a:rPr lang="da-DK" dirty="0" smtClean="0"/>
              <a:t>(</a:t>
            </a:r>
            <a:r>
              <a:rPr lang="da-DK" dirty="0" err="1" smtClean="0"/>
              <a:t>next</a:t>
            </a:r>
            <a:r>
              <a:rPr lang="da-DK" dirty="0" smtClean="0"/>
              <a:t> slide)</a:t>
            </a:r>
          </a:p>
          <a:p>
            <a:pPr lvl="1"/>
            <a:r>
              <a:rPr lang="da-DK" dirty="0" smtClean="0"/>
              <a:t>…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1919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How to </a:t>
            </a:r>
            <a:r>
              <a:rPr lang="da-DK" dirty="0" err="1" smtClean="0"/>
              <a:t>make</a:t>
            </a:r>
            <a:r>
              <a:rPr lang="da-DK" dirty="0" smtClean="0"/>
              <a:t> </a:t>
            </a:r>
            <a:r>
              <a:rPr lang="da-DK" dirty="0" err="1" smtClean="0"/>
              <a:t>good</a:t>
            </a:r>
            <a:r>
              <a:rPr lang="da-DK" dirty="0" smtClean="0"/>
              <a:t> </a:t>
            </a:r>
            <a:r>
              <a:rPr lang="da-DK" dirty="0" err="1" smtClean="0"/>
              <a:t>writing</a:t>
            </a:r>
            <a:r>
              <a:rPr lang="da-DK" dirty="0" smtClean="0"/>
              <a:t>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 solving</a:t>
            </a:r>
          </a:p>
          <a:p>
            <a:pPr lvl="2"/>
            <a:r>
              <a:rPr lang="en-US" dirty="0" smtClean="0"/>
              <a:t>Write about your activities: (in the order they happen)</a:t>
            </a:r>
          </a:p>
          <a:p>
            <a:pPr lvl="3"/>
            <a:r>
              <a:rPr lang="en-US" dirty="0" smtClean="0"/>
              <a:t>Purpose of this activity</a:t>
            </a:r>
          </a:p>
          <a:p>
            <a:pPr lvl="3"/>
            <a:r>
              <a:rPr lang="en-US" dirty="0" smtClean="0"/>
              <a:t>How you do it</a:t>
            </a:r>
          </a:p>
          <a:p>
            <a:pPr lvl="3"/>
            <a:r>
              <a:rPr lang="en-US" dirty="0" smtClean="0"/>
              <a:t>Problems/discussions/decisions that happens</a:t>
            </a:r>
          </a:p>
          <a:p>
            <a:pPr lvl="3"/>
            <a:r>
              <a:rPr lang="en-US" dirty="0" smtClean="0"/>
              <a:t>Results (summary, evaluated summary, analysis …- paragraphs</a:t>
            </a:r>
          </a:p>
          <a:p>
            <a:pPr lvl="3"/>
            <a:r>
              <a:rPr lang="en-US" dirty="0" smtClean="0"/>
              <a:t>Sub conclusions (if any)</a:t>
            </a:r>
          </a:p>
          <a:p>
            <a:pPr lvl="2"/>
            <a:r>
              <a:rPr lang="en-US" dirty="0" smtClean="0"/>
              <a:t>Relate the activities to one another so that the reader experience a </a:t>
            </a:r>
            <a:r>
              <a:rPr lang="en-US" u="sng" dirty="0" smtClean="0">
                <a:solidFill>
                  <a:srgbClr val="C00000"/>
                </a:solidFill>
              </a:rPr>
              <a:t>connecting line</a:t>
            </a:r>
            <a:r>
              <a:rPr lang="en-US" dirty="0" smtClean="0"/>
              <a:t> throughout the report</a:t>
            </a:r>
          </a:p>
          <a:p>
            <a:pPr lvl="3"/>
            <a:r>
              <a:rPr lang="en-US" dirty="0" err="1" smtClean="0"/>
              <a:t>Eg</a:t>
            </a:r>
            <a:r>
              <a:rPr lang="en-US" dirty="0" smtClean="0"/>
              <a:t>. The result of one activity is used in the next activity etc.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9355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How to </a:t>
            </a:r>
            <a:r>
              <a:rPr lang="da-DK" dirty="0" err="1"/>
              <a:t>make</a:t>
            </a:r>
            <a:r>
              <a:rPr lang="da-DK" dirty="0"/>
              <a:t> </a:t>
            </a:r>
            <a:r>
              <a:rPr lang="da-DK" dirty="0" err="1"/>
              <a:t>good</a:t>
            </a:r>
            <a:r>
              <a:rPr lang="da-DK" dirty="0"/>
              <a:t> </a:t>
            </a:r>
            <a:r>
              <a:rPr lang="da-DK" dirty="0" err="1"/>
              <a:t>writing</a:t>
            </a:r>
            <a:r>
              <a:rPr lang="da-DK" dirty="0"/>
              <a:t>?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dirty="0" smtClean="0">
                <a:solidFill>
                  <a:srgbClr val="C00000"/>
                </a:solidFill>
              </a:rPr>
              <a:t>Kill your darlings!!!</a:t>
            </a:r>
          </a:p>
          <a:p>
            <a:pPr marL="0" indent="0" algn="ctr"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You make and write a ‘fantastic’ Business Analysis but you don’t use it for anything in your project -&gt; </a:t>
            </a:r>
            <a:r>
              <a:rPr lang="en-US" b="1" dirty="0" smtClean="0"/>
              <a:t>kill it</a:t>
            </a:r>
          </a:p>
          <a:p>
            <a:endParaRPr lang="en-US" b="1" dirty="0" smtClean="0"/>
          </a:p>
          <a:p>
            <a:r>
              <a:rPr lang="en-US" dirty="0" smtClean="0"/>
              <a:t>You have written a section about some special feature in a programming language but you don’t use the feature -&gt; </a:t>
            </a:r>
            <a:r>
              <a:rPr lang="en-US" b="1" dirty="0" smtClean="0"/>
              <a:t>kill it</a:t>
            </a:r>
            <a:endParaRPr lang="en-US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124744"/>
            <a:ext cx="4148803" cy="1615245"/>
          </a:xfrm>
          <a:prstGeom prst="rect">
            <a:avLst/>
          </a:prstGeom>
        </p:spPr>
      </p:pic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133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How to </a:t>
            </a:r>
            <a:r>
              <a:rPr lang="da-DK" dirty="0" err="1"/>
              <a:t>make</a:t>
            </a:r>
            <a:r>
              <a:rPr lang="da-DK" dirty="0"/>
              <a:t> </a:t>
            </a:r>
            <a:r>
              <a:rPr lang="da-DK" dirty="0" err="1"/>
              <a:t>good</a:t>
            </a:r>
            <a:r>
              <a:rPr lang="da-DK" dirty="0"/>
              <a:t> </a:t>
            </a:r>
            <a:r>
              <a:rPr lang="da-DK" dirty="0" err="1"/>
              <a:t>writing</a:t>
            </a:r>
            <a:r>
              <a:rPr lang="da-DK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rgbClr val="C00000"/>
                </a:solidFill>
              </a:rPr>
              <a:t>Kill your darlings!!!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So: No report writing without a </a:t>
            </a:r>
            <a:r>
              <a:rPr lang="en-US" u="sng" dirty="0" smtClean="0"/>
              <a:t>purpose</a:t>
            </a:r>
            <a:r>
              <a:rPr lang="en-US" dirty="0" smtClean="0"/>
              <a:t> and a </a:t>
            </a:r>
            <a:r>
              <a:rPr lang="en-US" u="sng" dirty="0" smtClean="0"/>
              <a:t>result</a:t>
            </a:r>
            <a:r>
              <a:rPr lang="en-US" dirty="0" smtClean="0"/>
              <a:t> that is </a:t>
            </a:r>
            <a:r>
              <a:rPr lang="en-US" u="sng" dirty="0" smtClean="0"/>
              <a:t>used </a:t>
            </a:r>
            <a:r>
              <a:rPr lang="en-US" dirty="0" smtClean="0"/>
              <a:t>in your project</a:t>
            </a:r>
            <a:endParaRPr lang="en-US" dirty="0"/>
          </a:p>
          <a:p>
            <a:endParaRPr lang="en-US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124744"/>
            <a:ext cx="4148803" cy="1615245"/>
          </a:xfrm>
          <a:prstGeom prst="rect">
            <a:avLst/>
          </a:prstGeom>
        </p:spPr>
      </p:pic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5889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pPr marL="0" lvl="1" indent="0" algn="ctr">
              <a:buNone/>
            </a:pPr>
            <a:r>
              <a:rPr lang="da-DK" sz="7200" smtClean="0"/>
              <a:t>Reflection</a:t>
            </a:r>
            <a:endParaRPr lang="da-DK" sz="7200"/>
          </a:p>
          <a:p>
            <a:endParaRPr lang="da-DK"/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265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611438"/>
            <a:ext cx="6449765" cy="3617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0528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da-DK" smtClean="0"/>
              <a:t>You are at a pedestrian crossroad</a:t>
            </a:r>
          </a:p>
          <a:p>
            <a:r>
              <a:rPr lang="da-DK" smtClean="0"/>
              <a:t>At the other side lies a dog, that seems to be badly hurt…</a:t>
            </a:r>
          </a:p>
          <a:p>
            <a:r>
              <a:rPr lang="da-DK" smtClean="0"/>
              <a:t>There is a red light for you right now…</a:t>
            </a:r>
          </a:p>
          <a:p>
            <a:endParaRPr lang="da-DK"/>
          </a:p>
          <a:p>
            <a:r>
              <a:rPr lang="da-DK" smtClean="0"/>
              <a:t>WHAT DO YOU DO…?</a:t>
            </a:r>
            <a:endParaRPr lang="da-DK"/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3691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da-DK" b="1" smtClean="0"/>
              <a:t>Reckless young boy:</a:t>
            </a:r>
          </a:p>
          <a:p>
            <a:r>
              <a:rPr lang="da-DK" smtClean="0"/>
              <a:t>”I’ll just run across the road – I want to help that dog!”</a:t>
            </a:r>
          </a:p>
          <a:p>
            <a:r>
              <a:rPr lang="da-DK" smtClean="0"/>
              <a:t>”I don’t know what that shiny red light is for…”</a:t>
            </a:r>
            <a:endParaRPr lang="da-DK"/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27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4954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da-DK" b="1" smtClean="0"/>
              <a:t>Careful girl:</a:t>
            </a:r>
          </a:p>
          <a:p>
            <a:r>
              <a:rPr lang="da-DK" smtClean="0"/>
              <a:t>”I want to help that dog…but the light is red!”</a:t>
            </a:r>
          </a:p>
          <a:p>
            <a:r>
              <a:rPr lang="da-DK" smtClean="0"/>
              <a:t>”Red light means: YOU CANNOT CROSS NOW”</a:t>
            </a:r>
          </a:p>
          <a:p>
            <a:r>
              <a:rPr lang="da-DK" smtClean="0"/>
              <a:t>”I’ll wait here until the light becomes green, then I’ll cross”</a:t>
            </a:r>
            <a:endParaRPr lang="da-DK"/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4287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da-DK" b="1" smtClean="0"/>
              <a:t>Wise old woman:</a:t>
            </a:r>
          </a:p>
          <a:p>
            <a:r>
              <a:rPr lang="da-DK" smtClean="0"/>
              <a:t>”I want to help that dog…but the light is red!”</a:t>
            </a:r>
          </a:p>
          <a:p>
            <a:r>
              <a:rPr lang="da-DK" smtClean="0"/>
              <a:t>”Red light means: YOU CANNOT CROSS NOW”</a:t>
            </a:r>
          </a:p>
          <a:p>
            <a:r>
              <a:rPr lang="da-DK" smtClean="0"/>
              <a:t>”However, that dog is badly hurt, and needs help NOW”</a:t>
            </a:r>
          </a:p>
          <a:p>
            <a:r>
              <a:rPr lang="da-DK" smtClean="0"/>
              <a:t>”So, instead of waiting for a green light, I look carefully to both sides, and then cross if no cars are too close – the risk of being hit by a car is then very low, and the chances of saving the dog much higher”</a:t>
            </a: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9094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147248" cy="5577483"/>
          </a:xfrm>
        </p:spPr>
        <p:txBody>
          <a:bodyPr>
            <a:normAutofit/>
          </a:bodyPr>
          <a:lstStyle/>
          <a:p>
            <a:r>
              <a:rPr lang="en-US" sz="3600" b="1" dirty="0"/>
              <a:t>Day </a:t>
            </a:r>
            <a:r>
              <a:rPr lang="en-US" sz="3600" b="1" dirty="0" smtClean="0"/>
              <a:t>2: </a:t>
            </a:r>
            <a:r>
              <a:rPr lang="en-US" sz="3600" b="1" dirty="0"/>
              <a:t>”Further into the details”</a:t>
            </a:r>
          </a:p>
          <a:p>
            <a:pPr lvl="1"/>
            <a:r>
              <a:rPr lang="en-US" dirty="0"/>
              <a:t>An excellent dissertation project </a:t>
            </a:r>
            <a:endParaRPr lang="en-US" dirty="0" smtClean="0"/>
          </a:p>
          <a:p>
            <a:pPr lvl="1"/>
            <a:r>
              <a:rPr lang="en-US" dirty="0" smtClean="0"/>
              <a:t>Method </a:t>
            </a:r>
          </a:p>
          <a:p>
            <a:pPr lvl="1"/>
            <a:r>
              <a:rPr lang="da-DK" dirty="0" err="1" smtClean="0"/>
              <a:t>Your</a:t>
            </a:r>
            <a:r>
              <a:rPr lang="da-DK" dirty="0" smtClean="0"/>
              <a:t> </a:t>
            </a:r>
            <a:r>
              <a:rPr lang="da-DK" dirty="0"/>
              <a:t>problem definition</a:t>
            </a:r>
          </a:p>
          <a:p>
            <a:pPr lvl="1"/>
            <a:r>
              <a:rPr lang="da-DK" dirty="0" err="1"/>
              <a:t>Your</a:t>
            </a:r>
            <a:r>
              <a:rPr lang="da-DK" dirty="0"/>
              <a:t> </a:t>
            </a:r>
            <a:r>
              <a:rPr lang="da-DK" dirty="0" err="1"/>
              <a:t>method</a:t>
            </a:r>
            <a:endParaRPr lang="en-US" dirty="0"/>
          </a:p>
          <a:p>
            <a:pPr lvl="1"/>
            <a:r>
              <a:rPr lang="en-US" dirty="0"/>
              <a:t>Planning and </a:t>
            </a:r>
            <a:r>
              <a:rPr lang="en-US" dirty="0" smtClean="0"/>
              <a:t>prioritization</a:t>
            </a:r>
            <a:endParaRPr lang="en-US" dirty="0"/>
          </a:p>
          <a:p>
            <a:pPr lvl="1"/>
            <a:r>
              <a:rPr lang="en-US" dirty="0"/>
              <a:t>Objectivity vs. </a:t>
            </a:r>
            <a:r>
              <a:rPr lang="en-US" dirty="0" smtClean="0"/>
              <a:t>Subjectivity</a:t>
            </a:r>
            <a:endParaRPr lang="en-US" dirty="0"/>
          </a:p>
          <a:p>
            <a:pPr lvl="1"/>
            <a:r>
              <a:rPr lang="en-US" dirty="0"/>
              <a:t>Supporting </a:t>
            </a:r>
            <a:r>
              <a:rPr lang="en-US" dirty="0" smtClean="0"/>
              <a:t>claims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24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da-DK" b="1" smtClean="0"/>
              <a:t>Reckless young boy:</a:t>
            </a:r>
          </a:p>
          <a:p>
            <a:r>
              <a:rPr lang="da-DK" smtClean="0"/>
              <a:t>Did not know the rules, and/or did not care about them</a:t>
            </a:r>
          </a:p>
          <a:p>
            <a:r>
              <a:rPr lang="da-DK" smtClean="0"/>
              <a:t>He did what he did to achieve a goal, not caring (or knowing) if he achieved the goal in the best possible way</a:t>
            </a: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639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7"/>
            <a:ext cx="8229600" cy="720079"/>
          </a:xfrm>
        </p:spPr>
        <p:txBody>
          <a:bodyPr/>
          <a:lstStyle/>
          <a:p>
            <a:pPr marL="0" indent="0">
              <a:buNone/>
            </a:pPr>
            <a:r>
              <a:rPr lang="da-DK" b="1" smtClean="0"/>
              <a:t>Reckless young boy</a:t>
            </a:r>
          </a:p>
        </p:txBody>
      </p:sp>
      <p:sp>
        <p:nvSpPr>
          <p:cNvPr id="2" name="Sky 1"/>
          <p:cNvSpPr/>
          <p:nvPr/>
        </p:nvSpPr>
        <p:spPr>
          <a:xfrm>
            <a:off x="1187624" y="4005064"/>
            <a:ext cx="2160240" cy="165618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200" smtClean="0"/>
              <a:t>GOAL</a:t>
            </a:r>
            <a:endParaRPr lang="da-DK" sz="3200"/>
          </a:p>
        </p:txBody>
      </p:sp>
      <p:sp>
        <p:nvSpPr>
          <p:cNvPr id="4" name="Sky 3"/>
          <p:cNvSpPr/>
          <p:nvPr/>
        </p:nvSpPr>
        <p:spPr>
          <a:xfrm>
            <a:off x="4788024" y="3861048"/>
            <a:ext cx="2808312" cy="1656184"/>
          </a:xfrm>
          <a:prstGeom prst="cloud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200" smtClean="0"/>
              <a:t>ACTIONS</a:t>
            </a:r>
            <a:endParaRPr lang="da-DK" sz="3200"/>
          </a:p>
        </p:txBody>
      </p:sp>
      <p:sp>
        <p:nvSpPr>
          <p:cNvPr id="5" name="Kløftet højrepil 4"/>
          <p:cNvSpPr/>
          <p:nvPr/>
        </p:nvSpPr>
        <p:spPr>
          <a:xfrm rot="10800000">
            <a:off x="3563888" y="4689140"/>
            <a:ext cx="1080120" cy="396044"/>
          </a:xfrm>
          <a:prstGeom prst="notched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FF0000"/>
              </a:solidFill>
            </a:endParaRP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31</a:t>
            </a:fld>
            <a:endParaRPr lang="da-DK"/>
          </a:p>
        </p:txBody>
      </p:sp>
      <p:sp>
        <p:nvSpPr>
          <p:cNvPr id="7" name="Pladsholder til sidefod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2665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da-DK" b="1" smtClean="0"/>
              <a:t>Careful girl:</a:t>
            </a:r>
          </a:p>
          <a:p>
            <a:r>
              <a:rPr lang="da-DK" smtClean="0"/>
              <a:t>Knew the rules, and followed them</a:t>
            </a:r>
          </a:p>
          <a:p>
            <a:r>
              <a:rPr lang="da-DK" smtClean="0"/>
              <a:t>However, she did not consider to challenge the rules…</a:t>
            </a:r>
          </a:p>
          <a:p>
            <a:r>
              <a:rPr lang="da-DK" smtClean="0"/>
              <a:t>Maybe she did not fully understand the situation she was put in…</a:t>
            </a: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32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5549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7"/>
            <a:ext cx="8229600" cy="720079"/>
          </a:xfrm>
        </p:spPr>
        <p:txBody>
          <a:bodyPr/>
          <a:lstStyle/>
          <a:p>
            <a:pPr marL="0" indent="0">
              <a:buNone/>
            </a:pPr>
            <a:r>
              <a:rPr lang="da-DK" b="1" smtClean="0"/>
              <a:t>Careful girl</a:t>
            </a:r>
          </a:p>
        </p:txBody>
      </p:sp>
      <p:sp>
        <p:nvSpPr>
          <p:cNvPr id="2" name="Sky 1"/>
          <p:cNvSpPr/>
          <p:nvPr/>
        </p:nvSpPr>
        <p:spPr>
          <a:xfrm>
            <a:off x="1187624" y="4365104"/>
            <a:ext cx="2160240" cy="165618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200" smtClean="0"/>
              <a:t>GOAL</a:t>
            </a:r>
            <a:endParaRPr lang="da-DK" sz="3200"/>
          </a:p>
        </p:txBody>
      </p:sp>
      <p:sp>
        <p:nvSpPr>
          <p:cNvPr id="4" name="Sky 3"/>
          <p:cNvSpPr/>
          <p:nvPr/>
        </p:nvSpPr>
        <p:spPr>
          <a:xfrm>
            <a:off x="4788024" y="4221088"/>
            <a:ext cx="2808312" cy="1656184"/>
          </a:xfrm>
          <a:prstGeom prst="cloud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200" smtClean="0"/>
              <a:t>ACTIONS</a:t>
            </a:r>
            <a:endParaRPr lang="da-DK" sz="3200"/>
          </a:p>
        </p:txBody>
      </p:sp>
      <p:sp>
        <p:nvSpPr>
          <p:cNvPr id="5" name="Kløftet højrepil 4"/>
          <p:cNvSpPr/>
          <p:nvPr/>
        </p:nvSpPr>
        <p:spPr>
          <a:xfrm rot="10800000">
            <a:off x="3563888" y="5049180"/>
            <a:ext cx="1080120" cy="396044"/>
          </a:xfrm>
          <a:prstGeom prst="notched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FF0000"/>
              </a:solidFill>
            </a:endParaRPr>
          </a:p>
        </p:txBody>
      </p:sp>
      <p:sp>
        <p:nvSpPr>
          <p:cNvPr id="6" name="Sky 5"/>
          <p:cNvSpPr/>
          <p:nvPr/>
        </p:nvSpPr>
        <p:spPr>
          <a:xfrm>
            <a:off x="4644008" y="1412776"/>
            <a:ext cx="2808312" cy="1656184"/>
          </a:xfrm>
          <a:prstGeom prst="cloud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200" smtClean="0"/>
              <a:t>THEORY</a:t>
            </a:r>
            <a:endParaRPr lang="da-DK" sz="3200"/>
          </a:p>
        </p:txBody>
      </p:sp>
      <p:sp>
        <p:nvSpPr>
          <p:cNvPr id="7" name="Kløftet højrepil 6"/>
          <p:cNvSpPr/>
          <p:nvPr/>
        </p:nvSpPr>
        <p:spPr>
          <a:xfrm rot="5400000">
            <a:off x="5741513" y="3430368"/>
            <a:ext cx="810090" cy="396044"/>
          </a:xfrm>
          <a:prstGeom prst="notched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FF0000"/>
              </a:solidFill>
            </a:endParaRPr>
          </a:p>
        </p:txBody>
      </p:sp>
      <p:sp>
        <p:nvSpPr>
          <p:cNvPr id="8" name="Pladsholder til slide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33</a:t>
            </a:fld>
            <a:endParaRPr lang="da-DK"/>
          </a:p>
        </p:txBody>
      </p:sp>
      <p:sp>
        <p:nvSpPr>
          <p:cNvPr id="9" name="Pladsholder til sidefod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485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da-DK" b="1" smtClean="0"/>
              <a:t>Wise old woman:</a:t>
            </a:r>
          </a:p>
          <a:p>
            <a:r>
              <a:rPr lang="da-DK" smtClean="0"/>
              <a:t>Knew the rules</a:t>
            </a:r>
          </a:p>
          <a:p>
            <a:r>
              <a:rPr lang="da-DK" smtClean="0"/>
              <a:t>Was confident enough to </a:t>
            </a:r>
            <a:r>
              <a:rPr lang="da-DK" u="sng" smtClean="0"/>
              <a:t>challenge</a:t>
            </a:r>
            <a:r>
              <a:rPr lang="da-DK" smtClean="0"/>
              <a:t> the rules, given the specific circumstances in the present situation</a:t>
            </a:r>
          </a:p>
          <a:p>
            <a:r>
              <a:rPr lang="da-DK" smtClean="0"/>
              <a:t>Ended up breaking/changing the rules, BUT</a:t>
            </a:r>
          </a:p>
          <a:p>
            <a:pPr lvl="1"/>
            <a:r>
              <a:rPr lang="da-DK" smtClean="0"/>
              <a:t>Carefully considered the pros and cons</a:t>
            </a:r>
          </a:p>
          <a:p>
            <a:pPr lvl="1"/>
            <a:r>
              <a:rPr lang="da-DK" smtClean="0"/>
              <a:t>Followed an alternative procedure to obtain the goal (saving the dog)</a:t>
            </a: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5441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7"/>
            <a:ext cx="8229600" cy="720079"/>
          </a:xfrm>
        </p:spPr>
        <p:txBody>
          <a:bodyPr/>
          <a:lstStyle/>
          <a:p>
            <a:pPr marL="0" indent="0">
              <a:buNone/>
            </a:pPr>
            <a:r>
              <a:rPr lang="da-DK" b="1" smtClean="0"/>
              <a:t>Wise old woman</a:t>
            </a:r>
          </a:p>
        </p:txBody>
      </p:sp>
      <p:sp>
        <p:nvSpPr>
          <p:cNvPr id="2" name="Sky 1"/>
          <p:cNvSpPr/>
          <p:nvPr/>
        </p:nvSpPr>
        <p:spPr>
          <a:xfrm>
            <a:off x="1187624" y="4365104"/>
            <a:ext cx="2160240" cy="165618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200" smtClean="0"/>
              <a:t>GOAL</a:t>
            </a:r>
            <a:endParaRPr lang="da-DK" sz="3200"/>
          </a:p>
        </p:txBody>
      </p:sp>
      <p:sp>
        <p:nvSpPr>
          <p:cNvPr id="4" name="Sky 3"/>
          <p:cNvSpPr/>
          <p:nvPr/>
        </p:nvSpPr>
        <p:spPr>
          <a:xfrm>
            <a:off x="4788024" y="4221088"/>
            <a:ext cx="2808312" cy="1656184"/>
          </a:xfrm>
          <a:prstGeom prst="cloud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200" smtClean="0"/>
              <a:t>ACTIONS</a:t>
            </a:r>
            <a:endParaRPr lang="da-DK" sz="3200"/>
          </a:p>
        </p:txBody>
      </p:sp>
      <p:sp>
        <p:nvSpPr>
          <p:cNvPr id="5" name="Kløftet højrepil 4"/>
          <p:cNvSpPr/>
          <p:nvPr/>
        </p:nvSpPr>
        <p:spPr>
          <a:xfrm rot="10800000">
            <a:off x="3563888" y="5049180"/>
            <a:ext cx="1080120" cy="396044"/>
          </a:xfrm>
          <a:prstGeom prst="notched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FF0000"/>
              </a:solidFill>
            </a:endParaRPr>
          </a:p>
        </p:txBody>
      </p:sp>
      <p:sp>
        <p:nvSpPr>
          <p:cNvPr id="6" name="Sky 5"/>
          <p:cNvSpPr/>
          <p:nvPr/>
        </p:nvSpPr>
        <p:spPr>
          <a:xfrm>
            <a:off x="4644008" y="1412776"/>
            <a:ext cx="2808312" cy="1656184"/>
          </a:xfrm>
          <a:prstGeom prst="cloud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200" smtClean="0"/>
              <a:t>THEORY</a:t>
            </a:r>
            <a:endParaRPr lang="da-DK" sz="3200"/>
          </a:p>
        </p:txBody>
      </p:sp>
      <p:sp>
        <p:nvSpPr>
          <p:cNvPr id="7" name="Kløftet højrepil 6"/>
          <p:cNvSpPr/>
          <p:nvPr/>
        </p:nvSpPr>
        <p:spPr>
          <a:xfrm rot="5400000">
            <a:off x="5741513" y="3430368"/>
            <a:ext cx="810090" cy="396044"/>
          </a:xfrm>
          <a:prstGeom prst="notched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FF0000"/>
              </a:solidFill>
            </a:endParaRPr>
          </a:p>
        </p:txBody>
      </p:sp>
      <p:sp>
        <p:nvSpPr>
          <p:cNvPr id="8" name="Sky 7"/>
          <p:cNvSpPr/>
          <p:nvPr/>
        </p:nvSpPr>
        <p:spPr>
          <a:xfrm>
            <a:off x="766963" y="1772816"/>
            <a:ext cx="3001562" cy="1656184"/>
          </a:xfrm>
          <a:prstGeom prst="cloud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2400" smtClean="0"/>
              <a:t>CHALLENGE</a:t>
            </a:r>
            <a:endParaRPr lang="da-DK" sz="2400"/>
          </a:p>
        </p:txBody>
      </p:sp>
      <p:sp>
        <p:nvSpPr>
          <p:cNvPr id="9" name="Kløftet højrepil 8"/>
          <p:cNvSpPr/>
          <p:nvPr/>
        </p:nvSpPr>
        <p:spPr>
          <a:xfrm>
            <a:off x="3811366" y="2042846"/>
            <a:ext cx="744698" cy="396044"/>
          </a:xfrm>
          <a:prstGeom prst="notchedRightArrow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FF0000"/>
              </a:solidFill>
            </a:endParaRPr>
          </a:p>
        </p:txBody>
      </p:sp>
      <p:sp>
        <p:nvSpPr>
          <p:cNvPr id="10" name="Kløftet højrepil 9"/>
          <p:cNvSpPr/>
          <p:nvPr/>
        </p:nvSpPr>
        <p:spPr>
          <a:xfrm rot="1752306">
            <a:off x="3418984" y="3569907"/>
            <a:ext cx="1676326" cy="396044"/>
          </a:xfrm>
          <a:prstGeom prst="notchedRightArrow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FF0000"/>
              </a:solidFill>
            </a:endParaRPr>
          </a:p>
        </p:txBody>
      </p:sp>
      <p:sp>
        <p:nvSpPr>
          <p:cNvPr id="11" name="Kløftet højrepil 10"/>
          <p:cNvSpPr/>
          <p:nvPr/>
        </p:nvSpPr>
        <p:spPr>
          <a:xfrm rot="5400000">
            <a:off x="1698490" y="3692891"/>
            <a:ext cx="742463" cy="396044"/>
          </a:xfrm>
          <a:prstGeom prst="notchedRightArrow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FF0000"/>
              </a:solidFill>
            </a:endParaRPr>
          </a:p>
        </p:txBody>
      </p:sp>
      <p:sp>
        <p:nvSpPr>
          <p:cNvPr id="12" name="Pladsholder til slidenumm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35</a:t>
            </a:fld>
            <a:endParaRPr lang="da-DK"/>
          </a:p>
        </p:txBody>
      </p:sp>
      <p:sp>
        <p:nvSpPr>
          <p:cNvPr id="13" name="Pladsholder til sidefod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12792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da-DK" smtClean="0"/>
              <a:t>You can challenge an activity both </a:t>
            </a:r>
            <a:r>
              <a:rPr lang="da-DK" u="sng" smtClean="0"/>
              <a:t>before</a:t>
            </a:r>
            <a:r>
              <a:rPr lang="da-DK" smtClean="0"/>
              <a:t> and </a:t>
            </a:r>
            <a:r>
              <a:rPr lang="da-DK" u="sng" smtClean="0"/>
              <a:t>after</a:t>
            </a:r>
            <a:r>
              <a:rPr lang="da-DK" smtClean="0"/>
              <a:t> it is carried out</a:t>
            </a:r>
          </a:p>
          <a:p>
            <a:r>
              <a:rPr lang="da-DK" smtClean="0"/>
              <a:t>All aspects of an activity can be challenged</a:t>
            </a:r>
          </a:p>
          <a:p>
            <a:pPr lvl="1"/>
            <a:r>
              <a:rPr lang="da-DK" smtClean="0"/>
              <a:t>The theory itself</a:t>
            </a:r>
          </a:p>
          <a:p>
            <a:pPr lvl="1"/>
            <a:r>
              <a:rPr lang="da-DK" smtClean="0"/>
              <a:t>The actions dictated by the theory</a:t>
            </a:r>
          </a:p>
          <a:p>
            <a:pPr lvl="1"/>
            <a:r>
              <a:rPr lang="da-DK" smtClean="0"/>
              <a:t>The goals obtained by the actions</a:t>
            </a:r>
            <a:endParaRPr lang="da-DK"/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7901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da-DK" smtClean="0"/>
              <a:t>Challenging an activity </a:t>
            </a:r>
            <a:r>
              <a:rPr lang="da-DK" u="sng" smtClean="0"/>
              <a:t>before</a:t>
            </a:r>
            <a:r>
              <a:rPr lang="da-DK" smtClean="0"/>
              <a:t> it is carried out is </a:t>
            </a:r>
            <a:r>
              <a:rPr lang="da-DK" u="sng" smtClean="0"/>
              <a:t>not</a:t>
            </a:r>
            <a:r>
              <a:rPr lang="da-DK" smtClean="0"/>
              <a:t> reflection!</a:t>
            </a:r>
          </a:p>
          <a:p>
            <a:r>
              <a:rPr lang="da-DK" b="1" smtClean="0"/>
              <a:t>Reflection</a:t>
            </a:r>
            <a:r>
              <a:rPr lang="da-DK" smtClean="0"/>
              <a:t> or </a:t>
            </a:r>
            <a:r>
              <a:rPr lang="da-DK" b="1" smtClean="0"/>
              <a:t>reflective thinking</a:t>
            </a:r>
            <a:r>
              <a:rPr lang="da-DK" smtClean="0"/>
              <a:t> is thinking about something </a:t>
            </a:r>
            <a:r>
              <a:rPr lang="da-DK" u="sng" smtClean="0"/>
              <a:t>after</a:t>
            </a:r>
            <a:r>
              <a:rPr lang="da-DK" smtClean="0"/>
              <a:t> it took place</a:t>
            </a:r>
          </a:p>
          <a:p>
            <a:r>
              <a:rPr lang="da-DK" smtClean="0"/>
              <a:t>Thinking about something </a:t>
            </a:r>
            <a:r>
              <a:rPr lang="da-DK" u="sng" smtClean="0"/>
              <a:t>before</a:t>
            </a:r>
            <a:r>
              <a:rPr lang="da-DK" smtClean="0"/>
              <a:t> it is going to take place can be called </a:t>
            </a:r>
            <a:r>
              <a:rPr lang="da-DK" b="1" smtClean="0"/>
              <a:t>critical thinking</a:t>
            </a:r>
          </a:p>
          <a:p>
            <a:r>
              <a:rPr lang="da-DK" smtClean="0"/>
              <a:t>The wise old woman just did some critical thinking…</a:t>
            </a:r>
          </a:p>
          <a:p>
            <a:endParaRPr lang="da-DK" smtClean="0"/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37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8734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da-DK" b="1" smtClean="0"/>
              <a:t>Reckless young boy interview:</a:t>
            </a:r>
          </a:p>
          <a:p>
            <a:r>
              <a:rPr lang="da-DK" sz="2400" smtClean="0">
                <a:solidFill>
                  <a:srgbClr val="006600"/>
                </a:solidFill>
              </a:rPr>
              <a:t>”So, were you successful…?”</a:t>
            </a:r>
          </a:p>
          <a:p>
            <a:r>
              <a:rPr lang="da-DK" sz="2400" smtClean="0">
                <a:solidFill>
                  <a:srgbClr val="C00000"/>
                </a:solidFill>
              </a:rPr>
              <a:t>”Yes, I saved the dog!”</a:t>
            </a:r>
          </a:p>
          <a:p>
            <a:r>
              <a:rPr lang="da-DK" sz="2400" smtClean="0">
                <a:solidFill>
                  <a:srgbClr val="006600"/>
                </a:solidFill>
              </a:rPr>
              <a:t>”What do you think about </a:t>
            </a:r>
            <a:r>
              <a:rPr lang="da-DK" sz="2400" u="sng" smtClean="0">
                <a:solidFill>
                  <a:srgbClr val="006600"/>
                </a:solidFill>
              </a:rPr>
              <a:t>how</a:t>
            </a:r>
            <a:r>
              <a:rPr lang="da-DK" sz="2400" smtClean="0">
                <a:solidFill>
                  <a:srgbClr val="006600"/>
                </a:solidFill>
              </a:rPr>
              <a:t> you saved the dog…?”</a:t>
            </a:r>
            <a:endParaRPr lang="da-DK" sz="2400">
              <a:solidFill>
                <a:srgbClr val="006600"/>
              </a:solidFill>
            </a:endParaRPr>
          </a:p>
          <a:p>
            <a:r>
              <a:rPr lang="da-DK" sz="2400" smtClean="0">
                <a:solidFill>
                  <a:srgbClr val="C00000"/>
                </a:solidFill>
              </a:rPr>
              <a:t>”What? I don’t understand the question… The dog is saved – case closed!”</a:t>
            </a:r>
          </a:p>
          <a:p>
            <a:endParaRPr lang="da-DK" sz="2800"/>
          </a:p>
          <a:p>
            <a:pPr marL="0" indent="0">
              <a:buNone/>
            </a:pPr>
            <a:endParaRPr lang="da-DK" sz="2800" smtClean="0"/>
          </a:p>
          <a:p>
            <a:pPr marL="0" indent="0">
              <a:buNone/>
            </a:pPr>
            <a:endParaRPr lang="da-DK" sz="2800"/>
          </a:p>
          <a:p>
            <a:pPr marL="0" indent="0">
              <a:buNone/>
            </a:pPr>
            <a:r>
              <a:rPr lang="da-DK" sz="2800" smtClean="0"/>
              <a:t>Reflection level: None…</a:t>
            </a: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5176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b="1" smtClean="0"/>
              <a:t>Careful girl interview:</a:t>
            </a:r>
          </a:p>
          <a:p>
            <a:r>
              <a:rPr lang="da-DK" sz="2400" smtClean="0">
                <a:solidFill>
                  <a:srgbClr val="006600"/>
                </a:solidFill>
              </a:rPr>
              <a:t>”So, were you successful…?”</a:t>
            </a:r>
          </a:p>
          <a:p>
            <a:r>
              <a:rPr lang="da-DK" sz="2400" smtClean="0">
                <a:solidFill>
                  <a:srgbClr val="C00000"/>
                </a:solidFill>
              </a:rPr>
              <a:t>”Actually not, the dog died before I could help it…”</a:t>
            </a:r>
          </a:p>
          <a:p>
            <a:r>
              <a:rPr lang="da-DK" sz="2400" smtClean="0">
                <a:solidFill>
                  <a:srgbClr val="006600"/>
                </a:solidFill>
              </a:rPr>
              <a:t>”How come that you did not succeed…?”</a:t>
            </a:r>
            <a:endParaRPr lang="da-DK" sz="2400">
              <a:solidFill>
                <a:srgbClr val="006600"/>
              </a:solidFill>
            </a:endParaRPr>
          </a:p>
          <a:p>
            <a:r>
              <a:rPr lang="da-DK" sz="2400" smtClean="0">
                <a:solidFill>
                  <a:srgbClr val="C00000"/>
                </a:solidFill>
              </a:rPr>
              <a:t>”Well, I’m a bit confused… I did follow the rules, but still I did not succeed. So, there must have been something about the specific situation that should have made me do things diffe-rently. But that would have meant breaking the rules… So, maybe the rules themselves are not perfect.”</a:t>
            </a:r>
          </a:p>
          <a:p>
            <a:pPr marL="0" indent="0">
              <a:buNone/>
            </a:pPr>
            <a:endParaRPr lang="da-DK" sz="2800"/>
          </a:p>
          <a:p>
            <a:pPr marL="0" indent="0">
              <a:buNone/>
            </a:pPr>
            <a:r>
              <a:rPr lang="da-DK" sz="2800" smtClean="0"/>
              <a:t>Reflection level: Medium</a:t>
            </a: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8814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147248" cy="5577483"/>
          </a:xfrm>
        </p:spPr>
        <p:txBody>
          <a:bodyPr>
            <a:normAutofit/>
          </a:bodyPr>
          <a:lstStyle/>
          <a:p>
            <a:r>
              <a:rPr lang="da-DK" sz="3600" b="1" dirty="0" smtClean="0"/>
              <a:t>Day 3: ”</a:t>
            </a:r>
            <a:r>
              <a:rPr lang="da-DK" sz="3600" b="1" dirty="0" err="1" smtClean="0"/>
              <a:t>Further</a:t>
            </a:r>
            <a:r>
              <a:rPr lang="da-DK" sz="3600" b="1" dirty="0" smtClean="0"/>
              <a:t> </a:t>
            </a:r>
            <a:r>
              <a:rPr lang="da-DK" sz="3600" b="1" dirty="0" err="1" smtClean="0"/>
              <a:t>into</a:t>
            </a:r>
            <a:r>
              <a:rPr lang="da-DK" sz="3600" b="1" dirty="0" smtClean="0"/>
              <a:t> the </a:t>
            </a:r>
            <a:r>
              <a:rPr lang="da-DK" sz="3600" b="1" dirty="0" err="1" smtClean="0"/>
              <a:t>details</a:t>
            </a:r>
            <a:r>
              <a:rPr lang="da-DK" sz="3600" b="1" dirty="0" smtClean="0"/>
              <a:t>”</a:t>
            </a:r>
          </a:p>
          <a:p>
            <a:pPr lvl="1"/>
            <a:r>
              <a:rPr lang="da-DK" dirty="0" smtClean="0"/>
              <a:t>Proper </a:t>
            </a:r>
            <a:r>
              <a:rPr lang="da-DK" dirty="0" err="1" smtClean="0"/>
              <a:t>use</a:t>
            </a:r>
            <a:r>
              <a:rPr lang="da-DK" dirty="0" smtClean="0"/>
              <a:t> of </a:t>
            </a:r>
            <a:r>
              <a:rPr lang="da-DK" dirty="0" err="1" smtClean="0"/>
              <a:t>sources</a:t>
            </a:r>
            <a:endParaRPr lang="da-DK" dirty="0" smtClean="0"/>
          </a:p>
          <a:p>
            <a:pPr lvl="1"/>
            <a:r>
              <a:rPr lang="da-DK" dirty="0" smtClean="0"/>
              <a:t>Language and </a:t>
            </a:r>
            <a:r>
              <a:rPr lang="da-DK" dirty="0" err="1" smtClean="0"/>
              <a:t>wording</a:t>
            </a:r>
            <a:endParaRPr lang="da-DK" dirty="0" smtClean="0"/>
          </a:p>
          <a:p>
            <a:pPr lvl="1"/>
            <a:r>
              <a:rPr lang="da-DK" dirty="0" err="1" smtClean="0"/>
              <a:t>Reflection</a:t>
            </a:r>
            <a:endParaRPr lang="da-DK" dirty="0" smtClean="0"/>
          </a:p>
          <a:p>
            <a:pPr lvl="1"/>
            <a:r>
              <a:rPr lang="da-DK" dirty="0" smtClean="0"/>
              <a:t>PROSA + HK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9522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404664"/>
            <a:ext cx="8435280" cy="59516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b="1" dirty="0" smtClean="0"/>
              <a:t>Wise old </a:t>
            </a:r>
            <a:r>
              <a:rPr lang="da-DK" b="1" dirty="0" err="1" smtClean="0"/>
              <a:t>woman</a:t>
            </a:r>
            <a:r>
              <a:rPr lang="da-DK" b="1" dirty="0" smtClean="0"/>
              <a:t> interview:</a:t>
            </a:r>
          </a:p>
          <a:p>
            <a:r>
              <a:rPr lang="da-DK" sz="1800" dirty="0" smtClean="0">
                <a:solidFill>
                  <a:srgbClr val="006600"/>
                </a:solidFill>
              </a:rPr>
              <a:t>”So, </a:t>
            </a:r>
            <a:r>
              <a:rPr lang="da-DK" sz="1800" dirty="0" err="1" smtClean="0">
                <a:solidFill>
                  <a:srgbClr val="006600"/>
                </a:solidFill>
              </a:rPr>
              <a:t>were</a:t>
            </a:r>
            <a:r>
              <a:rPr lang="da-DK" sz="1800" dirty="0" smtClean="0">
                <a:solidFill>
                  <a:srgbClr val="006600"/>
                </a:solidFill>
              </a:rPr>
              <a:t> </a:t>
            </a:r>
            <a:r>
              <a:rPr lang="da-DK" sz="1800" dirty="0" err="1" smtClean="0">
                <a:solidFill>
                  <a:srgbClr val="006600"/>
                </a:solidFill>
              </a:rPr>
              <a:t>you</a:t>
            </a:r>
            <a:r>
              <a:rPr lang="da-DK" sz="1800" dirty="0" smtClean="0">
                <a:solidFill>
                  <a:srgbClr val="006600"/>
                </a:solidFill>
              </a:rPr>
              <a:t> </a:t>
            </a:r>
            <a:r>
              <a:rPr lang="da-DK" sz="1800" dirty="0" err="1" smtClean="0">
                <a:solidFill>
                  <a:srgbClr val="006600"/>
                </a:solidFill>
              </a:rPr>
              <a:t>successful</a:t>
            </a:r>
            <a:r>
              <a:rPr lang="da-DK" sz="1800" dirty="0" smtClean="0">
                <a:solidFill>
                  <a:srgbClr val="006600"/>
                </a:solidFill>
              </a:rPr>
              <a:t>…?”</a:t>
            </a:r>
          </a:p>
          <a:p>
            <a:r>
              <a:rPr lang="da-DK" sz="1800" dirty="0" smtClean="0">
                <a:solidFill>
                  <a:srgbClr val="C00000"/>
                </a:solidFill>
              </a:rPr>
              <a:t>”</a:t>
            </a:r>
            <a:r>
              <a:rPr lang="da-DK" sz="1800" dirty="0" err="1" smtClean="0">
                <a:solidFill>
                  <a:srgbClr val="C00000"/>
                </a:solidFill>
              </a:rPr>
              <a:t>Well</a:t>
            </a:r>
            <a:r>
              <a:rPr lang="da-DK" sz="1800" dirty="0" smtClean="0">
                <a:solidFill>
                  <a:srgbClr val="C00000"/>
                </a:solidFill>
              </a:rPr>
              <a:t>, </a:t>
            </a:r>
            <a:r>
              <a:rPr lang="da-DK" sz="1800" dirty="0" err="1" smtClean="0">
                <a:solidFill>
                  <a:srgbClr val="C00000"/>
                </a:solidFill>
              </a:rPr>
              <a:t>yes</a:t>
            </a:r>
            <a:r>
              <a:rPr lang="da-DK" sz="1800" dirty="0" smtClean="0">
                <a:solidFill>
                  <a:srgbClr val="C00000"/>
                </a:solidFill>
              </a:rPr>
              <a:t>, in the </a:t>
            </a:r>
            <a:r>
              <a:rPr lang="da-DK" sz="1800" dirty="0" err="1" smtClean="0">
                <a:solidFill>
                  <a:srgbClr val="C00000"/>
                </a:solidFill>
              </a:rPr>
              <a:t>sense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that</a:t>
            </a:r>
            <a:r>
              <a:rPr lang="da-DK" sz="1800" dirty="0" smtClean="0">
                <a:solidFill>
                  <a:srgbClr val="C00000"/>
                </a:solidFill>
              </a:rPr>
              <a:t> the dog </a:t>
            </a:r>
            <a:r>
              <a:rPr lang="da-DK" sz="1800" dirty="0" err="1" smtClean="0">
                <a:solidFill>
                  <a:srgbClr val="C00000"/>
                </a:solidFill>
              </a:rPr>
              <a:t>survivied</a:t>
            </a:r>
            <a:r>
              <a:rPr lang="da-DK" sz="1800" dirty="0" smtClean="0">
                <a:solidFill>
                  <a:srgbClr val="C00000"/>
                </a:solidFill>
              </a:rPr>
              <a:t>. </a:t>
            </a:r>
            <a:r>
              <a:rPr lang="da-DK" sz="1800" dirty="0" err="1" smtClean="0">
                <a:solidFill>
                  <a:srgbClr val="C00000"/>
                </a:solidFill>
              </a:rPr>
              <a:t>However</a:t>
            </a:r>
            <a:r>
              <a:rPr lang="da-DK" sz="1800" dirty="0" smtClean="0">
                <a:solidFill>
                  <a:srgbClr val="C00000"/>
                </a:solidFill>
              </a:rPr>
              <a:t>, </a:t>
            </a:r>
            <a:r>
              <a:rPr lang="da-DK" sz="1800" dirty="0" err="1" smtClean="0">
                <a:solidFill>
                  <a:srgbClr val="C00000"/>
                </a:solidFill>
              </a:rPr>
              <a:t>I’m</a:t>
            </a:r>
            <a:r>
              <a:rPr lang="da-DK" sz="1800" dirty="0" smtClean="0">
                <a:solidFill>
                  <a:srgbClr val="C00000"/>
                </a:solidFill>
              </a:rPr>
              <a:t> not sure </a:t>
            </a:r>
            <a:r>
              <a:rPr lang="da-DK" sz="1800" dirty="0" err="1" smtClean="0">
                <a:solidFill>
                  <a:srgbClr val="C00000"/>
                </a:solidFill>
              </a:rPr>
              <a:t>that</a:t>
            </a:r>
            <a:r>
              <a:rPr lang="da-DK" sz="1800" dirty="0" smtClean="0">
                <a:solidFill>
                  <a:srgbClr val="C00000"/>
                </a:solidFill>
              </a:rPr>
              <a:t> it </a:t>
            </a:r>
            <a:r>
              <a:rPr lang="da-DK" sz="1800" dirty="0" err="1" smtClean="0">
                <a:solidFill>
                  <a:srgbClr val="C00000"/>
                </a:solidFill>
              </a:rPr>
              <a:t>was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my</a:t>
            </a:r>
            <a:r>
              <a:rPr lang="da-DK" sz="1800" dirty="0" smtClean="0">
                <a:solidFill>
                  <a:srgbClr val="C00000"/>
                </a:solidFill>
              </a:rPr>
              <a:t> actions </a:t>
            </a:r>
            <a:r>
              <a:rPr lang="da-DK" sz="1800" dirty="0" err="1" smtClean="0">
                <a:solidFill>
                  <a:srgbClr val="C00000"/>
                </a:solidFill>
              </a:rPr>
              <a:t>that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caused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this</a:t>
            </a:r>
            <a:r>
              <a:rPr lang="da-DK" sz="1800" dirty="0" smtClean="0">
                <a:solidFill>
                  <a:srgbClr val="C00000"/>
                </a:solidFill>
              </a:rPr>
              <a:t>”</a:t>
            </a:r>
          </a:p>
          <a:p>
            <a:r>
              <a:rPr lang="da-DK" sz="1800" dirty="0" smtClean="0">
                <a:solidFill>
                  <a:srgbClr val="006600"/>
                </a:solidFill>
              </a:rPr>
              <a:t>”</a:t>
            </a:r>
            <a:r>
              <a:rPr lang="da-DK" sz="1800" dirty="0" err="1" smtClean="0">
                <a:solidFill>
                  <a:srgbClr val="006600"/>
                </a:solidFill>
              </a:rPr>
              <a:t>Please</a:t>
            </a:r>
            <a:r>
              <a:rPr lang="da-DK" sz="1800" dirty="0" smtClean="0">
                <a:solidFill>
                  <a:srgbClr val="006600"/>
                </a:solidFill>
              </a:rPr>
              <a:t> </a:t>
            </a:r>
            <a:r>
              <a:rPr lang="da-DK" sz="1800" dirty="0" err="1" smtClean="0">
                <a:solidFill>
                  <a:srgbClr val="006600"/>
                </a:solidFill>
              </a:rPr>
              <a:t>elaborate</a:t>
            </a:r>
            <a:r>
              <a:rPr lang="da-DK" sz="1800" dirty="0" smtClean="0">
                <a:solidFill>
                  <a:srgbClr val="006600"/>
                </a:solidFill>
              </a:rPr>
              <a:t>…?”</a:t>
            </a:r>
            <a:endParaRPr lang="da-DK" sz="1800" dirty="0">
              <a:solidFill>
                <a:srgbClr val="006600"/>
              </a:solidFill>
            </a:endParaRPr>
          </a:p>
          <a:p>
            <a:r>
              <a:rPr lang="da-DK" sz="1800" dirty="0" smtClean="0">
                <a:solidFill>
                  <a:srgbClr val="C00000"/>
                </a:solidFill>
              </a:rPr>
              <a:t>”</a:t>
            </a:r>
            <a:r>
              <a:rPr lang="da-DK" sz="1800" dirty="0" err="1" smtClean="0">
                <a:solidFill>
                  <a:srgbClr val="C00000"/>
                </a:solidFill>
              </a:rPr>
              <a:t>Well</a:t>
            </a:r>
            <a:r>
              <a:rPr lang="da-DK" sz="1800" dirty="0" smtClean="0">
                <a:solidFill>
                  <a:srgbClr val="C00000"/>
                </a:solidFill>
              </a:rPr>
              <a:t>, the dog </a:t>
            </a:r>
            <a:r>
              <a:rPr lang="da-DK" sz="1800" dirty="0" err="1" smtClean="0">
                <a:solidFill>
                  <a:srgbClr val="C00000"/>
                </a:solidFill>
              </a:rPr>
              <a:t>turned</a:t>
            </a:r>
            <a:r>
              <a:rPr lang="da-DK" sz="1800" dirty="0" smtClean="0">
                <a:solidFill>
                  <a:srgbClr val="C00000"/>
                </a:solidFill>
              </a:rPr>
              <a:t> out not to </a:t>
            </a:r>
            <a:r>
              <a:rPr lang="da-DK" sz="1800" dirty="0" err="1" smtClean="0">
                <a:solidFill>
                  <a:srgbClr val="C00000"/>
                </a:solidFill>
              </a:rPr>
              <a:t>be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that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badly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hurt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when</a:t>
            </a:r>
            <a:r>
              <a:rPr lang="da-DK" sz="1800" dirty="0" smtClean="0">
                <a:solidFill>
                  <a:srgbClr val="C00000"/>
                </a:solidFill>
              </a:rPr>
              <a:t> I </a:t>
            </a:r>
            <a:r>
              <a:rPr lang="da-DK" sz="1800" dirty="0" err="1" smtClean="0">
                <a:solidFill>
                  <a:srgbClr val="C00000"/>
                </a:solidFill>
              </a:rPr>
              <a:t>got</a:t>
            </a:r>
            <a:r>
              <a:rPr lang="da-DK" sz="1800" dirty="0" smtClean="0">
                <a:solidFill>
                  <a:srgbClr val="C00000"/>
                </a:solidFill>
              </a:rPr>
              <a:t> to it, so it </a:t>
            </a:r>
            <a:r>
              <a:rPr lang="da-DK" sz="1800" dirty="0" err="1" smtClean="0">
                <a:solidFill>
                  <a:srgbClr val="C00000"/>
                </a:solidFill>
              </a:rPr>
              <a:t>would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probably</a:t>
            </a:r>
            <a:r>
              <a:rPr lang="da-DK" sz="1800" dirty="0" smtClean="0">
                <a:solidFill>
                  <a:srgbClr val="C00000"/>
                </a:solidFill>
              </a:rPr>
              <a:t> have </a:t>
            </a:r>
            <a:r>
              <a:rPr lang="da-DK" sz="1800" dirty="0" err="1" smtClean="0">
                <a:solidFill>
                  <a:srgbClr val="C00000"/>
                </a:solidFill>
              </a:rPr>
              <a:t>survived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even</a:t>
            </a:r>
            <a:r>
              <a:rPr lang="da-DK" sz="1800" dirty="0" smtClean="0">
                <a:solidFill>
                  <a:srgbClr val="C00000"/>
                </a:solidFill>
              </a:rPr>
              <a:t> if I did not </a:t>
            </a:r>
            <a:r>
              <a:rPr lang="da-DK" sz="1800" dirty="0" err="1" smtClean="0">
                <a:solidFill>
                  <a:srgbClr val="C00000"/>
                </a:solidFill>
              </a:rPr>
              <a:t>cross</a:t>
            </a:r>
            <a:r>
              <a:rPr lang="da-DK" sz="1800" dirty="0" smtClean="0">
                <a:solidFill>
                  <a:srgbClr val="C00000"/>
                </a:solidFill>
              </a:rPr>
              <a:t> the red light. Still, the </a:t>
            </a:r>
            <a:r>
              <a:rPr lang="da-DK" sz="1800" dirty="0" err="1" smtClean="0">
                <a:solidFill>
                  <a:srgbClr val="C00000"/>
                </a:solidFill>
              </a:rPr>
              <a:t>state</a:t>
            </a:r>
            <a:r>
              <a:rPr lang="da-DK" sz="1800" dirty="0" smtClean="0">
                <a:solidFill>
                  <a:srgbClr val="C00000"/>
                </a:solidFill>
              </a:rPr>
              <a:t> of the dog </a:t>
            </a:r>
            <a:r>
              <a:rPr lang="da-DK" sz="1800" dirty="0" err="1" smtClean="0">
                <a:solidFill>
                  <a:srgbClr val="C00000"/>
                </a:solidFill>
              </a:rPr>
              <a:t>was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hard</a:t>
            </a:r>
            <a:r>
              <a:rPr lang="da-DK" sz="1800" dirty="0" smtClean="0">
                <a:solidFill>
                  <a:srgbClr val="C00000"/>
                </a:solidFill>
              </a:rPr>
              <a:t> to </a:t>
            </a:r>
            <a:r>
              <a:rPr lang="da-DK" sz="1800" dirty="0" err="1" smtClean="0">
                <a:solidFill>
                  <a:srgbClr val="C00000"/>
                </a:solidFill>
              </a:rPr>
              <a:t>determine</a:t>
            </a:r>
            <a:r>
              <a:rPr lang="da-DK" sz="1800" dirty="0" smtClean="0">
                <a:solidFill>
                  <a:srgbClr val="C00000"/>
                </a:solidFill>
              </a:rPr>
              <a:t> from the </a:t>
            </a:r>
            <a:r>
              <a:rPr lang="da-DK" sz="1800" dirty="0" err="1" smtClean="0">
                <a:solidFill>
                  <a:srgbClr val="C00000"/>
                </a:solidFill>
              </a:rPr>
              <a:t>other</a:t>
            </a:r>
            <a:r>
              <a:rPr lang="da-DK" sz="1800" dirty="0" smtClean="0">
                <a:solidFill>
                  <a:srgbClr val="C00000"/>
                </a:solidFill>
              </a:rPr>
              <a:t> side of the </a:t>
            </a:r>
            <a:r>
              <a:rPr lang="da-DK" sz="1800" dirty="0" err="1" smtClean="0">
                <a:solidFill>
                  <a:srgbClr val="C00000"/>
                </a:solidFill>
              </a:rPr>
              <a:t>road</a:t>
            </a:r>
            <a:r>
              <a:rPr lang="da-DK" sz="1800" dirty="0" smtClean="0">
                <a:solidFill>
                  <a:srgbClr val="C00000"/>
                </a:solidFill>
              </a:rPr>
              <a:t>, so it </a:t>
            </a:r>
            <a:r>
              <a:rPr lang="da-DK" sz="1800" dirty="0" err="1" smtClean="0">
                <a:solidFill>
                  <a:srgbClr val="C00000"/>
                </a:solidFill>
              </a:rPr>
              <a:t>was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indeed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important</a:t>
            </a:r>
            <a:r>
              <a:rPr lang="da-DK" sz="1800" dirty="0" smtClean="0">
                <a:solidFill>
                  <a:srgbClr val="C00000"/>
                </a:solidFill>
              </a:rPr>
              <a:t> to </a:t>
            </a:r>
            <a:r>
              <a:rPr lang="da-DK" sz="1800" dirty="0" err="1" smtClean="0">
                <a:solidFill>
                  <a:srgbClr val="C00000"/>
                </a:solidFill>
              </a:rPr>
              <a:t>get</a:t>
            </a:r>
            <a:r>
              <a:rPr lang="da-DK" sz="1800" dirty="0" smtClean="0">
                <a:solidFill>
                  <a:srgbClr val="C00000"/>
                </a:solidFill>
              </a:rPr>
              <a:t> the dog </a:t>
            </a:r>
            <a:r>
              <a:rPr lang="da-DK" sz="1800" dirty="0" err="1" smtClean="0">
                <a:solidFill>
                  <a:srgbClr val="C00000"/>
                </a:solidFill>
              </a:rPr>
              <a:t>quickly</a:t>
            </a:r>
            <a:r>
              <a:rPr lang="da-DK" sz="1800" dirty="0" smtClean="0">
                <a:solidFill>
                  <a:srgbClr val="C00000"/>
                </a:solidFill>
              </a:rPr>
              <a:t>. </a:t>
            </a:r>
            <a:r>
              <a:rPr lang="da-DK" sz="1800" dirty="0" err="1" smtClean="0">
                <a:solidFill>
                  <a:srgbClr val="C00000"/>
                </a:solidFill>
              </a:rPr>
              <a:t>When</a:t>
            </a:r>
            <a:r>
              <a:rPr lang="da-DK" sz="1800" dirty="0" smtClean="0">
                <a:solidFill>
                  <a:srgbClr val="C00000"/>
                </a:solidFill>
              </a:rPr>
              <a:t> I </a:t>
            </a:r>
            <a:r>
              <a:rPr lang="da-DK" sz="1800" dirty="0" err="1" smtClean="0">
                <a:solidFill>
                  <a:srgbClr val="C00000"/>
                </a:solidFill>
              </a:rPr>
              <a:t>crossed</a:t>
            </a:r>
            <a:r>
              <a:rPr lang="da-DK" sz="1800" dirty="0" smtClean="0">
                <a:solidFill>
                  <a:srgbClr val="C00000"/>
                </a:solidFill>
              </a:rPr>
              <a:t> the </a:t>
            </a:r>
            <a:r>
              <a:rPr lang="da-DK" sz="1800" dirty="0" err="1" smtClean="0">
                <a:solidFill>
                  <a:srgbClr val="C00000"/>
                </a:solidFill>
              </a:rPr>
              <a:t>road</a:t>
            </a:r>
            <a:r>
              <a:rPr lang="da-DK" sz="1800" dirty="0" smtClean="0">
                <a:solidFill>
                  <a:srgbClr val="C00000"/>
                </a:solidFill>
              </a:rPr>
              <a:t>, </a:t>
            </a:r>
            <a:r>
              <a:rPr lang="da-DK" sz="1800" dirty="0" err="1" smtClean="0">
                <a:solidFill>
                  <a:srgbClr val="C00000"/>
                </a:solidFill>
              </a:rPr>
              <a:t>there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was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actually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one</a:t>
            </a:r>
            <a:r>
              <a:rPr lang="da-DK" sz="1800" dirty="0" smtClean="0">
                <a:solidFill>
                  <a:srgbClr val="C00000"/>
                </a:solidFill>
              </a:rPr>
              <a:t> car </a:t>
            </a:r>
            <a:r>
              <a:rPr lang="da-DK" sz="1800" dirty="0" err="1" smtClean="0">
                <a:solidFill>
                  <a:srgbClr val="C00000"/>
                </a:solidFill>
              </a:rPr>
              <a:t>that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got</a:t>
            </a:r>
            <a:r>
              <a:rPr lang="da-DK" sz="1800" dirty="0" smtClean="0">
                <a:solidFill>
                  <a:srgbClr val="C00000"/>
                </a:solidFill>
              </a:rPr>
              <a:t> a bit </a:t>
            </a:r>
            <a:r>
              <a:rPr lang="da-DK" sz="1800" dirty="0" err="1" smtClean="0">
                <a:solidFill>
                  <a:srgbClr val="C00000"/>
                </a:solidFill>
              </a:rPr>
              <a:t>close</a:t>
            </a:r>
            <a:r>
              <a:rPr lang="da-DK" sz="1800" dirty="0" smtClean="0">
                <a:solidFill>
                  <a:srgbClr val="C00000"/>
                </a:solidFill>
              </a:rPr>
              <a:t>, so the actions I </a:t>
            </a:r>
            <a:r>
              <a:rPr lang="da-DK" sz="1800" dirty="0" err="1" smtClean="0">
                <a:solidFill>
                  <a:srgbClr val="C00000"/>
                </a:solidFill>
              </a:rPr>
              <a:t>performed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were</a:t>
            </a:r>
            <a:r>
              <a:rPr lang="da-DK" sz="1800" dirty="0" smtClean="0">
                <a:solidFill>
                  <a:srgbClr val="C00000"/>
                </a:solidFill>
              </a:rPr>
              <a:t> a bit more </a:t>
            </a:r>
            <a:r>
              <a:rPr lang="da-DK" sz="1800" dirty="0" err="1" smtClean="0">
                <a:solidFill>
                  <a:srgbClr val="C00000"/>
                </a:solidFill>
              </a:rPr>
              <a:t>risky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than</a:t>
            </a:r>
            <a:r>
              <a:rPr lang="da-DK" sz="1800" dirty="0" smtClean="0">
                <a:solidFill>
                  <a:srgbClr val="C00000"/>
                </a:solidFill>
              </a:rPr>
              <a:t> if I had </a:t>
            </a:r>
            <a:r>
              <a:rPr lang="da-DK" sz="1800" dirty="0" err="1" smtClean="0">
                <a:solidFill>
                  <a:srgbClr val="C00000"/>
                </a:solidFill>
              </a:rPr>
              <a:t>chosen</a:t>
            </a:r>
            <a:r>
              <a:rPr lang="da-DK" sz="1800" dirty="0" smtClean="0">
                <a:solidFill>
                  <a:srgbClr val="C00000"/>
                </a:solidFill>
              </a:rPr>
              <a:t> to </a:t>
            </a:r>
            <a:r>
              <a:rPr lang="da-DK" sz="1800" dirty="0" err="1" smtClean="0">
                <a:solidFill>
                  <a:srgbClr val="C00000"/>
                </a:solidFill>
              </a:rPr>
              <a:t>play</a:t>
            </a:r>
            <a:r>
              <a:rPr lang="da-DK" sz="1800" dirty="0" smtClean="0">
                <a:solidFill>
                  <a:srgbClr val="C00000"/>
                </a:solidFill>
              </a:rPr>
              <a:t> by the original </a:t>
            </a:r>
            <a:r>
              <a:rPr lang="da-DK" sz="1800" dirty="0" err="1" smtClean="0">
                <a:solidFill>
                  <a:srgbClr val="C00000"/>
                </a:solidFill>
              </a:rPr>
              <a:t>rules</a:t>
            </a:r>
            <a:r>
              <a:rPr lang="da-DK" sz="1800" dirty="0" smtClean="0">
                <a:solidFill>
                  <a:srgbClr val="C00000"/>
                </a:solidFill>
              </a:rPr>
              <a:t>. So, </a:t>
            </a:r>
            <a:r>
              <a:rPr lang="da-DK" sz="1800" dirty="0" err="1" smtClean="0">
                <a:solidFill>
                  <a:srgbClr val="C00000"/>
                </a:solidFill>
              </a:rPr>
              <a:t>there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are</a:t>
            </a:r>
            <a:r>
              <a:rPr lang="da-DK" sz="1800" dirty="0" smtClean="0">
                <a:solidFill>
                  <a:srgbClr val="C00000"/>
                </a:solidFill>
              </a:rPr>
              <a:t> arguments </a:t>
            </a:r>
            <a:r>
              <a:rPr lang="da-DK" sz="1800" dirty="0" err="1" smtClean="0">
                <a:solidFill>
                  <a:srgbClr val="C00000"/>
                </a:solidFill>
              </a:rPr>
              <a:t>both</a:t>
            </a:r>
            <a:r>
              <a:rPr lang="da-DK" sz="1800" dirty="0" smtClean="0">
                <a:solidFill>
                  <a:srgbClr val="C00000"/>
                </a:solidFill>
              </a:rPr>
              <a:t> for and </a:t>
            </a:r>
            <a:r>
              <a:rPr lang="da-DK" sz="1800" dirty="0" err="1" smtClean="0">
                <a:solidFill>
                  <a:srgbClr val="C00000"/>
                </a:solidFill>
              </a:rPr>
              <a:t>against</a:t>
            </a:r>
            <a:r>
              <a:rPr lang="da-DK" sz="1800" dirty="0" smtClean="0">
                <a:solidFill>
                  <a:srgbClr val="C00000"/>
                </a:solidFill>
              </a:rPr>
              <a:t>. </a:t>
            </a:r>
            <a:r>
              <a:rPr lang="da-DK" sz="1800" dirty="0" err="1" smtClean="0">
                <a:solidFill>
                  <a:srgbClr val="C00000"/>
                </a:solidFill>
              </a:rPr>
              <a:t>Alternatively</a:t>
            </a:r>
            <a:r>
              <a:rPr lang="da-DK" sz="1800" dirty="0" smtClean="0">
                <a:solidFill>
                  <a:srgbClr val="C00000"/>
                </a:solidFill>
              </a:rPr>
              <a:t>, I </a:t>
            </a:r>
            <a:r>
              <a:rPr lang="da-DK" sz="1800" dirty="0" err="1" smtClean="0">
                <a:solidFill>
                  <a:srgbClr val="C00000"/>
                </a:solidFill>
              </a:rPr>
              <a:t>could</a:t>
            </a:r>
            <a:r>
              <a:rPr lang="da-DK" sz="1800" dirty="0" smtClean="0">
                <a:solidFill>
                  <a:srgbClr val="C00000"/>
                </a:solidFill>
              </a:rPr>
              <a:t> have </a:t>
            </a:r>
            <a:r>
              <a:rPr lang="da-DK" sz="1800" dirty="0" err="1" smtClean="0">
                <a:solidFill>
                  <a:srgbClr val="C00000"/>
                </a:solidFill>
              </a:rPr>
              <a:t>tried</a:t>
            </a:r>
            <a:r>
              <a:rPr lang="da-DK" sz="1800" dirty="0" smtClean="0">
                <a:solidFill>
                  <a:srgbClr val="C00000"/>
                </a:solidFill>
              </a:rPr>
              <a:t> to </a:t>
            </a:r>
            <a:r>
              <a:rPr lang="da-DK" sz="1800" dirty="0" err="1" smtClean="0">
                <a:solidFill>
                  <a:srgbClr val="C00000"/>
                </a:solidFill>
              </a:rPr>
              <a:t>get</a:t>
            </a:r>
            <a:r>
              <a:rPr lang="da-DK" sz="1800" dirty="0" smtClean="0">
                <a:solidFill>
                  <a:srgbClr val="C00000"/>
                </a:solidFill>
              </a:rPr>
              <a:t> the attention of </a:t>
            </a:r>
            <a:r>
              <a:rPr lang="da-DK" sz="1800" dirty="0" err="1" smtClean="0">
                <a:solidFill>
                  <a:srgbClr val="C00000"/>
                </a:solidFill>
              </a:rPr>
              <a:t>some</a:t>
            </a:r>
            <a:r>
              <a:rPr lang="da-DK" sz="1800" dirty="0" smtClean="0">
                <a:solidFill>
                  <a:srgbClr val="C00000"/>
                </a:solidFill>
              </a:rPr>
              <a:t> of the </a:t>
            </a:r>
            <a:r>
              <a:rPr lang="da-DK" sz="1800" dirty="0" err="1" smtClean="0">
                <a:solidFill>
                  <a:srgbClr val="C00000"/>
                </a:solidFill>
              </a:rPr>
              <a:t>people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that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were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already</a:t>
            </a:r>
            <a:r>
              <a:rPr lang="da-DK" sz="1800" dirty="0" smtClean="0">
                <a:solidFill>
                  <a:srgbClr val="C00000"/>
                </a:solidFill>
              </a:rPr>
              <a:t> at the </a:t>
            </a:r>
            <a:r>
              <a:rPr lang="da-DK" sz="1800" dirty="0" err="1" smtClean="0">
                <a:solidFill>
                  <a:srgbClr val="C00000"/>
                </a:solidFill>
              </a:rPr>
              <a:t>other</a:t>
            </a:r>
            <a:r>
              <a:rPr lang="da-DK" sz="1800" dirty="0" smtClean="0">
                <a:solidFill>
                  <a:srgbClr val="C00000"/>
                </a:solidFill>
              </a:rPr>
              <a:t> side of the </a:t>
            </a:r>
            <a:r>
              <a:rPr lang="da-DK" sz="1800" dirty="0" err="1" smtClean="0">
                <a:solidFill>
                  <a:srgbClr val="C00000"/>
                </a:solidFill>
              </a:rPr>
              <a:t>road</a:t>
            </a:r>
            <a:r>
              <a:rPr lang="da-DK" sz="1800" dirty="0" smtClean="0">
                <a:solidFill>
                  <a:srgbClr val="C00000"/>
                </a:solidFill>
              </a:rPr>
              <a:t>, </a:t>
            </a:r>
            <a:r>
              <a:rPr lang="da-DK" sz="1800" dirty="0" err="1" smtClean="0">
                <a:solidFill>
                  <a:srgbClr val="C00000"/>
                </a:solidFill>
              </a:rPr>
              <a:t>shouting</a:t>
            </a:r>
            <a:r>
              <a:rPr lang="da-DK" sz="1800" dirty="0" smtClean="0">
                <a:solidFill>
                  <a:srgbClr val="C00000"/>
                </a:solidFill>
              </a:rPr>
              <a:t> to </a:t>
            </a:r>
            <a:r>
              <a:rPr lang="da-DK" sz="1800" dirty="0" err="1" smtClean="0">
                <a:solidFill>
                  <a:srgbClr val="C00000"/>
                </a:solidFill>
              </a:rPr>
              <a:t>them</a:t>
            </a:r>
            <a:r>
              <a:rPr lang="da-DK" sz="1800" dirty="0" smtClean="0">
                <a:solidFill>
                  <a:srgbClr val="C00000"/>
                </a:solidFill>
              </a:rPr>
              <a:t> to check up on the dog. </a:t>
            </a:r>
            <a:r>
              <a:rPr lang="da-DK" sz="1800" dirty="0" err="1" smtClean="0">
                <a:solidFill>
                  <a:srgbClr val="C00000"/>
                </a:solidFill>
              </a:rPr>
              <a:t>That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could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possibly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be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even</a:t>
            </a:r>
            <a:r>
              <a:rPr lang="da-DK" sz="1800" dirty="0" smtClean="0">
                <a:solidFill>
                  <a:srgbClr val="C00000"/>
                </a:solidFill>
              </a:rPr>
              <a:t> faster and </a:t>
            </a:r>
            <a:r>
              <a:rPr lang="da-DK" sz="1800" dirty="0" err="1" smtClean="0">
                <a:solidFill>
                  <a:srgbClr val="C00000"/>
                </a:solidFill>
              </a:rPr>
              <a:t>less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risky</a:t>
            </a:r>
            <a:r>
              <a:rPr lang="da-DK" sz="1800" dirty="0" smtClean="0">
                <a:solidFill>
                  <a:srgbClr val="C00000"/>
                </a:solidFill>
              </a:rPr>
              <a:t>.”</a:t>
            </a:r>
          </a:p>
          <a:p>
            <a:pPr marL="0" indent="0">
              <a:buNone/>
            </a:pPr>
            <a:r>
              <a:rPr lang="da-DK" sz="2800" dirty="0" err="1" smtClean="0"/>
              <a:t>Reflection</a:t>
            </a:r>
            <a:r>
              <a:rPr lang="da-DK" sz="2800" dirty="0" smtClean="0"/>
              <a:t> </a:t>
            </a:r>
            <a:r>
              <a:rPr lang="da-DK" sz="2800" dirty="0" err="1" smtClean="0"/>
              <a:t>level</a:t>
            </a:r>
            <a:r>
              <a:rPr lang="da-DK" sz="2800" dirty="0" smtClean="0"/>
              <a:t>: </a:t>
            </a:r>
            <a:r>
              <a:rPr lang="da-DK" sz="2800" dirty="0" smtClean="0"/>
              <a:t>High</a:t>
            </a: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40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8932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da-DK" i="1" smtClean="0"/>
              <a:t>”Why is reflection (and critical thinking) important – it must be the end product that matters the most”</a:t>
            </a:r>
          </a:p>
          <a:p>
            <a:r>
              <a:rPr lang="da-DK" smtClean="0"/>
              <a:t>Remember that the dissertation is an examination – we wish to assess if you have</a:t>
            </a:r>
          </a:p>
          <a:p>
            <a:pPr lvl="1"/>
            <a:r>
              <a:rPr lang="da-DK" smtClean="0"/>
              <a:t>Understood the theories you apply</a:t>
            </a:r>
          </a:p>
          <a:p>
            <a:pPr lvl="1"/>
            <a:r>
              <a:rPr lang="da-DK" smtClean="0"/>
              <a:t>Can apply the theories correctly</a:t>
            </a:r>
          </a:p>
          <a:p>
            <a:pPr lvl="1"/>
            <a:r>
              <a:rPr lang="da-DK" smtClean="0"/>
              <a:t>Can ”challenge” theories and thereby possible develop them further</a:t>
            </a: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41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3395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7200" smtClean="0"/>
              <a:t>Without reflection, theories will never  evolve…</a:t>
            </a: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42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7957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147248" cy="5577483"/>
          </a:xfrm>
        </p:spPr>
        <p:txBody>
          <a:bodyPr/>
          <a:lstStyle/>
          <a:p>
            <a:r>
              <a:rPr lang="da-DK" sz="3600" b="1" smtClean="0">
                <a:solidFill>
                  <a:schemeClr val="bg1">
                    <a:lumMod val="65000"/>
                  </a:schemeClr>
                </a:solidFill>
              </a:rPr>
              <a:t>Day 4: ”The End is near”</a:t>
            </a:r>
          </a:p>
          <a:p>
            <a:pPr lvl="1"/>
            <a:r>
              <a:rPr lang="da-DK" smtClean="0">
                <a:solidFill>
                  <a:schemeClr val="bg1">
                    <a:lumMod val="65000"/>
                  </a:schemeClr>
                </a:solidFill>
              </a:rPr>
              <a:t>Group status and problems (”workshop”)</a:t>
            </a:r>
          </a:p>
          <a:p>
            <a:pPr lvl="1"/>
            <a:r>
              <a:rPr lang="da-DK" smtClean="0">
                <a:solidFill>
                  <a:schemeClr val="bg1">
                    <a:lumMod val="65000"/>
                  </a:schemeClr>
                </a:solidFill>
              </a:rPr>
              <a:t>Writing proper conclusions</a:t>
            </a:r>
          </a:p>
          <a:p>
            <a:pPr lvl="1"/>
            <a:r>
              <a:rPr lang="da-DK" smtClean="0">
                <a:solidFill>
                  <a:schemeClr val="bg1">
                    <a:lumMod val="65000"/>
                  </a:schemeClr>
                </a:solidFill>
              </a:rPr>
              <a:t>Report structure and layout</a:t>
            </a:r>
          </a:p>
          <a:p>
            <a:pPr lvl="1"/>
            <a:r>
              <a:rPr lang="da-DK" smtClean="0">
                <a:solidFill>
                  <a:schemeClr val="bg1">
                    <a:lumMod val="65000"/>
                  </a:schemeClr>
                </a:solidFill>
              </a:rPr>
              <a:t>The exam</a:t>
            </a:r>
            <a:endParaRPr lang="da-DK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74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3600399"/>
          </a:xfrm>
        </p:spPr>
        <p:txBody>
          <a:bodyPr>
            <a:normAutofit/>
          </a:bodyPr>
          <a:lstStyle/>
          <a:p>
            <a:r>
              <a:rPr lang="da-DK" sz="7200" b="1" smtClean="0"/>
              <a:t>Proper use of sources</a:t>
            </a:r>
            <a:r>
              <a:rPr lang="da-DK" dirty="0"/>
              <a:t/>
            </a: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1193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What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 ‘</a:t>
            </a:r>
            <a:r>
              <a:rPr lang="da-DK" dirty="0" err="1" smtClean="0"/>
              <a:t>sources</a:t>
            </a:r>
            <a:r>
              <a:rPr lang="da-DK" dirty="0" smtClean="0"/>
              <a:t>’?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 err="1" smtClean="0"/>
              <a:t>Books</a:t>
            </a:r>
            <a:endParaRPr lang="da-DK" dirty="0" smtClean="0"/>
          </a:p>
          <a:p>
            <a:r>
              <a:rPr lang="da-DK" dirty="0" err="1" smtClean="0"/>
              <a:t>Articles</a:t>
            </a:r>
            <a:endParaRPr lang="da-DK" dirty="0" smtClean="0"/>
          </a:p>
          <a:p>
            <a:r>
              <a:rPr lang="da-DK" dirty="0" smtClean="0"/>
              <a:t>Research </a:t>
            </a:r>
            <a:r>
              <a:rPr lang="da-DK" dirty="0" err="1" smtClean="0"/>
              <a:t>papers</a:t>
            </a:r>
            <a:endParaRPr lang="da-DK" dirty="0" smtClean="0"/>
          </a:p>
          <a:p>
            <a:r>
              <a:rPr lang="da-DK" dirty="0" smtClean="0"/>
              <a:t>www</a:t>
            </a:r>
          </a:p>
          <a:p>
            <a:r>
              <a:rPr lang="da-DK" dirty="0" err="1" smtClean="0"/>
              <a:t>Tutorials</a:t>
            </a:r>
            <a:endParaRPr lang="da-DK" dirty="0" smtClean="0"/>
          </a:p>
          <a:p>
            <a:r>
              <a:rPr lang="da-DK" dirty="0" smtClean="0"/>
              <a:t>Videos</a:t>
            </a:r>
          </a:p>
          <a:p>
            <a:r>
              <a:rPr lang="da-DK" dirty="0" err="1" smtClean="0"/>
              <a:t>Speeches</a:t>
            </a:r>
            <a:endParaRPr lang="da-DK" dirty="0" smtClean="0"/>
          </a:p>
          <a:p>
            <a:r>
              <a:rPr lang="da-DK" dirty="0" smtClean="0"/>
              <a:t>..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990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r>
              <a:rPr lang="da-DK" dirty="0" err="1" smtClean="0"/>
              <a:t>You</a:t>
            </a:r>
            <a:r>
              <a:rPr lang="da-DK" dirty="0" smtClean="0"/>
              <a:t> have </a:t>
            </a:r>
            <a:r>
              <a:rPr lang="da-DK" dirty="0" err="1" smtClean="0"/>
              <a:t>found</a:t>
            </a:r>
            <a:r>
              <a:rPr lang="da-DK" dirty="0" smtClean="0"/>
              <a:t> a source, and </a:t>
            </a:r>
            <a:r>
              <a:rPr lang="da-DK" dirty="0" err="1" smtClean="0"/>
              <a:t>determined</a:t>
            </a:r>
            <a:r>
              <a:rPr lang="da-DK" dirty="0" smtClean="0"/>
              <a:t> </a:t>
            </a:r>
            <a:r>
              <a:rPr lang="da-DK" dirty="0" err="1" smtClean="0"/>
              <a:t>that</a:t>
            </a:r>
            <a:r>
              <a:rPr lang="da-DK" dirty="0" smtClean="0"/>
              <a:t> the source is</a:t>
            </a:r>
          </a:p>
          <a:p>
            <a:pPr lvl="1"/>
            <a:r>
              <a:rPr lang="da-DK" dirty="0" smtClean="0"/>
              <a:t>Relevant</a:t>
            </a:r>
          </a:p>
          <a:p>
            <a:pPr lvl="1"/>
            <a:r>
              <a:rPr lang="da-DK" dirty="0" err="1" smtClean="0"/>
              <a:t>Trustworthy</a:t>
            </a:r>
            <a:endParaRPr lang="da-DK" dirty="0" smtClean="0"/>
          </a:p>
          <a:p>
            <a:r>
              <a:rPr lang="da-DK" dirty="0" smtClean="0"/>
              <a:t>How do </a:t>
            </a:r>
            <a:r>
              <a:rPr lang="da-DK" dirty="0" err="1" smtClean="0"/>
              <a:t>you</a:t>
            </a:r>
            <a:r>
              <a:rPr lang="da-DK" dirty="0" smtClean="0"/>
              <a:t> </a:t>
            </a:r>
            <a:r>
              <a:rPr lang="da-DK" dirty="0" err="1" smtClean="0"/>
              <a:t>properly</a:t>
            </a:r>
            <a:r>
              <a:rPr lang="da-DK" dirty="0" smtClean="0"/>
              <a:t> </a:t>
            </a:r>
            <a:r>
              <a:rPr lang="da-DK" u="sng" dirty="0" err="1" smtClean="0"/>
              <a:t>use</a:t>
            </a:r>
            <a:r>
              <a:rPr lang="da-DK" dirty="0" smtClean="0"/>
              <a:t> </a:t>
            </a:r>
            <a:r>
              <a:rPr lang="da-DK" dirty="0" err="1" smtClean="0"/>
              <a:t>that</a:t>
            </a:r>
            <a:r>
              <a:rPr lang="da-DK" dirty="0" smtClean="0"/>
              <a:t> source in </a:t>
            </a:r>
            <a:r>
              <a:rPr lang="da-DK" dirty="0" err="1" smtClean="0"/>
              <a:t>your</a:t>
            </a:r>
            <a:r>
              <a:rPr lang="da-DK" dirty="0" smtClean="0"/>
              <a:t> </a:t>
            </a:r>
            <a:r>
              <a:rPr lang="da-DK" dirty="0" err="1" smtClean="0"/>
              <a:t>work</a:t>
            </a:r>
            <a:r>
              <a:rPr lang="da-DK" dirty="0" smtClean="0"/>
              <a:t>?</a:t>
            </a:r>
          </a:p>
          <a:p>
            <a:pPr lvl="1"/>
            <a:r>
              <a:rPr lang="da-DK" dirty="0" smtClean="0"/>
              <a:t>Purpose </a:t>
            </a:r>
            <a:r>
              <a:rPr lang="da-DK" dirty="0"/>
              <a:t>of the source</a:t>
            </a:r>
          </a:p>
          <a:p>
            <a:pPr lvl="1"/>
            <a:r>
              <a:rPr lang="da-DK" dirty="0"/>
              <a:t>Summarising, </a:t>
            </a:r>
            <a:r>
              <a:rPr lang="da-DK" dirty="0" err="1"/>
              <a:t>Paraphrasing</a:t>
            </a:r>
            <a:r>
              <a:rPr lang="da-DK" dirty="0"/>
              <a:t> and </a:t>
            </a:r>
            <a:r>
              <a:rPr lang="da-DK" dirty="0" err="1"/>
              <a:t>Quoting</a:t>
            </a:r>
            <a:endParaRPr lang="da-DK" dirty="0"/>
          </a:p>
          <a:p>
            <a:pPr lvl="1"/>
            <a:r>
              <a:rPr lang="da-DK" dirty="0"/>
              <a:t>Proper </a:t>
            </a:r>
            <a:r>
              <a:rPr lang="da-DK" dirty="0" smtClean="0"/>
              <a:t>Citation</a:t>
            </a:r>
          </a:p>
          <a:p>
            <a:r>
              <a:rPr lang="da-DK" dirty="0"/>
              <a:t>In-</a:t>
            </a:r>
            <a:r>
              <a:rPr lang="da-DK" dirty="0" err="1"/>
              <a:t>depth</a:t>
            </a:r>
            <a:r>
              <a:rPr lang="da-DK" dirty="0"/>
              <a:t> </a:t>
            </a:r>
            <a:r>
              <a:rPr lang="da-DK" dirty="0" err="1"/>
              <a:t>discussion</a:t>
            </a:r>
            <a:r>
              <a:rPr lang="da-DK" dirty="0"/>
              <a:t> of </a:t>
            </a:r>
            <a:r>
              <a:rPr lang="da-DK" dirty="0" err="1"/>
              <a:t>sources</a:t>
            </a:r>
            <a:r>
              <a:rPr lang="da-DK" dirty="0" smtClean="0"/>
              <a:t>:</a:t>
            </a:r>
          </a:p>
          <a:p>
            <a:pPr lvl="1"/>
            <a:r>
              <a:rPr lang="da-DK" dirty="0" smtClean="0">
                <a:hlinkClick r:id="rId2"/>
              </a:rPr>
              <a:t>http://usingsources.fas.harvard.edu</a:t>
            </a:r>
            <a:endParaRPr lang="da-DK" dirty="0"/>
          </a:p>
          <a:p>
            <a:endParaRPr lang="da-DK" dirty="0"/>
          </a:p>
          <a:p>
            <a:pPr lvl="1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4657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048672"/>
          </a:xfrm>
        </p:spPr>
        <p:txBody>
          <a:bodyPr/>
          <a:lstStyle/>
          <a:p>
            <a:r>
              <a:rPr lang="da-DK" smtClean="0"/>
              <a:t>What is the purpose of the source?</a:t>
            </a:r>
          </a:p>
          <a:p>
            <a:pPr lvl="1"/>
            <a:r>
              <a:rPr lang="en-US" sz="2400"/>
              <a:t>Does your assignment include instructions on source use</a:t>
            </a:r>
            <a:r>
              <a:rPr lang="en-US" sz="2400" smtClean="0"/>
              <a:t>?</a:t>
            </a:r>
          </a:p>
          <a:p>
            <a:pPr lvl="1"/>
            <a:r>
              <a:rPr lang="en-US" sz="2400"/>
              <a:t>Does the source provide context or background information about your topic</a:t>
            </a:r>
            <a:r>
              <a:rPr lang="en-US" sz="2400" smtClean="0"/>
              <a:t>?</a:t>
            </a:r>
          </a:p>
          <a:p>
            <a:pPr lvl="1"/>
            <a:r>
              <a:rPr lang="en-US" sz="2400"/>
              <a:t>Has the source shaped your argument by raising a question, suggesting a line of thinking, or providing a provocative quotation</a:t>
            </a:r>
            <a:r>
              <a:rPr lang="en-US" sz="2400" smtClean="0"/>
              <a:t>?</a:t>
            </a:r>
          </a:p>
          <a:p>
            <a:pPr lvl="1"/>
            <a:r>
              <a:rPr lang="en-US" sz="2400"/>
              <a:t>Does the source serve as an authoritative voice in support of your claim</a:t>
            </a:r>
            <a:r>
              <a:rPr lang="en-US" sz="2400" smtClean="0"/>
              <a:t>?</a:t>
            </a:r>
          </a:p>
          <a:p>
            <a:pPr lvl="1"/>
            <a:r>
              <a:rPr lang="en-US" sz="2400"/>
              <a:t>Does the source provide evidence for your claim</a:t>
            </a:r>
            <a:r>
              <a:rPr lang="en-US" sz="2400" smtClean="0"/>
              <a:t>?</a:t>
            </a:r>
          </a:p>
          <a:p>
            <a:pPr lvl="1"/>
            <a:r>
              <a:rPr lang="en-US" sz="2400"/>
              <a:t>Does the source make a counterargument that you will disagree with or take a position that complicates your own </a:t>
            </a:r>
            <a:r>
              <a:rPr lang="en-US" sz="2400" smtClean="0"/>
              <a:t>position?</a:t>
            </a:r>
          </a:p>
          <a:p>
            <a:pPr marL="457200" lvl="1" indent="0">
              <a:buNone/>
            </a:pPr>
            <a:r>
              <a:rPr lang="en-US" sz="1400"/>
              <a:t>Taken from </a:t>
            </a:r>
            <a:r>
              <a:rPr lang="en-US" sz="1400">
                <a:hlinkClick r:id="rId2"/>
              </a:rPr>
              <a:t>http://</a:t>
            </a:r>
            <a:r>
              <a:rPr lang="en-US" sz="1400" smtClean="0">
                <a:hlinkClick r:id="rId2"/>
              </a:rPr>
              <a:t>usingsources.fas.harvard.edu/icb/icb.do?keyword=k70847&amp;pageid=icb.page350376</a:t>
            </a:r>
            <a:r>
              <a:rPr lang="en-US" sz="1400" smtClean="0"/>
              <a:t> </a:t>
            </a:r>
            <a:endParaRPr lang="da-DK" sz="1400"/>
          </a:p>
        </p:txBody>
      </p:sp>
    </p:spTree>
    <p:extLst>
      <p:ext uri="{BB962C8B-B14F-4D97-AF65-F5344CB8AC3E}">
        <p14:creationId xmlns:p14="http://schemas.microsoft.com/office/powerpoint/2010/main" val="421102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9C8797402A2ED4E8450ACEDD40CBEF2" ma:contentTypeVersion="3" ma:contentTypeDescription="Opret et nyt dokument." ma:contentTypeScope="" ma:versionID="b2c3db95eddee48e14732febad32b4e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5d5704adba3d73279dcfae9c867ab8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.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customXsn xmlns="http://schemas.microsoft.com/office/2006/metadata/customXsn">
  <xsnLocation/>
  <cached>True</cached>
  <openByDefault>False</openByDefault>
  <xsnScope/>
</customXsn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5.xml><?xml version="1.0" encoding="utf-8"?>
<?mso-contentType ?>
<spe:Receivers xmlns:spe="http://schemas.microsoft.com/sharepoint/events">
  <Receiver>
    <Name>Nintex conditional workflow start</Name>
    <Synchronization>Synchronous</Synchronization>
    <Type>10001</Type>
    <SequenceNumber>50000</SequenceNumber>
    <Assembly>Nintex.Workflow, Version=1.0.0.0, Culture=neutral, PublicKeyToken=913f6bae0ca5ae12</Assembly>
    <Class>Nintex.Workflow.ConditionalWorkflowStartReceiver</Class>
    <Data>26-11-2012 10:28:07</Data>
    <Filter/>
  </Receiver>
  <Receiver>
    <Name>Nintex conditional workflow start</Name>
    <Synchronization>Synchronous</Synchronization>
    <Type>10002</Type>
    <SequenceNumber>50000</SequenceNumber>
    <Assembly>Nintex.Workflow, Version=1.0.0.0, Culture=neutral, PublicKeyToken=913f6bae0ca5ae12</Assembly>
    <Class>Nintex.Workflow.ConditionalWorkflowStartReceiver</Class>
    <Data>26-11-2012 10:28:07</Data>
    <Filter/>
  </Receiver>
  <Receiver>
    <Name>Nintex conditional workflow start</Name>
    <Synchronization>Synchronous</Synchronization>
    <Type>2</Type>
    <SequenceNumber>50000</SequenceNumber>
    <Assembly>Nintex.Workflow, Version=1.0.0.0, Culture=neutral, PublicKeyToken=913f6bae0ca5ae12</Assembly>
    <Class>Nintex.Workflow.ConditionalWorkflowStartReceiver</Class>
    <Data>26-11-2012 10:28:07</Data>
    <Filter/>
  </Receiver>
</spe:Receivers>
</file>

<file path=customXml/itemProps1.xml><?xml version="1.0" encoding="utf-8"?>
<ds:datastoreItem xmlns:ds="http://schemas.openxmlformats.org/officeDocument/2006/customXml" ds:itemID="{0BB72DA0-60E0-46A0-84E8-9B39D565F7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5CC8FC1-2795-4902-BC08-1DC5E2590DF8}">
  <ds:schemaRefs>
    <ds:schemaRef ds:uri="http://schemas.microsoft.com/office/2006/metadata/customXsn"/>
  </ds:schemaRefs>
</ds:datastoreItem>
</file>

<file path=customXml/itemProps3.xml><?xml version="1.0" encoding="utf-8"?>
<ds:datastoreItem xmlns:ds="http://schemas.openxmlformats.org/officeDocument/2006/customXml" ds:itemID="{73719610-1D1B-4C4C-A969-76A4707DC0F9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26C0A3CE-5015-4879-8C9D-1FE2E73CEF3C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</ds:schemaRefs>
</ds:datastoreItem>
</file>

<file path=customXml/itemProps5.xml><?xml version="1.0" encoding="utf-8"?>
<ds:datastoreItem xmlns:ds="http://schemas.openxmlformats.org/officeDocument/2006/customXml" ds:itemID="{B0AE2BC2-E71C-45A0-8F94-2682327F7E2B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3601</TotalTime>
  <Words>2134</Words>
  <Application>Microsoft Office PowerPoint</Application>
  <PresentationFormat>Skærmshow (4:3)</PresentationFormat>
  <Paragraphs>274</Paragraphs>
  <Slides>42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42</vt:i4>
      </vt:variant>
    </vt:vector>
  </HeadingPairs>
  <TitlesOfParts>
    <vt:vector size="45" baseType="lpstr">
      <vt:lpstr>Arial</vt:lpstr>
      <vt:lpstr>Calibri</vt:lpstr>
      <vt:lpstr>Kontortema</vt:lpstr>
      <vt:lpstr>Dissertation Course – Day 3</vt:lpstr>
      <vt:lpstr>PowerPoint-præsentation</vt:lpstr>
      <vt:lpstr>PowerPoint-præsentation</vt:lpstr>
      <vt:lpstr>PowerPoint-præsentation</vt:lpstr>
      <vt:lpstr>PowerPoint-præsentation</vt:lpstr>
      <vt:lpstr>Proper use of sources </vt:lpstr>
      <vt:lpstr>What are ‘sources’?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Language and wording</vt:lpstr>
      <vt:lpstr>Who are the author(s)?</vt:lpstr>
      <vt:lpstr>Who are the reader(s)?</vt:lpstr>
      <vt:lpstr>Which tense to chose?</vt:lpstr>
      <vt:lpstr>How to make good writing?</vt:lpstr>
      <vt:lpstr>How to make good writing?</vt:lpstr>
      <vt:lpstr>How to make good writing?</vt:lpstr>
      <vt:lpstr>How to make good writing?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Dissertation Course  - slides Day 3</dc:title>
  <dc:creator>Per Storgaard Laursen</dc:creator>
  <cp:lastModifiedBy>Anders Kristian Børjesson</cp:lastModifiedBy>
  <cp:revision>123</cp:revision>
  <dcterms:created xsi:type="dcterms:W3CDTF">2013-09-14T11:40:54Z</dcterms:created>
  <dcterms:modified xsi:type="dcterms:W3CDTF">2014-11-10T07:44:48Z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0x01010049C8797402A2ED4E8450ACEDD40CBEF2</vt:lpwstr>
  </property>
</Properties>
</file>