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257" r:id="rId3"/>
    <p:sldId id="258" r:id="rId4"/>
    <p:sldId id="260" r:id="rId5"/>
    <p:sldId id="259" r:id="rId6"/>
    <p:sldId id="262" r:id="rId7"/>
    <p:sldId id="263" r:id="rId8"/>
    <p:sldId id="264" r:id="rId9"/>
    <p:sldId id="265" r:id="rId10"/>
    <p:sldId id="268" r:id="rId11"/>
    <p:sldId id="284" r:id="rId12"/>
    <p:sldId id="285" r:id="rId13"/>
    <p:sldId id="314" r:id="rId14"/>
    <p:sldId id="313" r:id="rId15"/>
    <p:sldId id="315" r:id="rId16"/>
    <p:sldId id="317" r:id="rId17"/>
    <p:sldId id="316" r:id="rId18"/>
    <p:sldId id="319" r:id="rId19"/>
    <p:sldId id="318" r:id="rId20"/>
    <p:sldId id="286" r:id="rId21"/>
    <p:sldId id="287" r:id="rId22"/>
    <p:sldId id="288" r:id="rId23"/>
    <p:sldId id="289" r:id="rId24"/>
    <p:sldId id="290" r:id="rId25"/>
    <p:sldId id="321" r:id="rId26"/>
    <p:sldId id="292" r:id="rId27"/>
    <p:sldId id="293" r:id="rId28"/>
    <p:sldId id="294" r:id="rId29"/>
    <p:sldId id="295" r:id="rId30"/>
    <p:sldId id="296" r:id="rId31"/>
    <p:sldId id="297" r:id="rId32"/>
    <p:sldId id="298" r:id="rId33"/>
    <p:sldId id="299" r:id="rId34"/>
    <p:sldId id="300" r:id="rId35"/>
    <p:sldId id="302" r:id="rId36"/>
    <p:sldId id="320" r:id="rId37"/>
    <p:sldId id="272" r:id="rId38"/>
    <p:sldId id="303" r:id="rId39"/>
    <p:sldId id="304" r:id="rId40"/>
    <p:sldId id="305" r:id="rId41"/>
    <p:sldId id="306" r:id="rId42"/>
    <p:sldId id="307" r:id="rId43"/>
    <p:sldId id="308" r:id="rId44"/>
    <p:sldId id="309" r:id="rId45"/>
    <p:sldId id="310" r:id="rId46"/>
    <p:sldId id="311" r:id="rId47"/>
    <p:sldId id="312" r:id="rId48"/>
    <p:sldId id="323" r:id="rId49"/>
    <p:sldId id="324" r:id="rId50"/>
    <p:sldId id="325" r:id="rId51"/>
    <p:sldId id="326" r:id="rId52"/>
    <p:sldId id="327" r:id="rId53"/>
    <p:sldId id="328" r:id="rId54"/>
    <p:sldId id="329" r:id="rId55"/>
    <p:sldId id="330" r:id="rId56"/>
    <p:sldId id="331" r:id="rId57"/>
    <p:sldId id="332" r:id="rId58"/>
    <p:sldId id="333" r:id="rId59"/>
    <p:sldId id="267" r:id="rId60"/>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92ECB1-E9AF-4366-8941-B463CA52B44C}" type="datetimeFigureOut">
              <a:rPr lang="en-US" smtClean="0"/>
              <a:t>10/7/2015</a:t>
            </a:fld>
            <a:endParaRPr lang="en-US"/>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63725-073E-4A82-B486-A2DAC305F7D3}" type="slidenum">
              <a:rPr lang="en-US" smtClean="0"/>
              <a:t>‹nr.›</a:t>
            </a:fld>
            <a:endParaRPr lang="en-US"/>
          </a:p>
        </p:txBody>
      </p:sp>
    </p:spTree>
    <p:extLst>
      <p:ext uri="{BB962C8B-B14F-4D97-AF65-F5344CB8AC3E}">
        <p14:creationId xmlns:p14="http://schemas.microsoft.com/office/powerpoint/2010/main" val="1139012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65263725-073E-4A82-B486-A2DAC305F7D3}" type="slidenum">
              <a:rPr lang="en-US" smtClean="0"/>
              <a:t>1</a:t>
            </a:fld>
            <a:endParaRPr lang="en-US"/>
          </a:p>
        </p:txBody>
      </p:sp>
    </p:spTree>
    <p:extLst>
      <p:ext uri="{BB962C8B-B14F-4D97-AF65-F5344CB8AC3E}">
        <p14:creationId xmlns:p14="http://schemas.microsoft.com/office/powerpoint/2010/main" val="2456736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938200BD-8ECC-4D2B-89E2-F806A2253EB5}" type="datetime1">
              <a:rPr lang="da-DK" smtClean="0"/>
              <a:t>07-10-2015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9DF3BA6-A269-43C0-8365-612AE68276A0}" type="datetime1">
              <a:rPr lang="da-DK" smtClean="0"/>
              <a:t>07-10-2015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52D7B848-7F1A-4245-93AE-D3E64EBBC3F2}" type="datetime1">
              <a:rPr lang="da-DK" smtClean="0"/>
              <a:t>07-10-2015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68DC57DF-315A-4D02-8548-C0B06F32BC59}" type="datetime1">
              <a:rPr lang="da-DK" smtClean="0"/>
              <a:t>07-10-2015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0BC88A76-3BD3-473B-B44C-8BF7A6A051B2}" type="datetime1">
              <a:rPr lang="da-DK" smtClean="0"/>
              <a:t>07-10-2015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698CF48A-61CC-41BA-AEEE-2099B9FBD1BF}" type="datetime1">
              <a:rPr lang="da-DK" smtClean="0"/>
              <a:t>07-10-2015</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7E4B3972-26F3-4CF9-B1BA-4DCA14718D10}" type="datetime1">
              <a:rPr lang="da-DK" smtClean="0"/>
              <a:t>07-10-2015</a:t>
            </a:fld>
            <a:endParaRPr lang="da-DK"/>
          </a:p>
        </p:txBody>
      </p:sp>
      <p:sp>
        <p:nvSpPr>
          <p:cNvPr id="8" name="Pladsholder til sidefod 7"/>
          <p:cNvSpPr>
            <a:spLocks noGrp="1"/>
          </p:cNvSpPr>
          <p:nvPr>
            <p:ph type="ftr" sz="quarter" idx="11"/>
          </p:nvPr>
        </p:nvSpPr>
        <p:spPr/>
        <p:txBody>
          <a:bodyPr/>
          <a:lstStyle/>
          <a:p>
            <a:r>
              <a:rPr lang="da-DK" smtClean="0"/>
              <a:t>Dissertation course, day 1</a:t>
            </a:r>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129C7C64-AF6A-4A99-A11D-196C09FFD03D}" type="datetime1">
              <a:rPr lang="da-DK" smtClean="0"/>
              <a:t>07-10-2015</a:t>
            </a:fld>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859D5C6F-9605-4B97-8721-B1E4B48DB4F2}" type="datetime1">
              <a:rPr lang="da-DK" smtClean="0"/>
              <a:t>07-10-2015</a:t>
            </a:fld>
            <a:endParaRPr lang="da-DK"/>
          </a:p>
        </p:txBody>
      </p:sp>
      <p:sp>
        <p:nvSpPr>
          <p:cNvPr id="3" name="Pladsholder til sidefod 2"/>
          <p:cNvSpPr>
            <a:spLocks noGrp="1"/>
          </p:cNvSpPr>
          <p:nvPr>
            <p:ph type="ftr" sz="quarter" idx="11"/>
          </p:nvPr>
        </p:nvSpPr>
        <p:spPr/>
        <p:txBody>
          <a:bodyPr/>
          <a:lstStyle/>
          <a:p>
            <a:r>
              <a:rPr lang="da-DK" smtClean="0"/>
              <a:t>Dissertation course, day 1</a:t>
            </a:r>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FC9E8AD5-09F0-433F-8FDE-6935184C1C40}" type="datetime1">
              <a:rPr lang="da-DK" smtClean="0"/>
              <a:t>07-10-2015</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160195B9-A191-480B-89C8-8BE712F20B65}" type="datetime1">
              <a:rPr lang="da-DK" smtClean="0"/>
              <a:t>07-10-2015</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F7BF2-6BC6-41BD-A2CA-A943249E4191}" type="datetime1">
              <a:rPr lang="da-DK" smtClean="0"/>
              <a:t>07-10-2015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smtClean="0"/>
              <a:t>Dissertation course, day 1</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listercentrum.de/cms/upload/bilder/Grafik_Seminar_Screenbean-angepasst.jpg"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dk/url?sa=i&amp;rct=j&amp;q=&amp;esrc=s&amp;frm=1&amp;source=images&amp;cd=&amp;cad=rja&amp;docid=wN9JbKCPCi0iEM&amp;tbnid=f3sLtkmqum-GCM:&amp;ved=0CAUQjRw&amp;url=http://jamisonfit.wordpress.com/tag/inactivity/&amp;ei=HD43UpXiDcjBtQbX94GQBg&amp;bvm=bv.52164340,d.Yms&amp;psig=AFQjCNEe_ES3z0OFtE0o1Qw2LjYzrVxfnA&amp;ust=137943848294330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smtClean="0"/>
              <a:t>Dissertation Course</a:t>
            </a:r>
            <a:endParaRPr lang="da-DK" b="1" dirty="0"/>
          </a:p>
        </p:txBody>
      </p:sp>
      <p:sp>
        <p:nvSpPr>
          <p:cNvPr id="3" name="Undertitel 2"/>
          <p:cNvSpPr>
            <a:spLocks noGrp="1"/>
          </p:cNvSpPr>
          <p:nvPr>
            <p:ph type="subTitle" idx="1"/>
          </p:nvPr>
        </p:nvSpPr>
        <p:spPr/>
        <p:txBody>
          <a:bodyPr/>
          <a:lstStyle/>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a:t>
            </a:fld>
            <a:endParaRPr lang="da-DK"/>
          </a:p>
        </p:txBody>
      </p:sp>
    </p:spTree>
    <p:extLst>
      <p:ext uri="{BB962C8B-B14F-4D97-AF65-F5344CB8AC3E}">
        <p14:creationId xmlns:p14="http://schemas.microsoft.com/office/powerpoint/2010/main" val="2956109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Problems</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10</a:t>
            </a:fld>
            <a:endParaRPr lang="da-DK"/>
          </a:p>
        </p:txBody>
      </p:sp>
    </p:spTree>
    <p:extLst>
      <p:ext uri="{BB962C8B-B14F-4D97-AF65-F5344CB8AC3E}">
        <p14:creationId xmlns:p14="http://schemas.microsoft.com/office/powerpoint/2010/main" val="3692735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What is a problem?</a:t>
            </a:r>
            <a:endParaRPr lang="da-DK" dirty="0"/>
          </a:p>
        </p:txBody>
      </p:sp>
      <p:sp>
        <p:nvSpPr>
          <p:cNvPr id="3" name="Pladsholder til indhold 2"/>
          <p:cNvSpPr>
            <a:spLocks noGrp="1"/>
          </p:cNvSpPr>
          <p:nvPr>
            <p:ph idx="1"/>
          </p:nvPr>
        </p:nvSpPr>
        <p:spPr/>
        <p:txBody>
          <a:bodyPr>
            <a:normAutofit fontScale="92500"/>
          </a:bodyPr>
          <a:lstStyle/>
          <a:p>
            <a:r>
              <a:rPr lang="en-US" b="1" u="sng" dirty="0" smtClean="0">
                <a:solidFill>
                  <a:srgbClr val="00B050"/>
                </a:solidFill>
              </a:rPr>
              <a:t>Practical</a:t>
            </a:r>
          </a:p>
          <a:p>
            <a:pPr lvl="1"/>
            <a:r>
              <a:rPr lang="en-US" dirty="0" smtClean="0"/>
              <a:t>You experience something unexpected</a:t>
            </a:r>
          </a:p>
          <a:p>
            <a:pPr lvl="2"/>
            <a:r>
              <a:rPr lang="en-US" dirty="0" smtClean="0"/>
              <a:t>Network breaks down</a:t>
            </a:r>
          </a:p>
          <a:p>
            <a:pPr lvl="2"/>
            <a:r>
              <a:rPr lang="en-US" dirty="0" smtClean="0"/>
              <a:t>Testing a program -  unable to find the bug</a:t>
            </a:r>
          </a:p>
          <a:p>
            <a:pPr lvl="1"/>
            <a:r>
              <a:rPr lang="en-US" dirty="0" smtClean="0"/>
              <a:t>A situation where you don’t know what to do in order to carry out a specific activity you want to</a:t>
            </a:r>
          </a:p>
          <a:p>
            <a:pPr lvl="1"/>
            <a:r>
              <a:rPr lang="en-US" sz="3500" b="1" dirty="0" smtClean="0">
                <a:solidFill>
                  <a:srgbClr val="C00000"/>
                </a:solidFill>
              </a:rPr>
              <a:t>Solving a specific task for a company as your dissertation project</a:t>
            </a:r>
          </a:p>
          <a:p>
            <a:pPr lvl="1"/>
            <a:r>
              <a:rPr lang="en-US" dirty="0" smtClean="0"/>
              <a:t>For any practical problem there is theoretical problem </a:t>
            </a: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11</a:t>
            </a:fld>
            <a:endParaRPr lang="da-DK"/>
          </a:p>
        </p:txBody>
      </p:sp>
    </p:spTree>
    <p:extLst>
      <p:ext uri="{BB962C8B-B14F-4D97-AF65-F5344CB8AC3E}">
        <p14:creationId xmlns:p14="http://schemas.microsoft.com/office/powerpoint/2010/main" val="3992015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What is a problem?</a:t>
            </a:r>
            <a:endParaRPr lang="da-DK" dirty="0"/>
          </a:p>
        </p:txBody>
      </p:sp>
      <p:sp>
        <p:nvSpPr>
          <p:cNvPr id="3" name="Pladsholder til indhold 2"/>
          <p:cNvSpPr>
            <a:spLocks noGrp="1"/>
          </p:cNvSpPr>
          <p:nvPr>
            <p:ph idx="1"/>
          </p:nvPr>
        </p:nvSpPr>
        <p:spPr>
          <a:xfrm>
            <a:off x="457200" y="1268760"/>
            <a:ext cx="8229600" cy="5472608"/>
          </a:xfrm>
        </p:spPr>
        <p:txBody>
          <a:bodyPr>
            <a:normAutofit fontScale="92500" lnSpcReduction="10000"/>
          </a:bodyPr>
          <a:lstStyle/>
          <a:p>
            <a:r>
              <a:rPr lang="en-US" b="1" u="sng" dirty="0" smtClean="0">
                <a:solidFill>
                  <a:srgbClr val="00B050"/>
                </a:solidFill>
              </a:rPr>
              <a:t>Theoretical</a:t>
            </a:r>
          </a:p>
          <a:p>
            <a:pPr lvl="1"/>
            <a:r>
              <a:rPr lang="en-US" dirty="0" smtClean="0"/>
              <a:t>A problem in relation to your knowledge (why does the network break down?)</a:t>
            </a:r>
          </a:p>
          <a:p>
            <a:pPr lvl="1"/>
            <a:r>
              <a:rPr lang="en-US" dirty="0" smtClean="0"/>
              <a:t>You seek an explanation of the cause of a practical problem</a:t>
            </a:r>
          </a:p>
          <a:p>
            <a:pPr lvl="1"/>
            <a:r>
              <a:rPr lang="en-US" b="1" dirty="0" smtClean="0">
                <a:solidFill>
                  <a:srgbClr val="C00000"/>
                </a:solidFill>
              </a:rPr>
              <a:t>Seeking knowledge about relevant topics in order to solve a specific task for a company as your dissertation project </a:t>
            </a:r>
          </a:p>
          <a:p>
            <a:pPr lvl="1"/>
            <a:r>
              <a:rPr lang="en-US" b="1" dirty="0" smtClean="0">
                <a:solidFill>
                  <a:srgbClr val="C00000"/>
                </a:solidFill>
              </a:rPr>
              <a:t>Seeking knowledge about </a:t>
            </a:r>
            <a:r>
              <a:rPr lang="en-US" b="1" u="sng" dirty="0" smtClean="0">
                <a:solidFill>
                  <a:srgbClr val="C00000"/>
                </a:solidFill>
              </a:rPr>
              <a:t>something of your interest </a:t>
            </a:r>
            <a:r>
              <a:rPr lang="en-US" b="1" dirty="0" smtClean="0">
                <a:solidFill>
                  <a:srgbClr val="C00000"/>
                </a:solidFill>
              </a:rPr>
              <a:t>as your dissertation project </a:t>
            </a:r>
          </a:p>
          <a:p>
            <a:pPr lvl="1"/>
            <a:endParaRPr lang="en-US" b="1" dirty="0">
              <a:solidFill>
                <a:srgbClr val="C00000"/>
              </a:solidFill>
            </a:endParaRPr>
          </a:p>
          <a:p>
            <a:pPr lvl="1"/>
            <a:r>
              <a:rPr lang="en-US" b="1" dirty="0" smtClean="0">
                <a:solidFill>
                  <a:srgbClr val="00B050"/>
                </a:solidFill>
              </a:rPr>
              <a:t>The knowledge itself does not solve a practical problem, but is necessary to change the situation</a:t>
            </a:r>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12</a:t>
            </a:fld>
            <a:endParaRPr lang="da-DK"/>
          </a:p>
        </p:txBody>
      </p:sp>
    </p:spTree>
    <p:extLst>
      <p:ext uri="{BB962C8B-B14F-4D97-AF65-F5344CB8AC3E}">
        <p14:creationId xmlns:p14="http://schemas.microsoft.com/office/powerpoint/2010/main" val="5204079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err="1" smtClean="0"/>
              <a:t>Study</a:t>
            </a:r>
            <a:r>
              <a:rPr lang="da-DK" sz="5400" b="1" dirty="0" smtClean="0"/>
              <a:t> Project</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Tree>
    <p:extLst>
      <p:ext uri="{BB962C8B-B14F-4D97-AF65-F5344CB8AC3E}">
        <p14:creationId xmlns:p14="http://schemas.microsoft.com/office/powerpoint/2010/main" val="633099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err="1" smtClean="0"/>
              <a:t>Study</a:t>
            </a:r>
            <a:r>
              <a:rPr lang="da-DK" b="1" dirty="0" smtClean="0"/>
              <a:t> Project</a:t>
            </a:r>
            <a:endParaRPr lang="en-US" b="1" dirty="0"/>
          </a:p>
        </p:txBody>
      </p:sp>
      <p:sp>
        <p:nvSpPr>
          <p:cNvPr id="3" name="Pladsholder til indhold 2"/>
          <p:cNvSpPr>
            <a:spLocks noGrp="1"/>
          </p:cNvSpPr>
          <p:nvPr>
            <p:ph idx="1"/>
          </p:nvPr>
        </p:nvSpPr>
        <p:spPr>
          <a:xfrm>
            <a:off x="457200" y="1628800"/>
            <a:ext cx="8229600" cy="4525963"/>
          </a:xfrm>
        </p:spPr>
        <p:txBody>
          <a:bodyPr/>
          <a:lstStyle/>
          <a:p>
            <a:pPr lvl="1"/>
            <a:r>
              <a:rPr lang="en-US" sz="3000" dirty="0" smtClean="0"/>
              <a:t>Main phases/chapters: </a:t>
            </a:r>
          </a:p>
          <a:p>
            <a:pPr lvl="1"/>
            <a:endParaRPr lang="en-US" sz="3000" dirty="0"/>
          </a:p>
          <a:p>
            <a:pPr marL="1371600" lvl="2" indent="-457200">
              <a:buFont typeface="+mj-lt"/>
              <a:buAutoNum type="arabicPeriod"/>
            </a:pPr>
            <a:r>
              <a:rPr lang="en-US" sz="3000" dirty="0"/>
              <a:t>Project start</a:t>
            </a:r>
          </a:p>
          <a:p>
            <a:pPr marL="1371600" lvl="2" indent="-457200">
              <a:buFont typeface="+mj-lt"/>
              <a:buAutoNum type="arabicPeriod"/>
            </a:pPr>
            <a:r>
              <a:rPr lang="en-US" sz="3000" dirty="0"/>
              <a:t>Problem </a:t>
            </a:r>
            <a:r>
              <a:rPr lang="en-US" sz="3000" dirty="0" smtClean="0"/>
              <a:t>analysis and problem definition</a:t>
            </a:r>
            <a:endParaRPr lang="en-US" sz="3000" dirty="0"/>
          </a:p>
          <a:p>
            <a:pPr marL="1371600" lvl="2" indent="-457200">
              <a:buFont typeface="+mj-lt"/>
              <a:buAutoNum type="arabicPeriod"/>
            </a:pPr>
            <a:r>
              <a:rPr lang="en-US" sz="3000" dirty="0" smtClean="0"/>
              <a:t>Method </a:t>
            </a:r>
            <a:r>
              <a:rPr lang="en-US" sz="2000" dirty="0" smtClean="0"/>
              <a:t>(what you will do to answer the problem definition)</a:t>
            </a:r>
            <a:endParaRPr lang="en-US" sz="2000" dirty="0"/>
          </a:p>
          <a:p>
            <a:pPr marL="1371600" lvl="2" indent="-457200">
              <a:buFont typeface="+mj-lt"/>
              <a:buAutoNum type="arabicPeriod"/>
            </a:pPr>
            <a:r>
              <a:rPr lang="en-US" sz="3000" dirty="0"/>
              <a:t>Problem </a:t>
            </a:r>
            <a:r>
              <a:rPr lang="en-US" sz="3000" dirty="0" smtClean="0"/>
              <a:t>solving (do it! - 95% of the pages)</a:t>
            </a:r>
            <a:endParaRPr lang="en-US" sz="3000" dirty="0"/>
          </a:p>
          <a:p>
            <a:pPr marL="1371600" lvl="2" indent="-457200">
              <a:buFont typeface="+mj-lt"/>
              <a:buAutoNum type="arabicPeriod"/>
            </a:pPr>
            <a:r>
              <a:rPr lang="en-US" sz="3000" dirty="0"/>
              <a:t>Conclusion</a:t>
            </a:r>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14</a:t>
            </a:fld>
            <a:endParaRPr lang="da-DK"/>
          </a:p>
        </p:txBody>
      </p:sp>
    </p:spTree>
    <p:extLst>
      <p:ext uri="{BB962C8B-B14F-4D97-AF65-F5344CB8AC3E}">
        <p14:creationId xmlns:p14="http://schemas.microsoft.com/office/powerpoint/2010/main" val="39415198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79"/>
          <p:cNvSpPr>
            <a:spLocks noChangeArrowheads="1"/>
          </p:cNvSpPr>
          <p:nvPr/>
        </p:nvSpPr>
        <p:spPr bwMode="auto">
          <a:xfrm>
            <a:off x="3290888" y="806450"/>
            <a:ext cx="2073910" cy="3426460"/>
          </a:xfrm>
          <a:prstGeom prst="flowChartDocument">
            <a:avLst/>
          </a:prstGeom>
          <a:solidFill>
            <a:srgbClr val="FFFFFF"/>
          </a:solidFill>
          <a:ln w="9525" cap="rnd">
            <a:solidFill>
              <a:srgbClr val="000000"/>
            </a:solidFill>
            <a:prstDash val="sysDot"/>
            <a:miter lim="800000"/>
            <a:headEnd/>
            <a:tailEnd/>
          </a:ln>
        </p:spPr>
        <p:txBody>
          <a:bodyPr rot="0" vert="horz" wrap="square" lIns="91440" tIns="45720" rIns="91440" bIns="45720" anchor="t" anchorCtr="0" upright="1">
            <a:noAutofit/>
          </a:bodyPr>
          <a:lstStyle/>
          <a:p>
            <a:endParaRPr lang="en-US"/>
          </a:p>
        </p:txBody>
      </p:sp>
      <p:sp>
        <p:nvSpPr>
          <p:cNvPr id="6" name="AutoShape 45"/>
          <p:cNvSpPr>
            <a:spLocks noChangeArrowheads="1"/>
          </p:cNvSpPr>
          <p:nvPr/>
        </p:nvSpPr>
        <p:spPr bwMode="auto">
          <a:xfrm>
            <a:off x="630555" y="836712"/>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THEORY</a:t>
            </a:r>
            <a:endParaRPr lang="en-US" sz="12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Study</a:t>
            </a: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200" b="1" dirty="0">
              <a:effectLst/>
              <a:latin typeface="Times New Roman" panose="02020603050405020304" pitchFamily="18" charset="0"/>
              <a:ea typeface="Times New Roman" panose="02020603050405020304" pitchFamily="18" charset="0"/>
            </a:endParaRPr>
          </a:p>
        </p:txBody>
      </p:sp>
      <p:sp>
        <p:nvSpPr>
          <p:cNvPr id="7" name="AutoShape 46"/>
          <p:cNvSpPr>
            <a:spLocks noChangeArrowheads="1"/>
          </p:cNvSpPr>
          <p:nvPr/>
        </p:nvSpPr>
        <p:spPr bwMode="auto">
          <a:xfrm>
            <a:off x="630555" y="2597604"/>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PRACTICE</a:t>
            </a:r>
            <a:endParaRPr lang="en-US" sz="14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(Development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400" b="1" dirty="0">
              <a:effectLst/>
              <a:latin typeface="Times New Roman" panose="02020603050405020304" pitchFamily="18" charset="0"/>
              <a:ea typeface="Times New Roman" panose="02020603050405020304" pitchFamily="18" charset="0"/>
            </a:endParaRPr>
          </a:p>
        </p:txBody>
      </p:sp>
      <p:sp>
        <p:nvSpPr>
          <p:cNvPr id="8" name="AutoShape 47"/>
          <p:cNvSpPr>
            <a:spLocks noChangeArrowheads="1"/>
          </p:cNvSpPr>
          <p:nvPr/>
        </p:nvSpPr>
        <p:spPr bwMode="auto">
          <a:xfrm>
            <a:off x="3336290" y="911434"/>
            <a:ext cx="1983740" cy="117221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9" name="AutoShape 48"/>
          <p:cNvSpPr>
            <a:spLocks noChangeArrowheads="1"/>
          </p:cNvSpPr>
          <p:nvPr/>
        </p:nvSpPr>
        <p:spPr bwMode="auto">
          <a:xfrm>
            <a:off x="3329401" y="2500186"/>
            <a:ext cx="1983740" cy="126238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da-DK" sz="1000" dirty="0" err="1">
                <a:effectLst/>
                <a:latin typeface="Times New Roman" panose="02020603050405020304" pitchFamily="18" charset="0"/>
                <a:ea typeface="Times New Roman" panose="02020603050405020304" pitchFamily="18" charset="0"/>
              </a:rPr>
              <a:t>development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documentation</a:t>
            </a:r>
            <a:endParaRPr lang="en-US" sz="1000" dirty="0">
              <a:effectLst/>
              <a:latin typeface="Times New Roman" panose="02020603050405020304" pitchFamily="18" charset="0"/>
              <a:ea typeface="Times New Roman" panose="02020603050405020304" pitchFamily="18" charset="0"/>
            </a:endParaRPr>
          </a:p>
        </p:txBody>
      </p:sp>
      <p:sp>
        <p:nvSpPr>
          <p:cNvPr id="10" name="Text Box 49"/>
          <p:cNvSpPr txBox="1">
            <a:spLocks noChangeArrowheads="1"/>
          </p:cNvSpPr>
          <p:nvPr/>
        </p:nvSpPr>
        <p:spPr bwMode="auto">
          <a:xfrm>
            <a:off x="3529308" y="928699"/>
            <a:ext cx="1803400" cy="27051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tabLst>
                <a:tab pos="2743200" algn="ctr"/>
                <a:tab pos="5486400" algn="r"/>
                <a:tab pos="457200" algn="l"/>
              </a:tabLst>
            </a:pPr>
            <a:r>
              <a:rPr lang="da-DK" sz="1000" dirty="0" err="1">
                <a:effectLst/>
                <a:latin typeface="Times New Roman" panose="02020603050405020304" pitchFamily="18" charset="0"/>
                <a:ea typeface="Times New Roman" panose="02020603050405020304" pitchFamily="18" charset="0"/>
              </a:rPr>
              <a:t>study</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rPr>
              <a:t>documentation</a:t>
            </a:r>
          </a:p>
        </p:txBody>
      </p:sp>
      <p:cxnSp>
        <p:nvCxnSpPr>
          <p:cNvPr id="11" name="Line 53"/>
          <p:cNvCxnSpPr>
            <a:cxnSpLocks noChangeShapeType="1"/>
          </p:cNvCxnSpPr>
          <p:nvPr/>
        </p:nvCxnSpPr>
        <p:spPr bwMode="auto">
          <a:xfrm>
            <a:off x="89396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54"/>
          <p:cNvCxnSpPr>
            <a:cxnSpLocks noChangeShapeType="1"/>
          </p:cNvCxnSpPr>
          <p:nvPr/>
        </p:nvCxnSpPr>
        <p:spPr bwMode="auto">
          <a:xfrm flipV="1">
            <a:off x="118762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Line 55"/>
          <p:cNvCxnSpPr>
            <a:cxnSpLocks noChangeShapeType="1"/>
          </p:cNvCxnSpPr>
          <p:nvPr/>
        </p:nvCxnSpPr>
        <p:spPr bwMode="auto">
          <a:xfrm>
            <a:off x="1531366"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Line 56"/>
          <p:cNvCxnSpPr>
            <a:cxnSpLocks noChangeShapeType="1"/>
          </p:cNvCxnSpPr>
          <p:nvPr/>
        </p:nvCxnSpPr>
        <p:spPr bwMode="auto">
          <a:xfrm flipV="1">
            <a:off x="1859534"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5" name="Rectangle 61"/>
          <p:cNvSpPr>
            <a:spLocks noChangeArrowheads="1"/>
          </p:cNvSpPr>
          <p:nvPr/>
        </p:nvSpPr>
        <p:spPr bwMode="auto">
          <a:xfrm>
            <a:off x="5557816" y="836712"/>
            <a:ext cx="1262380" cy="234442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lgn="ctr">
              <a:spcAft>
                <a:spcPts val="0"/>
              </a:spcAft>
            </a:pPr>
            <a:r>
              <a:rPr lang="da-DK" sz="12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Research Question (Problem Definition)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Problem solving</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Conclusion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cxnSp>
        <p:nvCxnSpPr>
          <p:cNvPr id="16" name="Line 64"/>
          <p:cNvCxnSpPr>
            <a:cxnSpLocks noChangeShapeType="1"/>
          </p:cNvCxnSpPr>
          <p:nvPr/>
        </p:nvCxnSpPr>
        <p:spPr bwMode="auto">
          <a:xfrm flipH="1" flipV="1">
            <a:off x="4851654" y="1276373"/>
            <a:ext cx="631190" cy="901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Line 66"/>
          <p:cNvCxnSpPr>
            <a:cxnSpLocks noChangeShapeType="1"/>
          </p:cNvCxnSpPr>
          <p:nvPr/>
        </p:nvCxnSpPr>
        <p:spPr bwMode="auto">
          <a:xfrm flipH="1" flipV="1">
            <a:off x="4516882" y="1457030"/>
            <a:ext cx="1082040" cy="4508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Line 67"/>
          <p:cNvCxnSpPr>
            <a:cxnSpLocks noChangeShapeType="1"/>
          </p:cNvCxnSpPr>
          <p:nvPr/>
        </p:nvCxnSpPr>
        <p:spPr bwMode="auto">
          <a:xfrm flipH="1">
            <a:off x="4761484" y="2052584"/>
            <a:ext cx="811530" cy="11671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Line 68"/>
          <p:cNvCxnSpPr>
            <a:cxnSpLocks noChangeShapeType="1"/>
          </p:cNvCxnSpPr>
          <p:nvPr/>
        </p:nvCxnSpPr>
        <p:spPr bwMode="auto">
          <a:xfrm flipH="1" flipV="1">
            <a:off x="4205266" y="1725356"/>
            <a:ext cx="1352550" cy="5461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0" name="Text Box 71"/>
          <p:cNvSpPr txBox="1">
            <a:spLocks noChangeArrowheads="1"/>
          </p:cNvSpPr>
          <p:nvPr/>
        </p:nvSpPr>
        <p:spPr bwMode="auto">
          <a:xfrm>
            <a:off x="6376344" y="4439471"/>
            <a:ext cx="1262380" cy="28762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400" dirty="0">
                <a:effectLst/>
                <a:latin typeface="Times New Roman" panose="02020603050405020304" pitchFamily="18" charset="0"/>
                <a:ea typeface="Times New Roman" panose="02020603050405020304" pitchFamily="18" charset="0"/>
              </a:rPr>
              <a:t>Presentation</a:t>
            </a:r>
            <a:endParaRPr lang="en-US" sz="1000" dirty="0">
              <a:effectLst/>
              <a:latin typeface="Times New Roman" panose="02020603050405020304" pitchFamily="18" charset="0"/>
              <a:ea typeface="Times New Roman" panose="02020603050405020304" pitchFamily="18" charset="0"/>
            </a:endParaRPr>
          </a:p>
          <a:p>
            <a:pPr>
              <a:spcAft>
                <a:spcPts val="0"/>
              </a:spcAft>
              <a:tabLst>
                <a:tab pos="2743200" algn="ctr"/>
                <a:tab pos="5486400" algn="r"/>
                <a:tab pos="457200" algn="l"/>
              </a:tabLs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1" name="Text Box 76"/>
          <p:cNvSpPr txBox="1">
            <a:spLocks noChangeArrowheads="1"/>
          </p:cNvSpPr>
          <p:nvPr/>
        </p:nvSpPr>
        <p:spPr bwMode="auto">
          <a:xfrm>
            <a:off x="2029079" y="2500186"/>
            <a:ext cx="450850" cy="250752"/>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da-DK"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p:txBody>
      </p:sp>
      <p:sp>
        <p:nvSpPr>
          <p:cNvPr id="22" name="Text Box 77"/>
          <p:cNvSpPr txBox="1">
            <a:spLocks noChangeArrowheads="1"/>
          </p:cNvSpPr>
          <p:nvPr/>
        </p:nvSpPr>
        <p:spPr bwMode="auto">
          <a:xfrm>
            <a:off x="320961" y="3757568"/>
            <a:ext cx="2073910" cy="2695768"/>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dirty="0" smtClean="0">
                <a:effectLst/>
                <a:latin typeface="Times New Roman" panose="02020603050405020304" pitchFamily="18" charset="0"/>
                <a:ea typeface="Times New Roman" panose="02020603050405020304" pitchFamily="18" charset="0"/>
              </a:rPr>
              <a:t>**	</a:t>
            </a:r>
            <a:r>
              <a:rPr lang="en-GB" sz="1200" b="0" dirty="0" smtClean="0">
                <a:effectLst/>
                <a:latin typeface="Times New Roman" panose="02020603050405020304" pitchFamily="18" charset="0"/>
                <a:ea typeface="Times New Roman" panose="02020603050405020304" pitchFamily="18" charset="0"/>
              </a:rPr>
              <a:t>Based </a:t>
            </a:r>
            <a:r>
              <a:rPr lang="en-GB" sz="1200" b="0" dirty="0">
                <a:effectLst/>
                <a:latin typeface="Times New Roman" panose="02020603050405020304" pitchFamily="18" charset="0"/>
                <a:ea typeface="Times New Roman" panose="02020603050405020304" pitchFamily="18" charset="0"/>
              </a:rPr>
              <a:t>on theory </a:t>
            </a:r>
            <a:r>
              <a:rPr lang="en-GB" sz="1200" b="0" dirty="0" smtClean="0">
                <a:effectLst/>
                <a:latin typeface="Times New Roman" panose="02020603050405020304" pitchFamily="18" charset="0"/>
                <a:ea typeface="Times New Roman" panose="02020603050405020304" pitchFamily="18" charset="0"/>
              </a:rPr>
              <a:t>(</a:t>
            </a:r>
            <a:r>
              <a:rPr lang="en-GB" sz="1200" b="0" dirty="0" err="1" smtClean="0">
                <a:effectLst/>
                <a:latin typeface="Times New Roman" panose="02020603050405020304" pitchFamily="18" charset="0"/>
                <a:ea typeface="Times New Roman" panose="02020603050405020304" pitchFamily="18" charset="0"/>
              </a:rPr>
              <a:t>e.g</a:t>
            </a:r>
            <a:r>
              <a:rPr lang="en-GB" sz="1200" b="0" dirty="0" smtClean="0">
                <a:effectLst/>
                <a:latin typeface="Times New Roman" panose="02020603050405020304" pitchFamily="18" charset="0"/>
                <a:ea typeface="Times New Roman" panose="02020603050405020304" pitchFamily="18" charset="0"/>
              </a:rPr>
              <a:t> the </a:t>
            </a:r>
            <a:r>
              <a:rPr lang="en-GB" sz="1200" b="0" dirty="0">
                <a:effectLst/>
                <a:latin typeface="Times New Roman" panose="02020603050405020304" pitchFamily="18" charset="0"/>
                <a:ea typeface="Times New Roman" panose="02020603050405020304" pitchFamily="18" charset="0"/>
              </a:rPr>
              <a:t>chosen methodology) you organise your practice </a:t>
            </a:r>
            <a:r>
              <a:rPr lang="en-GB" sz="1200" b="0" dirty="0" smtClean="0">
                <a:effectLst/>
                <a:latin typeface="Times New Roman" panose="02020603050405020304" pitchFamily="18" charset="0"/>
                <a:ea typeface="Times New Roman" panose="02020603050405020304" pitchFamily="18" charset="0"/>
              </a:rPr>
              <a:t>(</a:t>
            </a:r>
            <a:r>
              <a:rPr lang="en-GB" sz="1200" b="0" dirty="0" err="1" smtClean="0">
                <a:effectLst/>
                <a:latin typeface="Times New Roman" panose="02020603050405020304" pitchFamily="18" charset="0"/>
                <a:ea typeface="Times New Roman" panose="02020603050405020304" pitchFamily="18" charset="0"/>
              </a:rPr>
              <a:t>e.g</a:t>
            </a:r>
            <a:r>
              <a:rPr lang="en-GB" sz="1200" b="0" dirty="0" smtClean="0">
                <a:effectLst/>
                <a:latin typeface="Times New Roman" panose="02020603050405020304" pitchFamily="18" charset="0"/>
                <a:ea typeface="Times New Roman" panose="02020603050405020304" pitchFamily="18" charset="0"/>
              </a:rPr>
              <a:t> the </a:t>
            </a:r>
            <a:r>
              <a:rPr lang="en-GB" sz="1200" b="0" dirty="0">
                <a:effectLst/>
                <a:latin typeface="Times New Roman" panose="02020603050405020304" pitchFamily="18" charset="0"/>
                <a:ea typeface="Times New Roman" panose="02020603050405020304" pitchFamily="18" charset="0"/>
              </a:rPr>
              <a:t>Systems development project). The experience you get on the way causes you to reflect upon the need for more theory, which might be used for changing your practice, which ...... </a:t>
            </a:r>
            <a:r>
              <a:rPr lang="en-GB" sz="1200" b="0" dirty="0" err="1">
                <a:effectLst/>
                <a:latin typeface="Times New Roman" panose="02020603050405020304" pitchFamily="18" charset="0"/>
                <a:ea typeface="Times New Roman" panose="02020603050405020304" pitchFamily="18" charset="0"/>
              </a:rPr>
              <a:t>etc</a:t>
            </a:r>
            <a:r>
              <a:rPr lang="en-GB" sz="1200" b="0" dirty="0">
                <a:effectLst/>
                <a:latin typeface="Times New Roman" panose="02020603050405020304" pitchFamily="18" charset="0"/>
                <a:ea typeface="Times New Roman" panose="02020603050405020304" pitchFamily="18" charset="0"/>
              </a:rPr>
              <a:t>, etc. </a:t>
            </a:r>
            <a:endParaRPr lang="en-US" sz="1400" b="1" dirty="0">
              <a:effectLst/>
              <a:latin typeface="Times New Roman" panose="02020603050405020304" pitchFamily="18" charset="0"/>
              <a:ea typeface="Times New Roman" panose="02020603050405020304" pitchFamily="18" charset="0"/>
            </a:endParaRPr>
          </a:p>
          <a:p>
            <a:pPr algn="just">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3" name="Text Box 78"/>
          <p:cNvSpPr txBox="1">
            <a:spLocks noChangeArrowheads="1"/>
          </p:cNvSpPr>
          <p:nvPr/>
        </p:nvSpPr>
        <p:spPr bwMode="auto">
          <a:xfrm>
            <a:off x="3209417" y="4990704"/>
            <a:ext cx="3696970" cy="1713865"/>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a:effectLst/>
                <a:latin typeface="Times New Roman" panose="02020603050405020304" pitchFamily="18" charset="0"/>
                <a:ea typeface="Times New Roman" panose="02020603050405020304" pitchFamily="18" charset="0"/>
              </a:rPr>
              <a:t>*</a:t>
            </a:r>
            <a:endParaRPr lang="en-US" sz="1000">
              <a:effectLst/>
              <a:latin typeface="Times New Roman" panose="02020603050405020304" pitchFamily="18" charset="0"/>
              <a:ea typeface="Times New Roman" panose="02020603050405020304" pitchFamily="18" charset="0"/>
            </a:endParaRPr>
          </a:p>
          <a:p>
            <a:pPr>
              <a:spcAft>
                <a:spcPts val="0"/>
              </a:spcAft>
            </a:pPr>
            <a:r>
              <a:rPr lang="en-GB" sz="1200" b="1" spc="0">
                <a:effectLst/>
                <a:latin typeface="Times New Roman" panose="02020603050405020304" pitchFamily="18" charset="0"/>
                <a:ea typeface="Times New Roman" panose="02020603050405020304" pitchFamily="18" charset="0"/>
              </a:rPr>
              <a:t>The activities should not follow each other in a sequence. E.g. your work on problem</a:t>
            </a:r>
            <a:r>
              <a:rPr lang="en-GB" sz="1200" b="1" spc="-15">
                <a:effectLst/>
                <a:latin typeface="Times New Roman" panose="02020603050405020304" pitchFamily="18" charset="0"/>
                <a:ea typeface="Times New Roman" panose="02020603050405020304" pitchFamily="18" charset="0"/>
              </a:rPr>
              <a:t> solving and conclusion might give you new recognition and the need for reconsidering your research question (problem definition)</a:t>
            </a:r>
            <a:r>
              <a:rPr lang="en-US" sz="1200" b="1" spc="-15">
                <a:effectLst/>
                <a:latin typeface="Times New Roman" panose="02020603050405020304" pitchFamily="18" charset="0"/>
                <a:ea typeface="Times New Roman" panose="02020603050405020304" pitchFamily="18" charset="0"/>
              </a:rPr>
              <a:t>. At the same time your recognition of the character and the size of the problem are usually dependent on studying the theory and methodologies of the subject. </a:t>
            </a:r>
          </a:p>
          <a:p>
            <a:pPr marL="457200">
              <a:lnSpc>
                <a:spcPct val="150000"/>
              </a:lnSpc>
              <a:spcAft>
                <a:spcPts val="0"/>
              </a:spcAft>
            </a:pPr>
            <a:r>
              <a:rPr lang="en-GB" sz="1200">
                <a:effectLst/>
                <a:latin typeface="Times New Roman" panose="02020603050405020304" pitchFamily="18"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p:txBody>
      </p:sp>
      <p:sp>
        <p:nvSpPr>
          <p:cNvPr id="24" name="WordArt 105"/>
          <p:cNvSpPr txBox="1">
            <a:spLocks noChangeArrowheads="1" noChangeShapeType="1" noTextEdit="1"/>
          </p:cNvSpPr>
          <p:nvPr/>
        </p:nvSpPr>
        <p:spPr bwMode="auto">
          <a:xfrm rot="-1985327">
            <a:off x="303024" y="2675225"/>
            <a:ext cx="780415"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doing</a:t>
            </a:r>
            <a:endParaRPr lang="en-US" sz="1200" dirty="0">
              <a:effectLst/>
              <a:latin typeface="Times New Roman" panose="02020603050405020304" pitchFamily="18" charset="0"/>
              <a:ea typeface="Times New Roman" panose="02020603050405020304" pitchFamily="18" charset="0"/>
            </a:endParaRPr>
          </a:p>
        </p:txBody>
      </p:sp>
      <p:sp>
        <p:nvSpPr>
          <p:cNvPr id="25" name="WordArt 106"/>
          <p:cNvSpPr txBox="1">
            <a:spLocks noChangeArrowheads="1" noChangeShapeType="1" noTextEdit="1"/>
          </p:cNvSpPr>
          <p:nvPr/>
        </p:nvSpPr>
        <p:spPr bwMode="auto">
          <a:xfrm rot="-1981924">
            <a:off x="351674" y="868945"/>
            <a:ext cx="1084580"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b="1"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learning</a:t>
            </a:r>
            <a:endParaRPr lang="en-US" sz="1200" dirty="0">
              <a:effectLst/>
              <a:latin typeface="Times New Roman" panose="02020603050405020304" pitchFamily="18" charset="0"/>
              <a:ea typeface="Times New Roman" panose="02020603050405020304" pitchFamily="18" charset="0"/>
            </a:endParaRPr>
          </a:p>
        </p:txBody>
      </p:sp>
      <p:pic>
        <p:nvPicPr>
          <p:cNvPr id="2051" name="Billede 1" descr="Se billede i fuld størrel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798" y="3977508"/>
            <a:ext cx="1009650" cy="762000"/>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AutoShape 127"/>
          <p:cNvCxnSpPr>
            <a:cxnSpLocks noChangeShapeType="1"/>
          </p:cNvCxnSpPr>
          <p:nvPr/>
        </p:nvCxnSpPr>
        <p:spPr bwMode="auto">
          <a:xfrm>
            <a:off x="4919980" y="3719354"/>
            <a:ext cx="386080" cy="6318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3" name="Pladsholder til slidenummer 2"/>
          <p:cNvSpPr>
            <a:spLocks noGrp="1"/>
          </p:cNvSpPr>
          <p:nvPr>
            <p:ph type="sldNum" sz="quarter" idx="12"/>
          </p:nvPr>
        </p:nvSpPr>
        <p:spPr/>
        <p:txBody>
          <a:bodyPr/>
          <a:lstStyle/>
          <a:p>
            <a:fld id="{DAB94411-2297-4BD0-B197-35E3682289EC}" type="slidenum">
              <a:rPr lang="da-DK" smtClean="0"/>
              <a:pPr/>
              <a:t>15</a:t>
            </a:fld>
            <a:endParaRPr lang="da-DK"/>
          </a:p>
        </p:txBody>
      </p:sp>
    </p:spTree>
    <p:extLst>
      <p:ext uri="{BB962C8B-B14F-4D97-AF65-F5344CB8AC3E}">
        <p14:creationId xmlns:p14="http://schemas.microsoft.com/office/powerpoint/2010/main" val="2601497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Groups??</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16</a:t>
            </a:fld>
            <a:endParaRPr lang="da-DK"/>
          </a:p>
        </p:txBody>
      </p:sp>
    </p:spTree>
    <p:extLst>
      <p:ext uri="{BB962C8B-B14F-4D97-AF65-F5344CB8AC3E}">
        <p14:creationId xmlns:p14="http://schemas.microsoft.com/office/powerpoint/2010/main" val="1940184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t>Group formation</a:t>
            </a:r>
            <a:endParaRPr lang="en-US" dirty="0"/>
          </a:p>
        </p:txBody>
      </p:sp>
      <p:sp>
        <p:nvSpPr>
          <p:cNvPr id="3" name="Pladsholder til indhold 2"/>
          <p:cNvSpPr>
            <a:spLocks noGrp="1"/>
          </p:cNvSpPr>
          <p:nvPr>
            <p:ph idx="1"/>
          </p:nvPr>
        </p:nvSpPr>
        <p:spPr>
          <a:xfrm>
            <a:off x="107504" y="1600200"/>
            <a:ext cx="9036496" cy="5141168"/>
          </a:xfrm>
        </p:spPr>
        <p:txBody>
          <a:bodyPr/>
          <a:lstStyle/>
          <a:p>
            <a:r>
              <a:rPr lang="da-DK" dirty="0" smtClean="0"/>
              <a:t>Write </a:t>
            </a:r>
            <a:r>
              <a:rPr lang="da-DK" dirty="0" err="1" smtClean="0"/>
              <a:t>topics</a:t>
            </a:r>
            <a:r>
              <a:rPr lang="da-DK" dirty="0" smtClean="0"/>
              <a:t> of </a:t>
            </a:r>
            <a:r>
              <a:rPr lang="da-DK" dirty="0" err="1" smtClean="0"/>
              <a:t>your</a:t>
            </a:r>
            <a:r>
              <a:rPr lang="da-DK" dirty="0" smtClean="0"/>
              <a:t> </a:t>
            </a:r>
            <a:r>
              <a:rPr lang="da-DK" dirty="0" err="1" smtClean="0"/>
              <a:t>interest</a:t>
            </a:r>
            <a:r>
              <a:rPr lang="da-DK" dirty="0" smtClean="0"/>
              <a:t> on post-</a:t>
            </a:r>
            <a:r>
              <a:rPr lang="da-DK" dirty="0" err="1" smtClean="0"/>
              <a:t>its</a:t>
            </a:r>
            <a:r>
              <a:rPr lang="da-DK" dirty="0" smtClean="0"/>
              <a:t> </a:t>
            </a:r>
            <a:r>
              <a:rPr lang="da-DK" dirty="0" err="1" smtClean="0"/>
              <a:t>like</a:t>
            </a:r>
            <a:r>
              <a:rPr lang="da-DK" dirty="0" smtClean="0"/>
              <a:t> </a:t>
            </a:r>
            <a:r>
              <a:rPr lang="da-DK" dirty="0" err="1" smtClean="0"/>
              <a:t>this</a:t>
            </a:r>
            <a:endParaRPr lang="da-DK" dirty="0"/>
          </a:p>
          <a:p>
            <a:endParaRPr lang="en-US" dirty="0"/>
          </a:p>
        </p:txBody>
      </p:sp>
      <p:sp>
        <p:nvSpPr>
          <p:cNvPr id="5" name="Tekstfelt 4"/>
          <p:cNvSpPr txBox="1"/>
          <p:nvPr/>
        </p:nvSpPr>
        <p:spPr>
          <a:xfrm>
            <a:off x="442283" y="2708920"/>
            <a:ext cx="3024336" cy="2031325"/>
          </a:xfrm>
          <a:prstGeom prst="rect">
            <a:avLst/>
          </a:prstGeom>
          <a:solidFill>
            <a:srgbClr val="FFFF00"/>
          </a:solidFill>
          <a:ln w="3175">
            <a:solidFill>
              <a:schemeClr val="tx1"/>
            </a:solidFill>
          </a:ln>
        </p:spPr>
        <p:txBody>
          <a:bodyPr wrap="square" rtlCol="0">
            <a:spAutoFit/>
          </a:bodyPr>
          <a:lstStyle/>
          <a:p>
            <a:r>
              <a:rPr lang="da-DK" dirty="0" smtClean="0"/>
              <a:t>Vibeke Sandau</a:t>
            </a:r>
          </a:p>
          <a:p>
            <a:endParaRPr lang="da-DK" dirty="0"/>
          </a:p>
          <a:p>
            <a:r>
              <a:rPr lang="da-DK" dirty="0" smtClean="0"/>
              <a:t>Development </a:t>
            </a:r>
            <a:r>
              <a:rPr lang="da-DK" dirty="0" err="1" smtClean="0"/>
              <a:t>Methodologies</a:t>
            </a:r>
            <a:endParaRPr lang="da-DK" dirty="0" smtClean="0"/>
          </a:p>
          <a:p>
            <a:endParaRPr lang="da-DK" dirty="0"/>
          </a:p>
          <a:p>
            <a:r>
              <a:rPr lang="da-DK" dirty="0" err="1" smtClean="0"/>
              <a:t>Internship</a:t>
            </a:r>
            <a:r>
              <a:rPr lang="da-DK" dirty="0"/>
              <a:t> </a:t>
            </a:r>
            <a:r>
              <a:rPr lang="da-DK" dirty="0" smtClean="0"/>
              <a:t>is done</a:t>
            </a:r>
          </a:p>
          <a:p>
            <a:endParaRPr lang="da-DK" dirty="0"/>
          </a:p>
          <a:p>
            <a:r>
              <a:rPr lang="da-DK" dirty="0" smtClean="0"/>
              <a:t>In a </a:t>
            </a:r>
            <a:r>
              <a:rPr lang="da-DK" dirty="0" err="1" smtClean="0"/>
              <a:t>group</a:t>
            </a:r>
            <a:endParaRPr lang="en-US" dirty="0"/>
          </a:p>
        </p:txBody>
      </p:sp>
      <p:sp>
        <p:nvSpPr>
          <p:cNvPr id="6" name="Tekstfelt 5"/>
          <p:cNvSpPr txBox="1"/>
          <p:nvPr/>
        </p:nvSpPr>
        <p:spPr>
          <a:xfrm>
            <a:off x="3786336" y="2420888"/>
            <a:ext cx="3024336" cy="2031325"/>
          </a:xfrm>
          <a:prstGeom prst="rect">
            <a:avLst/>
          </a:prstGeom>
          <a:solidFill>
            <a:srgbClr val="FFFF00"/>
          </a:solidFill>
          <a:ln w="3175">
            <a:solidFill>
              <a:schemeClr val="tx1"/>
            </a:solidFill>
          </a:ln>
        </p:spPr>
        <p:txBody>
          <a:bodyPr wrap="square" rtlCol="0">
            <a:spAutoFit/>
          </a:bodyPr>
          <a:lstStyle/>
          <a:p>
            <a:r>
              <a:rPr lang="da-DK" dirty="0" smtClean="0"/>
              <a:t>Vibeke Sandau</a:t>
            </a:r>
          </a:p>
          <a:p>
            <a:endParaRPr lang="da-DK" dirty="0"/>
          </a:p>
          <a:p>
            <a:r>
              <a:rPr lang="da-DK" dirty="0" smtClean="0"/>
              <a:t>SCRUM</a:t>
            </a:r>
          </a:p>
          <a:p>
            <a:endParaRPr lang="da-DK" dirty="0"/>
          </a:p>
          <a:p>
            <a:r>
              <a:rPr lang="da-DK" dirty="0" err="1" smtClean="0"/>
              <a:t>Internship</a:t>
            </a:r>
            <a:r>
              <a:rPr lang="da-DK" dirty="0" smtClean="0"/>
              <a:t> is done</a:t>
            </a:r>
          </a:p>
          <a:p>
            <a:endParaRPr lang="da-DK" dirty="0"/>
          </a:p>
          <a:p>
            <a:r>
              <a:rPr lang="da-DK" dirty="0" smtClean="0"/>
              <a:t>In a </a:t>
            </a:r>
            <a:r>
              <a:rPr lang="da-DK" dirty="0" err="1" smtClean="0"/>
              <a:t>group</a:t>
            </a:r>
            <a:endParaRPr lang="en-US" dirty="0"/>
          </a:p>
        </p:txBody>
      </p:sp>
      <p:sp>
        <p:nvSpPr>
          <p:cNvPr id="7" name="Tekstfelt 6"/>
          <p:cNvSpPr txBox="1"/>
          <p:nvPr/>
        </p:nvSpPr>
        <p:spPr>
          <a:xfrm>
            <a:off x="4317041" y="4414447"/>
            <a:ext cx="3024336" cy="2031325"/>
          </a:xfrm>
          <a:prstGeom prst="rect">
            <a:avLst/>
          </a:prstGeom>
          <a:solidFill>
            <a:srgbClr val="FFFF00"/>
          </a:solidFill>
          <a:ln w="3175">
            <a:solidFill>
              <a:schemeClr val="tx1"/>
            </a:solidFill>
          </a:ln>
        </p:spPr>
        <p:txBody>
          <a:bodyPr wrap="square" rtlCol="0">
            <a:spAutoFit/>
          </a:bodyPr>
          <a:lstStyle/>
          <a:p>
            <a:r>
              <a:rPr lang="da-DK" dirty="0" smtClean="0"/>
              <a:t>Peter Levinsky</a:t>
            </a:r>
          </a:p>
          <a:p>
            <a:endParaRPr lang="da-DK" dirty="0"/>
          </a:p>
          <a:p>
            <a:r>
              <a:rPr lang="da-DK" dirty="0" smtClean="0"/>
              <a:t>Test driven </a:t>
            </a:r>
            <a:r>
              <a:rPr lang="da-DK" dirty="0" err="1" smtClean="0"/>
              <a:t>development</a:t>
            </a:r>
            <a:endParaRPr lang="da-DK" dirty="0" smtClean="0"/>
          </a:p>
          <a:p>
            <a:endParaRPr lang="da-DK" dirty="0"/>
          </a:p>
          <a:p>
            <a:r>
              <a:rPr lang="da-DK" dirty="0" smtClean="0"/>
              <a:t>Finish </a:t>
            </a:r>
            <a:r>
              <a:rPr lang="da-DK" dirty="0" err="1" smtClean="0"/>
              <a:t>internship</a:t>
            </a:r>
            <a:r>
              <a:rPr lang="da-DK" dirty="0" smtClean="0"/>
              <a:t> 15.04</a:t>
            </a:r>
          </a:p>
          <a:p>
            <a:endParaRPr lang="da-DK" dirty="0"/>
          </a:p>
          <a:p>
            <a:r>
              <a:rPr lang="da-DK" dirty="0" smtClean="0"/>
              <a:t>In a </a:t>
            </a:r>
            <a:r>
              <a:rPr lang="da-DK" dirty="0" err="1" smtClean="0"/>
              <a:t>group</a:t>
            </a:r>
            <a:endParaRPr lang="en-US" dirty="0"/>
          </a:p>
        </p:txBody>
      </p:sp>
      <p:sp>
        <p:nvSpPr>
          <p:cNvPr id="8" name="Tekstfelt 7"/>
          <p:cNvSpPr txBox="1"/>
          <p:nvPr/>
        </p:nvSpPr>
        <p:spPr>
          <a:xfrm>
            <a:off x="983078" y="4545270"/>
            <a:ext cx="3024336" cy="2031325"/>
          </a:xfrm>
          <a:prstGeom prst="rect">
            <a:avLst/>
          </a:prstGeom>
          <a:solidFill>
            <a:srgbClr val="FFC000"/>
          </a:solidFill>
          <a:ln w="3175">
            <a:solidFill>
              <a:schemeClr val="tx1"/>
            </a:solidFill>
          </a:ln>
        </p:spPr>
        <p:txBody>
          <a:bodyPr wrap="square" rtlCol="0">
            <a:spAutoFit/>
          </a:bodyPr>
          <a:lstStyle/>
          <a:p>
            <a:r>
              <a:rPr lang="da-DK" dirty="0" smtClean="0"/>
              <a:t>Anders Børjesson</a:t>
            </a:r>
          </a:p>
          <a:p>
            <a:endParaRPr lang="da-DK" dirty="0"/>
          </a:p>
          <a:p>
            <a:r>
              <a:rPr lang="da-DK" dirty="0" smtClean="0"/>
              <a:t>C#</a:t>
            </a:r>
          </a:p>
          <a:p>
            <a:endParaRPr lang="da-DK" dirty="0"/>
          </a:p>
          <a:p>
            <a:r>
              <a:rPr lang="da-DK" dirty="0" smtClean="0"/>
              <a:t>Finish </a:t>
            </a:r>
            <a:r>
              <a:rPr lang="da-DK" dirty="0" err="1" smtClean="0"/>
              <a:t>internship</a:t>
            </a:r>
            <a:r>
              <a:rPr lang="da-DK" dirty="0"/>
              <a:t> </a:t>
            </a:r>
            <a:r>
              <a:rPr lang="da-DK" dirty="0" smtClean="0"/>
              <a:t>21.04</a:t>
            </a:r>
          </a:p>
          <a:p>
            <a:endParaRPr lang="da-DK" dirty="0"/>
          </a:p>
          <a:p>
            <a:r>
              <a:rPr lang="da-DK" dirty="0" err="1" smtClean="0"/>
              <a:t>Looking</a:t>
            </a:r>
            <a:r>
              <a:rPr lang="da-DK" dirty="0" smtClean="0"/>
              <a:t> for a partner</a:t>
            </a:r>
            <a:endParaRPr lang="en-US" dirty="0"/>
          </a:p>
        </p:txBody>
      </p:sp>
      <p:sp>
        <p:nvSpPr>
          <p:cNvPr id="9" name="Tekstfelt 8"/>
          <p:cNvSpPr txBox="1"/>
          <p:nvPr/>
        </p:nvSpPr>
        <p:spPr>
          <a:xfrm>
            <a:off x="5982181" y="2708919"/>
            <a:ext cx="3024336" cy="2031325"/>
          </a:xfrm>
          <a:prstGeom prst="rect">
            <a:avLst/>
          </a:prstGeom>
          <a:solidFill>
            <a:srgbClr val="FFC000"/>
          </a:solidFill>
          <a:ln w="3175">
            <a:solidFill>
              <a:schemeClr val="tx1"/>
            </a:solidFill>
          </a:ln>
        </p:spPr>
        <p:txBody>
          <a:bodyPr wrap="square" rtlCol="0">
            <a:spAutoFit/>
          </a:bodyPr>
          <a:lstStyle/>
          <a:p>
            <a:r>
              <a:rPr lang="da-DK" dirty="0" smtClean="0"/>
              <a:t>Anders Børjesson</a:t>
            </a:r>
          </a:p>
          <a:p>
            <a:endParaRPr lang="da-DK" dirty="0"/>
          </a:p>
          <a:p>
            <a:r>
              <a:rPr lang="da-DK" dirty="0" smtClean="0"/>
              <a:t>Advanced databases</a:t>
            </a:r>
          </a:p>
          <a:p>
            <a:endParaRPr lang="da-DK" dirty="0"/>
          </a:p>
          <a:p>
            <a:r>
              <a:rPr lang="da-DK" dirty="0" smtClean="0"/>
              <a:t>Finish </a:t>
            </a:r>
            <a:r>
              <a:rPr lang="da-DK" dirty="0" err="1" smtClean="0"/>
              <a:t>internship</a:t>
            </a:r>
            <a:r>
              <a:rPr lang="da-DK" dirty="0" smtClean="0"/>
              <a:t> 21.04</a:t>
            </a:r>
          </a:p>
          <a:p>
            <a:endParaRPr lang="da-DK" dirty="0"/>
          </a:p>
          <a:p>
            <a:r>
              <a:rPr lang="da-DK" dirty="0" err="1" smtClean="0"/>
              <a:t>Looking</a:t>
            </a:r>
            <a:r>
              <a:rPr lang="da-DK" dirty="0" smtClean="0"/>
              <a:t> for a partner</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10" name="Pladsholder til slidenummer 9"/>
          <p:cNvSpPr>
            <a:spLocks noGrp="1"/>
          </p:cNvSpPr>
          <p:nvPr>
            <p:ph type="sldNum" sz="quarter" idx="12"/>
          </p:nvPr>
        </p:nvSpPr>
        <p:spPr/>
        <p:txBody>
          <a:bodyPr/>
          <a:lstStyle/>
          <a:p>
            <a:fld id="{DAB94411-2297-4BD0-B197-35E3682289EC}" type="slidenum">
              <a:rPr lang="da-DK" smtClean="0"/>
              <a:pPr/>
              <a:t>17</a:t>
            </a:fld>
            <a:endParaRPr lang="da-DK"/>
          </a:p>
        </p:txBody>
      </p:sp>
    </p:spTree>
    <p:extLst>
      <p:ext uri="{BB962C8B-B14F-4D97-AF65-F5344CB8AC3E}">
        <p14:creationId xmlns:p14="http://schemas.microsoft.com/office/powerpoint/2010/main" val="502605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Group formation</a:t>
            </a:r>
            <a:endParaRPr lang="en-US" dirty="0"/>
          </a:p>
        </p:txBody>
      </p:sp>
      <p:sp>
        <p:nvSpPr>
          <p:cNvPr id="3" name="Pladsholder til indhold 2"/>
          <p:cNvSpPr>
            <a:spLocks noGrp="1"/>
          </p:cNvSpPr>
          <p:nvPr>
            <p:ph idx="1"/>
          </p:nvPr>
        </p:nvSpPr>
        <p:spPr/>
        <p:txBody>
          <a:bodyPr/>
          <a:lstStyle/>
          <a:p>
            <a:r>
              <a:rPr lang="da-DK" dirty="0" err="1" smtClean="0"/>
              <a:t>Result</a:t>
            </a:r>
            <a:r>
              <a:rPr lang="da-DK" dirty="0" smtClean="0"/>
              <a:t>????</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18</a:t>
            </a:fld>
            <a:endParaRPr lang="da-DK"/>
          </a:p>
        </p:txBody>
      </p:sp>
    </p:spTree>
    <p:extLst>
      <p:ext uri="{BB962C8B-B14F-4D97-AF65-F5344CB8AC3E}">
        <p14:creationId xmlns:p14="http://schemas.microsoft.com/office/powerpoint/2010/main" val="2746938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Problem definition</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19</a:t>
            </a:fld>
            <a:endParaRPr lang="da-DK"/>
          </a:p>
        </p:txBody>
      </p:sp>
    </p:spTree>
    <p:extLst>
      <p:ext uri="{BB962C8B-B14F-4D97-AF65-F5344CB8AC3E}">
        <p14:creationId xmlns:p14="http://schemas.microsoft.com/office/powerpoint/2010/main" val="465569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err="1" smtClean="0"/>
              <a:t>Welcome</a:t>
            </a:r>
            <a:r>
              <a:rPr lang="da-DK" sz="3600" dirty="0" smtClean="0"/>
              <a:t> to the </a:t>
            </a:r>
            <a:r>
              <a:rPr lang="da-DK" sz="3600" b="1" dirty="0" smtClean="0"/>
              <a:t>Dissertation Course</a:t>
            </a:r>
            <a:r>
              <a:rPr lang="da-DK" sz="3600" dirty="0" smtClean="0"/>
              <a:t>!</a:t>
            </a:r>
          </a:p>
          <a:p>
            <a:r>
              <a:rPr lang="da-DK" sz="3600" dirty="0" smtClean="0"/>
              <a:t>Course held by </a:t>
            </a:r>
          </a:p>
          <a:p>
            <a:pPr lvl="1"/>
            <a:r>
              <a:rPr lang="da-DK" dirty="0" smtClean="0"/>
              <a:t>Anders Børjesson, </a:t>
            </a:r>
            <a:r>
              <a:rPr lang="da-DK" dirty="0" err="1" smtClean="0"/>
              <a:t>anbo</a:t>
            </a:r>
            <a:r>
              <a:rPr lang="da-DK" dirty="0" smtClean="0"/>
              <a:t> </a:t>
            </a:r>
          </a:p>
          <a:p>
            <a:pPr lvl="1"/>
            <a:r>
              <a:rPr lang="da-DK" dirty="0" smtClean="0"/>
              <a:t>Vibeke Sandau, visa</a:t>
            </a:r>
          </a:p>
          <a:p>
            <a:pPr lvl="1"/>
            <a:r>
              <a:rPr lang="da-DK" sz="3600" dirty="0" smtClean="0"/>
              <a:t>The </a:t>
            </a:r>
            <a:r>
              <a:rPr lang="da-DK" sz="3600" dirty="0" err="1" smtClean="0"/>
              <a:t>course</a:t>
            </a:r>
            <a:r>
              <a:rPr lang="da-DK" sz="3600" dirty="0" smtClean="0"/>
              <a:t> is a </a:t>
            </a:r>
            <a:r>
              <a:rPr lang="da-DK" sz="3600" u="sng" dirty="0" smtClean="0"/>
              <a:t>supplement</a:t>
            </a:r>
            <a:r>
              <a:rPr lang="da-DK" sz="3600" dirty="0" smtClean="0"/>
              <a:t> to </a:t>
            </a:r>
            <a:r>
              <a:rPr lang="da-DK" sz="3600" dirty="0" err="1" smtClean="0"/>
              <a:t>your</a:t>
            </a:r>
            <a:r>
              <a:rPr lang="da-DK" sz="3600" dirty="0" smtClean="0"/>
              <a:t> </a:t>
            </a:r>
            <a:r>
              <a:rPr lang="da-DK" sz="3600" dirty="0" err="1" smtClean="0"/>
              <a:t>ordinary</a:t>
            </a:r>
            <a:r>
              <a:rPr lang="da-DK" sz="3600" dirty="0" smtClean="0"/>
              <a:t> supervision, it </a:t>
            </a:r>
            <a:r>
              <a:rPr lang="da-DK" sz="3600" dirty="0" err="1" smtClean="0"/>
              <a:t>does</a:t>
            </a:r>
            <a:r>
              <a:rPr lang="da-DK" sz="3600" dirty="0" smtClean="0"/>
              <a:t> not </a:t>
            </a:r>
            <a:r>
              <a:rPr lang="da-DK" sz="3600" dirty="0" err="1" smtClean="0"/>
              <a:t>replace</a:t>
            </a:r>
            <a:r>
              <a:rPr lang="da-DK" sz="3600" dirty="0" smtClean="0"/>
              <a:t> it!</a:t>
            </a:r>
          </a:p>
          <a:p>
            <a:endParaRPr lang="da-DK"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2</a:t>
            </a:fld>
            <a:endParaRPr lang="da-DK"/>
          </a:p>
        </p:txBody>
      </p:sp>
    </p:spTree>
    <p:extLst>
      <p:ext uri="{BB962C8B-B14F-4D97-AF65-F5344CB8AC3E}">
        <p14:creationId xmlns:p14="http://schemas.microsoft.com/office/powerpoint/2010/main" val="23652295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a:t>
            </a:r>
            <a:endParaRPr lang="da-DK" dirty="0"/>
          </a:p>
        </p:txBody>
      </p:sp>
      <p:sp>
        <p:nvSpPr>
          <p:cNvPr id="3" name="Pladsholder til indhold 2"/>
          <p:cNvSpPr>
            <a:spLocks noGrp="1"/>
          </p:cNvSpPr>
          <p:nvPr>
            <p:ph idx="1"/>
          </p:nvPr>
        </p:nvSpPr>
        <p:spPr/>
        <p:txBody>
          <a:bodyPr/>
          <a:lstStyle/>
          <a:p>
            <a:pPr marL="0" indent="0">
              <a:buNone/>
            </a:pPr>
            <a:r>
              <a:rPr lang="en-US" dirty="0" smtClean="0"/>
              <a:t>‘A problem is a certain ‘wondering’ which occurs in the concrete form of a question. </a:t>
            </a:r>
          </a:p>
          <a:p>
            <a:pPr marL="0" indent="0">
              <a:buNone/>
            </a:pPr>
            <a:r>
              <a:rPr lang="en-US" dirty="0" smtClean="0"/>
              <a:t>Any problem implicates a question - but not the opposite way around: There are many questions that do not involve a problem.</a:t>
            </a: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20</a:t>
            </a:fld>
            <a:endParaRPr lang="da-DK"/>
          </a:p>
        </p:txBody>
      </p:sp>
    </p:spTree>
    <p:extLst>
      <p:ext uri="{BB962C8B-B14F-4D97-AF65-F5344CB8AC3E}">
        <p14:creationId xmlns:p14="http://schemas.microsoft.com/office/powerpoint/2010/main" val="3356456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good</a:t>
            </a:r>
            <a:r>
              <a:rPr lang="da-DK" dirty="0" smtClean="0"/>
              <a:t>?</a:t>
            </a:r>
            <a:endParaRPr lang="da-DK" dirty="0"/>
          </a:p>
        </p:txBody>
      </p:sp>
      <p:sp>
        <p:nvSpPr>
          <p:cNvPr id="3" name="Pladsholder til indhold 2"/>
          <p:cNvSpPr>
            <a:spLocks noGrp="1"/>
          </p:cNvSpPr>
          <p:nvPr>
            <p:ph idx="1"/>
          </p:nvPr>
        </p:nvSpPr>
        <p:spPr/>
        <p:txBody>
          <a:bodyPr>
            <a:normAutofit fontScale="77500" lnSpcReduction="20000"/>
          </a:bodyPr>
          <a:lstStyle/>
          <a:p>
            <a:pPr lvl="0"/>
            <a:r>
              <a:rPr lang="en-GB" dirty="0"/>
              <a:t>You sense that the answer to the questions you ask will make people respond with an ‘</a:t>
            </a:r>
            <a:r>
              <a:rPr lang="en-GB" dirty="0" smtClean="0"/>
              <a:t>aha - interesting’ </a:t>
            </a:r>
          </a:p>
          <a:p>
            <a:pPr lvl="0"/>
            <a:endParaRPr lang="en-GB" dirty="0" smtClean="0"/>
          </a:p>
          <a:p>
            <a:pPr lvl="0"/>
            <a:r>
              <a:rPr lang="en-GB" dirty="0" smtClean="0"/>
              <a:t>You </a:t>
            </a:r>
            <a:r>
              <a:rPr lang="en-GB" dirty="0"/>
              <a:t>believe that you have discovered a governing idea and know where your research work is heading</a:t>
            </a:r>
            <a:r>
              <a:rPr lang="en-GB" dirty="0" smtClean="0"/>
              <a:t>.</a:t>
            </a:r>
          </a:p>
          <a:p>
            <a:pPr lvl="0"/>
            <a:endParaRPr lang="da-DK" dirty="0"/>
          </a:p>
          <a:p>
            <a:pPr lvl="0"/>
            <a:r>
              <a:rPr lang="en-GB" dirty="0"/>
              <a:t>You determine fairly easily the aspects relevant to include in the context and which to exclude</a:t>
            </a:r>
            <a:r>
              <a:rPr lang="en-GB" dirty="0" smtClean="0"/>
              <a:t>.</a:t>
            </a:r>
          </a:p>
          <a:p>
            <a:pPr lvl="0"/>
            <a:endParaRPr lang="da-DK" dirty="0"/>
          </a:p>
          <a:p>
            <a:pPr lvl="0"/>
            <a:r>
              <a:rPr lang="en-GB" dirty="0"/>
              <a:t>In two minutes, you can explain other people what your research work is about, why you want to </a:t>
            </a:r>
            <a:r>
              <a:rPr lang="en-GB" dirty="0" smtClean="0"/>
              <a:t>do </a:t>
            </a:r>
            <a:r>
              <a:rPr lang="en-GB" dirty="0"/>
              <a:t>it and at the same time awake their interest.</a:t>
            </a:r>
            <a:endParaRPr lang="da-DK" dirty="0"/>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21</a:t>
            </a:fld>
            <a:endParaRPr lang="da-DK"/>
          </a:p>
        </p:txBody>
      </p:sp>
    </p:spTree>
    <p:extLst>
      <p:ext uri="{BB962C8B-B14F-4D97-AF65-F5344CB8AC3E}">
        <p14:creationId xmlns:p14="http://schemas.microsoft.com/office/powerpoint/2010/main" val="1384211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-bad?</a:t>
            </a:r>
            <a:endParaRPr lang="da-DK" dirty="0"/>
          </a:p>
        </p:txBody>
      </p:sp>
      <p:sp>
        <p:nvSpPr>
          <p:cNvPr id="3" name="Pladsholder til indhold 2"/>
          <p:cNvSpPr>
            <a:spLocks noGrp="1"/>
          </p:cNvSpPr>
          <p:nvPr>
            <p:ph idx="1"/>
          </p:nvPr>
        </p:nvSpPr>
        <p:spPr/>
        <p:txBody>
          <a:bodyPr/>
          <a:lstStyle/>
          <a:p>
            <a:r>
              <a:rPr lang="da-DK" dirty="0" smtClean="0"/>
              <a:t>We </a:t>
            </a:r>
            <a:r>
              <a:rPr lang="da-DK" dirty="0" err="1" smtClean="0"/>
              <a:t>will</a:t>
            </a:r>
            <a:r>
              <a:rPr lang="da-DK" dirty="0" smtClean="0"/>
              <a:t> </a:t>
            </a:r>
            <a:r>
              <a:rPr lang="da-DK" dirty="0" err="1" smtClean="0"/>
              <a:t>describe</a:t>
            </a:r>
            <a:r>
              <a:rPr lang="da-DK" dirty="0" smtClean="0"/>
              <a:t> …..</a:t>
            </a:r>
          </a:p>
          <a:p>
            <a:r>
              <a:rPr lang="da-DK" dirty="0" smtClean="0"/>
              <a:t>We </a:t>
            </a:r>
            <a:r>
              <a:rPr lang="da-DK" dirty="0" err="1" smtClean="0"/>
              <a:t>will</a:t>
            </a:r>
            <a:r>
              <a:rPr lang="da-DK" dirty="0" smtClean="0"/>
              <a:t> point out …..</a:t>
            </a:r>
          </a:p>
          <a:p>
            <a:r>
              <a:rPr lang="da-DK" dirty="0" smtClean="0"/>
              <a:t>A </a:t>
            </a:r>
            <a:r>
              <a:rPr lang="da-DK" dirty="0" err="1" smtClean="0"/>
              <a:t>specification</a:t>
            </a:r>
            <a:r>
              <a:rPr lang="da-DK" dirty="0" smtClean="0"/>
              <a:t> of </a:t>
            </a:r>
            <a:r>
              <a:rPr lang="da-DK" dirty="0" err="1" smtClean="0"/>
              <a:t>subjects</a:t>
            </a: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22</a:t>
            </a:fld>
            <a:endParaRPr lang="da-DK"/>
          </a:p>
        </p:txBody>
      </p:sp>
    </p:spTree>
    <p:extLst>
      <p:ext uri="{BB962C8B-B14F-4D97-AF65-F5344CB8AC3E}">
        <p14:creationId xmlns:p14="http://schemas.microsoft.com/office/powerpoint/2010/main" val="9949582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a:t>
            </a:r>
            <a:endParaRPr lang="da-DK" dirty="0"/>
          </a:p>
        </p:txBody>
      </p:sp>
      <p:sp>
        <p:nvSpPr>
          <p:cNvPr id="3" name="Pladsholder til indhold 2"/>
          <p:cNvSpPr>
            <a:spLocks noGrp="1"/>
          </p:cNvSpPr>
          <p:nvPr>
            <p:ph idx="1"/>
          </p:nvPr>
        </p:nvSpPr>
        <p:spPr/>
        <p:txBody>
          <a:bodyPr>
            <a:normAutofit/>
          </a:bodyPr>
          <a:lstStyle/>
          <a:p>
            <a:r>
              <a:rPr lang="en-GB" sz="4000" dirty="0"/>
              <a:t>A </a:t>
            </a:r>
            <a:r>
              <a:rPr lang="en-GB" sz="4000" b="1" dirty="0"/>
              <a:t>good problem definition</a:t>
            </a:r>
            <a:r>
              <a:rPr lang="en-GB" sz="4000" dirty="0"/>
              <a:t> is one </a:t>
            </a:r>
            <a:r>
              <a:rPr lang="en-GB" sz="4000" dirty="0" smtClean="0"/>
              <a:t>that:</a:t>
            </a:r>
          </a:p>
          <a:p>
            <a:pPr lvl="1"/>
            <a:r>
              <a:rPr lang="en-GB" sz="4000" dirty="0" smtClean="0"/>
              <a:t> </a:t>
            </a:r>
            <a:r>
              <a:rPr lang="en-GB" sz="4000" b="1" dirty="0"/>
              <a:t>C</a:t>
            </a:r>
            <a:r>
              <a:rPr lang="en-GB" sz="4000" b="1" dirty="0" smtClean="0"/>
              <a:t>ontrols </a:t>
            </a:r>
            <a:r>
              <a:rPr lang="en-GB" sz="4000" b="1" dirty="0"/>
              <a:t>the structure and elaboration of the project.</a:t>
            </a:r>
            <a:endParaRPr lang="da-DK" sz="4000" dirty="0"/>
          </a:p>
          <a:p>
            <a:pPr lvl="1"/>
            <a:r>
              <a:rPr lang="en-GB" sz="4000" b="1" dirty="0" smtClean="0"/>
              <a:t>Serve as a </a:t>
            </a:r>
            <a:r>
              <a:rPr lang="en-GB" sz="4000" b="1" dirty="0"/>
              <a:t>leading mark when </a:t>
            </a:r>
            <a:r>
              <a:rPr lang="en-GB" sz="4000" b="1" dirty="0" smtClean="0"/>
              <a:t>doing </a:t>
            </a:r>
            <a:r>
              <a:rPr lang="en-GB" sz="4000" b="1" dirty="0"/>
              <a:t>the project </a:t>
            </a:r>
            <a:endParaRPr lang="en-GB" sz="4000" b="1" dirty="0" smtClean="0"/>
          </a:p>
          <a:p>
            <a:pPr lvl="1"/>
            <a:endParaRPr lang="da-DK" sz="4000"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23</a:t>
            </a:fld>
            <a:endParaRPr lang="da-DK"/>
          </a:p>
        </p:txBody>
      </p:sp>
    </p:spTree>
    <p:extLst>
      <p:ext uri="{BB962C8B-B14F-4D97-AF65-F5344CB8AC3E}">
        <p14:creationId xmlns:p14="http://schemas.microsoft.com/office/powerpoint/2010/main" val="36657445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how</a:t>
            </a:r>
            <a:r>
              <a:rPr lang="da-DK" dirty="0" smtClean="0"/>
              <a:t> to?</a:t>
            </a:r>
            <a:endParaRPr lang="da-DK" dirty="0"/>
          </a:p>
        </p:txBody>
      </p:sp>
      <p:sp>
        <p:nvSpPr>
          <p:cNvPr id="3" name="Pladsholder til indhold 2"/>
          <p:cNvSpPr>
            <a:spLocks noGrp="1"/>
          </p:cNvSpPr>
          <p:nvPr>
            <p:ph idx="1"/>
          </p:nvPr>
        </p:nvSpPr>
        <p:spPr/>
        <p:txBody>
          <a:bodyPr>
            <a:normAutofit fontScale="92500" lnSpcReduction="10000"/>
          </a:bodyPr>
          <a:lstStyle/>
          <a:p>
            <a:pPr marL="514350" lvl="0" indent="-514350">
              <a:buFont typeface="+mj-lt"/>
              <a:buAutoNum type="arabicPeriod"/>
            </a:pPr>
            <a:r>
              <a:rPr lang="en-GB" dirty="0" smtClean="0"/>
              <a:t>The group rises questions which it finds relevant to examine</a:t>
            </a:r>
            <a:endParaRPr lang="da-DK" dirty="0" smtClean="0"/>
          </a:p>
          <a:p>
            <a:pPr marL="514350" lvl="0" indent="-514350">
              <a:buFont typeface="+mj-lt"/>
              <a:buAutoNum type="arabicPeriod"/>
            </a:pPr>
            <a:r>
              <a:rPr lang="en-GB" dirty="0" smtClean="0"/>
              <a:t>The group argues in favour of why it is relevant and to whom it is relevant</a:t>
            </a:r>
            <a:endParaRPr lang="da-DK" dirty="0" smtClean="0"/>
          </a:p>
          <a:p>
            <a:pPr marL="514350" lvl="0" indent="-514350">
              <a:buFont typeface="+mj-lt"/>
              <a:buAutoNum type="arabicPeriod"/>
            </a:pPr>
            <a:r>
              <a:rPr lang="en-GB" dirty="0" smtClean="0"/>
              <a:t>The group explains how it will examine the questions raised and argues in favour of why it wants to examine the questions raised in this particular way.</a:t>
            </a:r>
          </a:p>
          <a:p>
            <a:pPr marL="514350" indent="-514350">
              <a:buFont typeface="+mj-lt"/>
              <a:buAutoNum type="arabicPeriod"/>
            </a:pPr>
            <a:r>
              <a:rPr lang="en-GB" dirty="0"/>
              <a:t>The group explains the results it expects to reach.</a:t>
            </a:r>
            <a:endParaRPr lang="da-DK" dirty="0"/>
          </a:p>
          <a:p>
            <a:pPr marL="514350" lvl="0" indent="-514350">
              <a:buFont typeface="+mj-lt"/>
              <a:buAutoNum type="arabicPeriod"/>
            </a:pPr>
            <a:endParaRPr lang="da-DK" dirty="0" smtClean="0"/>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24</a:t>
            </a:fld>
            <a:endParaRPr lang="da-DK"/>
          </a:p>
        </p:txBody>
      </p:sp>
    </p:spTree>
    <p:extLst>
      <p:ext uri="{BB962C8B-B14F-4D97-AF65-F5344CB8AC3E}">
        <p14:creationId xmlns:p14="http://schemas.microsoft.com/office/powerpoint/2010/main" val="17359202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exercises</a:t>
            </a:r>
            <a:r>
              <a:rPr lang="da-DK" dirty="0" smtClean="0"/>
              <a:t> </a:t>
            </a:r>
            <a:endParaRPr lang="en-US" dirty="0"/>
          </a:p>
        </p:txBody>
      </p:sp>
      <p:sp>
        <p:nvSpPr>
          <p:cNvPr id="3" name="Pladsholder til indhold 2"/>
          <p:cNvSpPr>
            <a:spLocks noGrp="1"/>
          </p:cNvSpPr>
          <p:nvPr>
            <p:ph idx="1"/>
          </p:nvPr>
        </p:nvSpPr>
        <p:spPr/>
        <p:txBody>
          <a:bodyPr>
            <a:normAutofit lnSpcReduction="10000"/>
          </a:bodyPr>
          <a:lstStyle/>
          <a:p>
            <a:r>
              <a:rPr lang="da-DK" dirty="0"/>
              <a:t>For </a:t>
            </a:r>
            <a:r>
              <a:rPr lang="da-DK" dirty="0" err="1"/>
              <a:t>each</a:t>
            </a:r>
            <a:r>
              <a:rPr lang="da-DK" dirty="0"/>
              <a:t> of the </a:t>
            </a:r>
            <a:r>
              <a:rPr lang="da-DK" dirty="0" err="1"/>
              <a:t>following</a:t>
            </a:r>
            <a:r>
              <a:rPr lang="da-DK" dirty="0"/>
              <a:t> problem definitions, </a:t>
            </a:r>
            <a:r>
              <a:rPr lang="da-DK" dirty="0" err="1"/>
              <a:t>you</a:t>
            </a:r>
            <a:r>
              <a:rPr lang="da-DK" dirty="0"/>
              <a:t> </a:t>
            </a:r>
            <a:r>
              <a:rPr lang="da-DK" dirty="0" err="1"/>
              <a:t>should</a:t>
            </a:r>
            <a:r>
              <a:rPr lang="da-DK" dirty="0"/>
              <a:t> </a:t>
            </a:r>
            <a:r>
              <a:rPr lang="da-DK" dirty="0" err="1"/>
              <a:t>consider</a:t>
            </a:r>
            <a:r>
              <a:rPr lang="da-DK" dirty="0"/>
              <a:t> the ”</a:t>
            </a:r>
            <a:r>
              <a:rPr lang="da-DK" b="1" dirty="0" err="1"/>
              <a:t>quality</a:t>
            </a:r>
            <a:r>
              <a:rPr lang="da-DK" dirty="0"/>
              <a:t>” of the problem definition. More </a:t>
            </a:r>
            <a:r>
              <a:rPr lang="da-DK" dirty="0" err="1"/>
              <a:t>specifically</a:t>
            </a:r>
            <a:r>
              <a:rPr lang="da-DK" dirty="0"/>
              <a:t>:</a:t>
            </a:r>
          </a:p>
          <a:p>
            <a:pPr lvl="1"/>
            <a:r>
              <a:rPr lang="da-DK" dirty="0"/>
              <a:t>Is it </a:t>
            </a:r>
            <a:r>
              <a:rPr lang="da-DK" dirty="0" err="1"/>
              <a:t>absolutely</a:t>
            </a:r>
            <a:r>
              <a:rPr lang="da-DK" dirty="0"/>
              <a:t> clear </a:t>
            </a:r>
            <a:r>
              <a:rPr lang="da-DK" dirty="0" err="1"/>
              <a:t>what</a:t>
            </a:r>
            <a:r>
              <a:rPr lang="da-DK" dirty="0"/>
              <a:t> </a:t>
            </a:r>
            <a:r>
              <a:rPr lang="da-DK" dirty="0" err="1"/>
              <a:t>specific</a:t>
            </a:r>
            <a:r>
              <a:rPr lang="da-DK" dirty="0"/>
              <a:t> problem </a:t>
            </a:r>
            <a:r>
              <a:rPr lang="da-DK" dirty="0" err="1"/>
              <a:t>will</a:t>
            </a:r>
            <a:r>
              <a:rPr lang="da-DK" dirty="0"/>
              <a:t> </a:t>
            </a:r>
            <a:r>
              <a:rPr lang="da-DK" dirty="0" err="1"/>
              <a:t>be</a:t>
            </a:r>
            <a:r>
              <a:rPr lang="da-DK" dirty="0"/>
              <a:t> </a:t>
            </a:r>
            <a:r>
              <a:rPr lang="da-DK" dirty="0" err="1"/>
              <a:t>addressed</a:t>
            </a:r>
            <a:r>
              <a:rPr lang="da-DK" dirty="0"/>
              <a:t>?</a:t>
            </a:r>
          </a:p>
          <a:p>
            <a:pPr lvl="1"/>
            <a:r>
              <a:rPr lang="da-DK" dirty="0" err="1"/>
              <a:t>What</a:t>
            </a:r>
            <a:r>
              <a:rPr lang="da-DK" dirty="0"/>
              <a:t> kind of </a:t>
            </a:r>
            <a:r>
              <a:rPr lang="da-DK" dirty="0" err="1"/>
              <a:t>answer</a:t>
            </a:r>
            <a:r>
              <a:rPr lang="da-DK" dirty="0"/>
              <a:t> </a:t>
            </a:r>
            <a:r>
              <a:rPr lang="da-DK" dirty="0" err="1"/>
              <a:t>can</a:t>
            </a:r>
            <a:r>
              <a:rPr lang="da-DK" dirty="0"/>
              <a:t> </a:t>
            </a:r>
            <a:r>
              <a:rPr lang="da-DK" dirty="0" err="1"/>
              <a:t>be</a:t>
            </a:r>
            <a:r>
              <a:rPr lang="da-DK" dirty="0"/>
              <a:t> </a:t>
            </a:r>
            <a:r>
              <a:rPr lang="da-DK" dirty="0" err="1"/>
              <a:t>produced</a:t>
            </a:r>
            <a:r>
              <a:rPr lang="da-DK" dirty="0"/>
              <a:t>; </a:t>
            </a:r>
            <a:r>
              <a:rPr lang="da-DK" dirty="0" err="1"/>
              <a:t>will</a:t>
            </a:r>
            <a:r>
              <a:rPr lang="da-DK" dirty="0"/>
              <a:t> it </a:t>
            </a:r>
            <a:r>
              <a:rPr lang="da-DK" dirty="0" err="1"/>
              <a:t>be</a:t>
            </a:r>
            <a:r>
              <a:rPr lang="da-DK" dirty="0"/>
              <a:t> an </a:t>
            </a:r>
            <a:r>
              <a:rPr lang="da-DK" dirty="0" err="1"/>
              <a:t>objective</a:t>
            </a:r>
            <a:r>
              <a:rPr lang="da-DK" dirty="0"/>
              <a:t> </a:t>
            </a:r>
            <a:r>
              <a:rPr lang="da-DK" dirty="0" err="1"/>
              <a:t>answer</a:t>
            </a:r>
            <a:r>
              <a:rPr lang="da-DK" dirty="0"/>
              <a:t>?</a:t>
            </a:r>
          </a:p>
          <a:p>
            <a:pPr lvl="1"/>
            <a:r>
              <a:rPr lang="da-DK" dirty="0"/>
              <a:t>Can a ‘</a:t>
            </a:r>
            <a:r>
              <a:rPr lang="da-DK" dirty="0" err="1"/>
              <a:t>method</a:t>
            </a:r>
            <a:r>
              <a:rPr lang="da-DK" dirty="0"/>
              <a:t>’ (</a:t>
            </a:r>
            <a:r>
              <a:rPr lang="da-DK" dirty="0" err="1"/>
              <a:t>activities</a:t>
            </a:r>
            <a:r>
              <a:rPr lang="da-DK" dirty="0"/>
              <a:t>/</a:t>
            </a:r>
            <a:r>
              <a:rPr lang="da-DK" dirty="0" err="1"/>
              <a:t>process</a:t>
            </a:r>
            <a:r>
              <a:rPr lang="da-DK" dirty="0"/>
              <a:t>) </a:t>
            </a:r>
            <a:r>
              <a:rPr lang="da-DK" dirty="0" err="1"/>
              <a:t>be</a:t>
            </a:r>
            <a:r>
              <a:rPr lang="da-DK" dirty="0"/>
              <a:t> </a:t>
            </a:r>
            <a:r>
              <a:rPr lang="da-DK" dirty="0" err="1"/>
              <a:t>defined</a:t>
            </a:r>
            <a:r>
              <a:rPr lang="da-DK" dirty="0"/>
              <a:t>, </a:t>
            </a:r>
            <a:r>
              <a:rPr lang="da-DK" dirty="0" err="1"/>
              <a:t>that</a:t>
            </a:r>
            <a:r>
              <a:rPr lang="da-DK" dirty="0"/>
              <a:t> </a:t>
            </a:r>
            <a:r>
              <a:rPr lang="da-DK" dirty="0" err="1"/>
              <a:t>will</a:t>
            </a:r>
            <a:r>
              <a:rPr lang="da-DK" dirty="0"/>
              <a:t> </a:t>
            </a:r>
            <a:r>
              <a:rPr lang="da-DK" dirty="0" err="1"/>
              <a:t>lead</a:t>
            </a:r>
            <a:r>
              <a:rPr lang="da-DK" dirty="0"/>
              <a:t> to the </a:t>
            </a:r>
            <a:r>
              <a:rPr lang="da-DK" dirty="0" err="1"/>
              <a:t>answer</a:t>
            </a:r>
            <a:r>
              <a:rPr lang="da-DK" dirty="0"/>
              <a:t>?</a:t>
            </a:r>
          </a:p>
          <a:p>
            <a:pPr lvl="1"/>
            <a:r>
              <a:rPr lang="da-DK" dirty="0" err="1"/>
              <a:t>Does</a:t>
            </a:r>
            <a:r>
              <a:rPr lang="da-DK" dirty="0"/>
              <a:t> the problem </a:t>
            </a:r>
            <a:r>
              <a:rPr lang="da-DK" dirty="0" err="1"/>
              <a:t>need</a:t>
            </a:r>
            <a:r>
              <a:rPr lang="da-DK" dirty="0"/>
              <a:t> </a:t>
            </a:r>
            <a:r>
              <a:rPr lang="da-DK" dirty="0" err="1"/>
              <a:t>further</a:t>
            </a:r>
            <a:r>
              <a:rPr lang="da-DK" dirty="0"/>
              <a:t> ‘break </a:t>
            </a:r>
            <a:r>
              <a:rPr lang="da-DK" dirty="0" err="1"/>
              <a:t>down</a:t>
            </a:r>
            <a:r>
              <a:rPr lang="da-DK" dirty="0"/>
              <a:t>’?</a:t>
            </a:r>
          </a:p>
          <a:p>
            <a:pPr marL="0" indent="0">
              <a:buNone/>
            </a:pP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25</a:t>
            </a:fld>
            <a:endParaRPr lang="da-DK"/>
          </a:p>
        </p:txBody>
      </p:sp>
    </p:spTree>
    <p:extLst>
      <p:ext uri="{BB962C8B-B14F-4D97-AF65-F5344CB8AC3E}">
        <p14:creationId xmlns:p14="http://schemas.microsoft.com/office/powerpoint/2010/main" val="29213382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1</a:t>
            </a:r>
            <a:endParaRPr lang="da-DK"/>
          </a:p>
        </p:txBody>
      </p:sp>
      <p:sp>
        <p:nvSpPr>
          <p:cNvPr id="3" name="Pladsholder til indhold 2"/>
          <p:cNvSpPr>
            <a:spLocks noGrp="1"/>
          </p:cNvSpPr>
          <p:nvPr>
            <p:ph idx="1"/>
          </p:nvPr>
        </p:nvSpPr>
        <p:spPr/>
        <p:txBody>
          <a:bodyPr>
            <a:normAutofit/>
          </a:bodyPr>
          <a:lstStyle/>
          <a:p>
            <a:pPr marL="0" indent="0">
              <a:buNone/>
            </a:pPr>
            <a:r>
              <a:rPr lang="en-US" sz="2400"/>
              <a:t>By doing this project I want to </a:t>
            </a:r>
            <a:r>
              <a:rPr lang="en-US" sz="2400" b="1"/>
              <a:t>learn how to develop dynamic web application with Java Server Faces components and Java studio creator. </a:t>
            </a:r>
            <a:endParaRPr lang="da-DK" sz="2400"/>
          </a:p>
          <a:p>
            <a:pPr marL="0" indent="0">
              <a:buNone/>
            </a:pPr>
            <a:r>
              <a:rPr lang="en-US" sz="2400"/>
              <a:t>Java Server Faces is a set rich web application user interface library. And I chose web program as my elective course topic in 4</a:t>
            </a:r>
            <a:r>
              <a:rPr lang="en-US" sz="2400" baseline="30000"/>
              <a:t>th</a:t>
            </a:r>
            <a:r>
              <a:rPr lang="en-US" sz="2400"/>
              <a:t> semester, it is a good chance to extend my knowledge which I am interested in. </a:t>
            </a:r>
            <a:endParaRPr lang="da-DK" sz="2400"/>
          </a:p>
          <a:p>
            <a:pPr marL="0" indent="0">
              <a:buNone/>
            </a:pPr>
            <a:r>
              <a:rPr lang="en-US" sz="2400"/>
              <a:t>Java studio creator is a suitable tool for developing web application. </a:t>
            </a:r>
            <a:endParaRPr lang="da-DK" sz="2400"/>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26</a:t>
            </a:fld>
            <a:endParaRPr lang="da-DK"/>
          </a:p>
        </p:txBody>
      </p:sp>
    </p:spTree>
    <p:extLst>
      <p:ext uri="{BB962C8B-B14F-4D97-AF65-F5344CB8AC3E}">
        <p14:creationId xmlns:p14="http://schemas.microsoft.com/office/powerpoint/2010/main" val="1589129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2</a:t>
            </a:r>
            <a:endParaRPr lang="da-DK"/>
          </a:p>
        </p:txBody>
      </p:sp>
      <p:sp>
        <p:nvSpPr>
          <p:cNvPr id="3" name="Pladsholder til indhold 2"/>
          <p:cNvSpPr>
            <a:spLocks noGrp="1"/>
          </p:cNvSpPr>
          <p:nvPr>
            <p:ph idx="1"/>
          </p:nvPr>
        </p:nvSpPr>
        <p:spPr/>
        <p:txBody>
          <a:bodyPr>
            <a:normAutofit fontScale="77500" lnSpcReduction="20000"/>
          </a:bodyPr>
          <a:lstStyle/>
          <a:p>
            <a:pPr marL="0" indent="0">
              <a:buNone/>
            </a:pPr>
            <a:r>
              <a:rPr lang="en-US" sz="2900" dirty="0"/>
              <a:t>By doing this final project we investigate various problems and investigation means to analyze, discuss, resume and understand the issue. All problems start with a question. Here in the problem formulation, we will define these questions and try to give the best answers. These questions are</a:t>
            </a:r>
            <a:r>
              <a:rPr lang="en-US" sz="2900" dirty="0" smtClean="0"/>
              <a:t>:</a:t>
            </a:r>
            <a:endParaRPr lang="da-DK" sz="2900" dirty="0"/>
          </a:p>
          <a:p>
            <a:pPr marL="0" indent="0">
              <a:buNone/>
            </a:pPr>
            <a:r>
              <a:rPr lang="en-US" sz="2900" dirty="0"/>
              <a:t>1.	What is Ruby on Rails and how does it work?</a:t>
            </a:r>
            <a:endParaRPr lang="da-DK" sz="2900" dirty="0"/>
          </a:p>
          <a:p>
            <a:pPr marL="0" indent="0">
              <a:buNone/>
            </a:pPr>
            <a:r>
              <a:rPr lang="en-US" sz="2900" dirty="0"/>
              <a:t>2.	How fast is it to make an application in </a:t>
            </a:r>
            <a:r>
              <a:rPr lang="en-US" sz="2900" dirty="0" err="1"/>
              <a:t>RoR</a:t>
            </a:r>
            <a:r>
              <a:rPr lang="en-US" sz="2900" dirty="0"/>
              <a:t>?</a:t>
            </a:r>
            <a:endParaRPr lang="da-DK" sz="2900" dirty="0"/>
          </a:p>
          <a:p>
            <a:pPr marL="0" indent="0">
              <a:buNone/>
            </a:pPr>
            <a:r>
              <a:rPr lang="en-US" sz="2900" dirty="0"/>
              <a:t>3.	How to implement a web-application in Java using JSF and </a:t>
            </a:r>
            <a:r>
              <a:rPr lang="en-US" sz="2900" dirty="0" smtClean="0"/>
              <a:t>	Hibernate</a:t>
            </a:r>
            <a:r>
              <a:rPr lang="en-US" sz="2900" dirty="0"/>
              <a:t>?</a:t>
            </a:r>
            <a:endParaRPr lang="da-DK" sz="2900" dirty="0"/>
          </a:p>
          <a:p>
            <a:pPr marL="0" indent="0">
              <a:buNone/>
            </a:pPr>
            <a:r>
              <a:rPr lang="en-US" sz="2900" dirty="0"/>
              <a:t>4.	How does </a:t>
            </a:r>
            <a:r>
              <a:rPr lang="en-US" sz="2900" dirty="0" err="1"/>
              <a:t>RoR</a:t>
            </a:r>
            <a:r>
              <a:rPr lang="en-US" sz="2900" dirty="0"/>
              <a:t> implement Ajax?</a:t>
            </a:r>
            <a:endParaRPr lang="da-DK" sz="2900" dirty="0"/>
          </a:p>
          <a:p>
            <a:pPr marL="0" indent="0">
              <a:buNone/>
            </a:pPr>
            <a:r>
              <a:rPr lang="en-US" sz="2900" dirty="0"/>
              <a:t> </a:t>
            </a:r>
            <a:endParaRPr lang="da-DK" sz="2900" dirty="0"/>
          </a:p>
          <a:p>
            <a:pPr marL="0" indent="0">
              <a:buNone/>
            </a:pPr>
            <a:r>
              <a:rPr lang="en-US" sz="2900" dirty="0"/>
              <a:t>In this project we will also introduce a powerful development tool </a:t>
            </a:r>
            <a:r>
              <a:rPr lang="en-US" sz="2900" dirty="0" err="1"/>
              <a:t>Git</a:t>
            </a:r>
            <a:r>
              <a:rPr lang="en-US" sz="2900" dirty="0"/>
              <a:t> Repository that we discovered during our internship period.</a:t>
            </a:r>
            <a:r>
              <a:rPr lang="en-US" dirty="0"/>
              <a:t>	</a:t>
            </a:r>
            <a:endParaRPr lang="da-DK" dirty="0"/>
          </a:p>
          <a:p>
            <a:pPr marL="0" indent="0">
              <a:buNone/>
            </a:pP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27</a:t>
            </a:fld>
            <a:endParaRPr lang="da-DK"/>
          </a:p>
        </p:txBody>
      </p:sp>
    </p:spTree>
    <p:extLst>
      <p:ext uri="{BB962C8B-B14F-4D97-AF65-F5344CB8AC3E}">
        <p14:creationId xmlns:p14="http://schemas.microsoft.com/office/powerpoint/2010/main" val="15058747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3</a:t>
            </a:r>
            <a:endParaRPr lang="da-DK"/>
          </a:p>
        </p:txBody>
      </p:sp>
      <p:sp>
        <p:nvSpPr>
          <p:cNvPr id="3" name="Pladsholder til indhold 2"/>
          <p:cNvSpPr>
            <a:spLocks noGrp="1"/>
          </p:cNvSpPr>
          <p:nvPr>
            <p:ph idx="1"/>
          </p:nvPr>
        </p:nvSpPr>
        <p:spPr/>
        <p:txBody>
          <a:bodyPr>
            <a:normAutofit/>
          </a:bodyPr>
          <a:lstStyle/>
          <a:p>
            <a:pPr marL="0" indent="0">
              <a:buNone/>
            </a:pPr>
            <a:r>
              <a:rPr lang="en-US" sz="2000" dirty="0"/>
              <a:t>How can I design a new website for THE XX AGENCY, INC which will solve all the problems above and match all the requirements set forth by THE XX AGENCY, INC? I broke it down into smaller problems as follows: </a:t>
            </a:r>
            <a:endParaRPr lang="da-DK" sz="2000" dirty="0"/>
          </a:p>
          <a:p>
            <a:pPr marL="0" indent="0">
              <a:buNone/>
            </a:pPr>
            <a:r>
              <a:rPr lang="en-US" sz="2000" dirty="0"/>
              <a:t>•	What does my client want for their website? </a:t>
            </a:r>
            <a:endParaRPr lang="da-DK" sz="2000" dirty="0"/>
          </a:p>
          <a:p>
            <a:pPr marL="0" indent="0">
              <a:buNone/>
            </a:pPr>
            <a:r>
              <a:rPr lang="en-US" sz="2000" dirty="0"/>
              <a:t>•	How can I manage the Domain name for THE XX AGENCY, INC? </a:t>
            </a:r>
            <a:endParaRPr lang="da-DK" sz="2000" dirty="0"/>
          </a:p>
          <a:p>
            <a:pPr marL="0" indent="0">
              <a:buNone/>
            </a:pPr>
            <a:r>
              <a:rPr lang="en-US" sz="2000" dirty="0"/>
              <a:t>•	What kind of design style should I create for THE XX AGENCY, INC? </a:t>
            </a:r>
            <a:endParaRPr lang="da-DK" sz="2000" dirty="0"/>
          </a:p>
          <a:p>
            <a:pPr marL="0" indent="0">
              <a:buNone/>
            </a:pPr>
            <a:r>
              <a:rPr lang="en-US" sz="2000" dirty="0"/>
              <a:t>•	Who is my client (THE XX AGENCY, INC)’s audience, target group, and </a:t>
            </a:r>
            <a:r>
              <a:rPr lang="en-US" sz="2000" dirty="0" smtClean="0"/>
              <a:t>	how </a:t>
            </a:r>
            <a:r>
              <a:rPr lang="en-US" sz="2000" dirty="0"/>
              <a:t>can I define them?</a:t>
            </a:r>
            <a:endParaRPr lang="da-DK" sz="2000" dirty="0"/>
          </a:p>
          <a:p>
            <a:pPr marL="0" indent="0">
              <a:buNone/>
            </a:pP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28</a:t>
            </a:fld>
            <a:endParaRPr lang="da-DK"/>
          </a:p>
        </p:txBody>
      </p:sp>
    </p:spTree>
    <p:extLst>
      <p:ext uri="{BB962C8B-B14F-4D97-AF65-F5344CB8AC3E}">
        <p14:creationId xmlns:p14="http://schemas.microsoft.com/office/powerpoint/2010/main" val="27658675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4</a:t>
            </a:r>
            <a:endParaRPr lang="da-DK"/>
          </a:p>
        </p:txBody>
      </p:sp>
      <p:sp>
        <p:nvSpPr>
          <p:cNvPr id="3" name="Pladsholder til indhold 2"/>
          <p:cNvSpPr>
            <a:spLocks noGrp="1"/>
          </p:cNvSpPr>
          <p:nvPr>
            <p:ph idx="1"/>
          </p:nvPr>
        </p:nvSpPr>
        <p:spPr/>
        <p:txBody>
          <a:bodyPr>
            <a:normAutofit/>
          </a:bodyPr>
          <a:lstStyle/>
          <a:p>
            <a:pPr marL="0" indent="0">
              <a:buNone/>
            </a:pPr>
            <a:r>
              <a:rPr lang="en-US" sz="2800"/>
              <a:t>Which development tool is the most efficient for developing Apps for Android-based smartphones</a:t>
            </a:r>
            <a:r>
              <a:rPr lang="en-US" sz="2800" smtClean="0"/>
              <a:t>?</a:t>
            </a:r>
            <a:endParaRPr lang="da-DK" sz="280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29</a:t>
            </a:fld>
            <a:endParaRPr lang="da-DK"/>
          </a:p>
        </p:txBody>
      </p:sp>
    </p:spTree>
    <p:extLst>
      <p:ext uri="{BB962C8B-B14F-4D97-AF65-F5344CB8AC3E}">
        <p14:creationId xmlns:p14="http://schemas.microsoft.com/office/powerpoint/2010/main" val="3270391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smtClean="0"/>
              <a:t>Purpose:</a:t>
            </a:r>
          </a:p>
          <a:p>
            <a:endParaRPr lang="da-DK" sz="3600" dirty="0"/>
          </a:p>
          <a:p>
            <a:pPr marL="0" indent="0">
              <a:buNone/>
            </a:pPr>
            <a:r>
              <a:rPr lang="da-DK" sz="7200" dirty="0" err="1" smtClean="0">
                <a:solidFill>
                  <a:srgbClr val="C00000"/>
                </a:solidFill>
              </a:rPr>
              <a:t>Enable</a:t>
            </a:r>
            <a:r>
              <a:rPr lang="da-DK" sz="7200" dirty="0" smtClean="0">
                <a:solidFill>
                  <a:srgbClr val="C00000"/>
                </a:solidFill>
              </a:rPr>
              <a:t> </a:t>
            </a:r>
            <a:r>
              <a:rPr lang="da-DK" sz="7200" dirty="0" err="1" smtClean="0">
                <a:solidFill>
                  <a:srgbClr val="C00000"/>
                </a:solidFill>
              </a:rPr>
              <a:t>you</a:t>
            </a:r>
            <a:r>
              <a:rPr lang="da-DK" sz="7200" dirty="0" smtClean="0">
                <a:solidFill>
                  <a:srgbClr val="C00000"/>
                </a:solidFill>
              </a:rPr>
              <a:t> to </a:t>
            </a:r>
            <a:r>
              <a:rPr lang="da-DK" sz="7200" dirty="0" err="1" smtClean="0">
                <a:solidFill>
                  <a:srgbClr val="C00000"/>
                </a:solidFill>
              </a:rPr>
              <a:t>write</a:t>
            </a:r>
            <a:r>
              <a:rPr lang="da-DK" sz="7200" dirty="0" smtClean="0">
                <a:solidFill>
                  <a:srgbClr val="C00000"/>
                </a:solidFill>
              </a:rPr>
              <a:t> a </a:t>
            </a:r>
            <a:r>
              <a:rPr lang="da-DK" sz="7200" dirty="0" err="1" smtClean="0">
                <a:solidFill>
                  <a:srgbClr val="C00000"/>
                </a:solidFill>
              </a:rPr>
              <a:t>better</a:t>
            </a:r>
            <a:r>
              <a:rPr lang="da-DK" sz="7200" dirty="0" smtClean="0">
                <a:solidFill>
                  <a:srgbClr val="C00000"/>
                </a:solidFill>
              </a:rPr>
              <a:t> dissertation</a:t>
            </a:r>
            <a:r>
              <a:rPr lang="da-DK" sz="7200" dirty="0" smtClean="0">
                <a:solidFill>
                  <a:srgbClr val="C00000"/>
                </a:solidFill>
              </a:rPr>
              <a:t>!</a:t>
            </a:r>
          </a:p>
          <a:p>
            <a:r>
              <a:rPr lang="da-DK" sz="2800" dirty="0" err="1" smtClean="0"/>
              <a:t>Better</a:t>
            </a:r>
            <a:r>
              <a:rPr lang="da-DK" sz="2800" dirty="0" smtClean="0"/>
              <a:t>, </a:t>
            </a:r>
            <a:r>
              <a:rPr lang="da-DK" sz="2800" dirty="0" err="1" smtClean="0"/>
              <a:t>according</a:t>
            </a:r>
            <a:r>
              <a:rPr lang="da-DK" sz="2800" dirty="0" smtClean="0"/>
              <a:t> to the </a:t>
            </a:r>
            <a:r>
              <a:rPr lang="da-DK" sz="2800" dirty="0" err="1" smtClean="0"/>
              <a:t>requirements</a:t>
            </a:r>
            <a:r>
              <a:rPr lang="da-DK" sz="2800" dirty="0" smtClean="0"/>
              <a:t> in the curriculum</a:t>
            </a:r>
            <a:endParaRPr lang="da-DK" sz="2800"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3</a:t>
            </a:fld>
            <a:endParaRPr lang="da-DK"/>
          </a:p>
        </p:txBody>
      </p:sp>
    </p:spTree>
    <p:extLst>
      <p:ext uri="{BB962C8B-B14F-4D97-AF65-F5344CB8AC3E}">
        <p14:creationId xmlns:p14="http://schemas.microsoft.com/office/powerpoint/2010/main" val="34038246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5</a:t>
            </a:r>
          </a:p>
        </p:txBody>
      </p:sp>
      <p:sp>
        <p:nvSpPr>
          <p:cNvPr id="3" name="Pladsholder til indhold 2"/>
          <p:cNvSpPr>
            <a:spLocks noGrp="1"/>
          </p:cNvSpPr>
          <p:nvPr>
            <p:ph idx="1"/>
          </p:nvPr>
        </p:nvSpPr>
        <p:spPr/>
        <p:txBody>
          <a:bodyPr>
            <a:normAutofit/>
          </a:bodyPr>
          <a:lstStyle/>
          <a:p>
            <a:pPr marL="0" indent="0">
              <a:buNone/>
            </a:pPr>
            <a:r>
              <a:rPr lang="en-US" sz="2800"/>
              <a:t>How can we develop an App for tracking daily food consumption by using the Eclipse development tool and the Android SDK?</a:t>
            </a:r>
            <a:endParaRPr lang="da-DK" sz="280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30</a:t>
            </a:fld>
            <a:endParaRPr lang="da-DK"/>
          </a:p>
        </p:txBody>
      </p:sp>
    </p:spTree>
    <p:extLst>
      <p:ext uri="{BB962C8B-B14F-4D97-AF65-F5344CB8AC3E}">
        <p14:creationId xmlns:p14="http://schemas.microsoft.com/office/powerpoint/2010/main" val="6636779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6</a:t>
            </a:r>
            <a:endParaRPr lang="da-DK"/>
          </a:p>
        </p:txBody>
      </p:sp>
      <p:sp>
        <p:nvSpPr>
          <p:cNvPr id="3" name="Pladsholder til indhold 2"/>
          <p:cNvSpPr>
            <a:spLocks noGrp="1"/>
          </p:cNvSpPr>
          <p:nvPr>
            <p:ph idx="1"/>
          </p:nvPr>
        </p:nvSpPr>
        <p:spPr/>
        <p:txBody>
          <a:bodyPr/>
          <a:lstStyle/>
          <a:p>
            <a:pPr marL="0" indent="0">
              <a:buNone/>
            </a:pPr>
            <a:r>
              <a:rPr lang="en-US" sz="2800"/>
              <a:t>SCRUM is currently a very popular development methodology. But does it really provide concrete benefits compared to more traditional development methodologies?</a:t>
            </a:r>
            <a:endParaRPr lang="da-DK" sz="2800"/>
          </a:p>
          <a:p>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31</a:t>
            </a:fld>
            <a:endParaRPr lang="da-DK"/>
          </a:p>
        </p:txBody>
      </p:sp>
    </p:spTree>
    <p:extLst>
      <p:ext uri="{BB962C8B-B14F-4D97-AF65-F5344CB8AC3E}">
        <p14:creationId xmlns:p14="http://schemas.microsoft.com/office/powerpoint/2010/main" val="31958908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7</a:t>
            </a:r>
            <a:endParaRPr lang="da-DK"/>
          </a:p>
        </p:txBody>
      </p:sp>
      <p:sp>
        <p:nvSpPr>
          <p:cNvPr id="3" name="Pladsholder til indhold 2"/>
          <p:cNvSpPr>
            <a:spLocks noGrp="1"/>
          </p:cNvSpPr>
          <p:nvPr>
            <p:ph idx="1"/>
          </p:nvPr>
        </p:nvSpPr>
        <p:spPr/>
        <p:txBody>
          <a:bodyPr>
            <a:normAutofit fontScale="70000" lnSpcReduction="20000"/>
          </a:bodyPr>
          <a:lstStyle/>
          <a:p>
            <a:pPr marL="0" indent="0">
              <a:buNone/>
            </a:pPr>
            <a:r>
              <a:rPr lang="en-US" sz="2600"/>
              <a:t>In a former implementation process I have done for a school I had to make an administration system (a web application). I found myself in a totally new experience talking about Web Development. My mayor task in that school was to have a successful manipulation of data from the web application I was developing for them to a new database using MySQL server. But to create a new database connection for each client request can be very time-consuming, especially if the application continuously receives a large number of requests. The most efficient way I found at that time to implement communication between the server and database, was to set up a database connection pool which led me to use JSTL technology in order to manipulate data in the database with SQL tags.</a:t>
            </a:r>
            <a:endParaRPr lang="da-DK" sz="2600"/>
          </a:p>
          <a:p>
            <a:pPr marL="0" indent="0">
              <a:buNone/>
            </a:pPr>
            <a:r>
              <a:rPr lang="en-US" sz="2600"/>
              <a:t>Such system with JSTL is capable of manipulating data but it does the job with at least 2 pages loaded in a browser. It would be great to do the job in just one page but how could a system or web application manage to manipulate data in just one page? And if it is possible what technology does the job? Ajax seems to be an alternative. </a:t>
            </a:r>
            <a:endParaRPr lang="da-DK" sz="2600"/>
          </a:p>
          <a:p>
            <a:pPr marL="0" indent="0">
              <a:buNone/>
            </a:pPr>
            <a:r>
              <a:rPr lang="en-US" sz="2600"/>
              <a:t> </a:t>
            </a:r>
            <a:endParaRPr lang="da-DK" sz="2600"/>
          </a:p>
          <a:p>
            <a:pPr marL="0" indent="0">
              <a:buNone/>
            </a:pPr>
            <a:r>
              <a:rPr lang="en-US" sz="2600"/>
              <a:t>Therefore my main question is:</a:t>
            </a:r>
            <a:endParaRPr lang="da-DK" sz="2600"/>
          </a:p>
          <a:p>
            <a:pPr marL="0" indent="0">
              <a:buNone/>
            </a:pPr>
            <a:r>
              <a:rPr lang="en-US" sz="2600" b="1"/>
              <a:t> </a:t>
            </a:r>
            <a:endParaRPr lang="da-DK" sz="2600"/>
          </a:p>
          <a:p>
            <a:pPr marL="0" indent="0">
              <a:buNone/>
            </a:pPr>
            <a:r>
              <a:rPr lang="en-US" sz="2600" b="1"/>
              <a:t>Can a database be manipulated in one page with Ajax?</a:t>
            </a:r>
            <a:endParaRPr lang="da-DK" sz="2600"/>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32</a:t>
            </a:fld>
            <a:endParaRPr lang="da-DK"/>
          </a:p>
        </p:txBody>
      </p:sp>
    </p:spTree>
    <p:extLst>
      <p:ext uri="{BB962C8B-B14F-4D97-AF65-F5344CB8AC3E}">
        <p14:creationId xmlns:p14="http://schemas.microsoft.com/office/powerpoint/2010/main" val="24780036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8</a:t>
            </a:r>
            <a:endParaRPr lang="da-DK"/>
          </a:p>
        </p:txBody>
      </p:sp>
      <p:sp>
        <p:nvSpPr>
          <p:cNvPr id="3" name="Pladsholder til indhold 2"/>
          <p:cNvSpPr>
            <a:spLocks noGrp="1"/>
          </p:cNvSpPr>
          <p:nvPr>
            <p:ph idx="1"/>
          </p:nvPr>
        </p:nvSpPr>
        <p:spPr/>
        <p:txBody>
          <a:bodyPr>
            <a:normAutofit fontScale="47500" lnSpcReduction="20000"/>
          </a:bodyPr>
          <a:lstStyle/>
          <a:p>
            <a:pPr marL="0" indent="0">
              <a:buNone/>
            </a:pPr>
            <a:r>
              <a:rPr lang="en-US"/>
              <a:t>Friends of XX House are a group of volunteers based in the North West of England, and run a support group for a large children's charity "XX House".   The organization consists of roughly 12 committee members and hundreds of volunteers.  </a:t>
            </a:r>
            <a:endParaRPr lang="da-DK"/>
          </a:p>
          <a:p>
            <a:pPr marL="0" indent="0">
              <a:buNone/>
            </a:pPr>
            <a:r>
              <a:rPr lang="en-US"/>
              <a:t>The group organizes and attends many events throughout the year to raise money and awareness for XX House.  XX House is a large children's hospice for severely disabled children.  They however only receive 8% of their 3 million required funding through the government grants.  The charity relies on voluntary groups to help raise money and keep the charity running.  An organization such as this would require a high quality website to help persuade people to join, raise awareness and donate to their cause.</a:t>
            </a:r>
            <a:endParaRPr lang="da-DK"/>
          </a:p>
          <a:p>
            <a:pPr marL="0" indent="0">
              <a:buNone/>
            </a:pPr>
            <a:r>
              <a:rPr lang="en-US"/>
              <a:t>Friends of XX House require the website to publish, advertise and expand their group image online to attract attention and volunteers.  </a:t>
            </a:r>
            <a:endParaRPr lang="da-DK"/>
          </a:p>
          <a:p>
            <a:pPr marL="0" indent="0">
              <a:buNone/>
            </a:pPr>
            <a:r>
              <a:rPr lang="en-US"/>
              <a:t>There are many problems one faces when designing and building websites.  These can be split into two categories.  Design and Development principles.</a:t>
            </a:r>
            <a:endParaRPr lang="da-DK"/>
          </a:p>
          <a:p>
            <a:pPr marL="0" indent="0">
              <a:buNone/>
            </a:pPr>
            <a:r>
              <a:rPr lang="en-US"/>
              <a:t>Design principles cover all design related aspects, such as target audiences, requirements, layouts, devices to be used, colors, fonts, graphics, images etc.</a:t>
            </a:r>
            <a:endParaRPr lang="da-DK"/>
          </a:p>
          <a:p>
            <a:pPr marL="0" indent="0">
              <a:buNone/>
            </a:pPr>
            <a:r>
              <a:rPr lang="en-US"/>
              <a:t>Development principles cover technological areas such as what CMS should be used, or what functionality it should be programmed in, what database is required, information architecture etc.</a:t>
            </a:r>
            <a:endParaRPr lang="da-DK"/>
          </a:p>
          <a:p>
            <a:pPr marL="0" indent="0">
              <a:buNone/>
            </a:pPr>
            <a:r>
              <a:rPr lang="en-US"/>
              <a:t>A client interview was arranged so I could find out what exactly Friends of XX required in the website.  (See Appendix for full interview)</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33</a:t>
            </a:fld>
            <a:endParaRPr lang="da-DK"/>
          </a:p>
        </p:txBody>
      </p:sp>
    </p:spTree>
    <p:extLst>
      <p:ext uri="{BB962C8B-B14F-4D97-AF65-F5344CB8AC3E}">
        <p14:creationId xmlns:p14="http://schemas.microsoft.com/office/powerpoint/2010/main" val="66652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a:t>
            </a:r>
            <a:r>
              <a:rPr lang="da-DK" dirty="0" smtClean="0"/>
              <a:t>9</a:t>
            </a:r>
            <a:endParaRPr lang="da-DK" dirty="0"/>
          </a:p>
        </p:txBody>
      </p:sp>
      <p:sp>
        <p:nvSpPr>
          <p:cNvPr id="3" name="Pladsholder til indhold 2"/>
          <p:cNvSpPr>
            <a:spLocks noGrp="1"/>
          </p:cNvSpPr>
          <p:nvPr>
            <p:ph idx="1"/>
          </p:nvPr>
        </p:nvSpPr>
        <p:spPr/>
        <p:txBody>
          <a:bodyPr>
            <a:normAutofit fontScale="47500" lnSpcReduction="20000"/>
          </a:bodyPr>
          <a:lstStyle/>
          <a:p>
            <a:pPr marL="0" indent="0">
              <a:buNone/>
            </a:pPr>
            <a:r>
              <a:rPr lang="en-US"/>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a:p>
          <a:p>
            <a:pPr marL="0" indent="0">
              <a:buNone/>
            </a:pPr>
            <a:r>
              <a:rPr lang="en-US"/>
              <a:t>Customers  face  problems  of  without  category  food,  delivery  or  take  away  time,  payment options and order confirmation.</a:t>
            </a:r>
            <a:br>
              <a:rPr lang="en-US"/>
            </a:br>
            <a:endParaRPr lang="da-DK"/>
          </a:p>
          <a:p>
            <a:pPr marL="0" indent="0">
              <a:buNone/>
            </a:pPr>
            <a:r>
              <a:rPr lang="en-US"/>
              <a:t>Research questions:</a:t>
            </a:r>
            <a:endParaRPr lang="da-DK"/>
          </a:p>
          <a:p>
            <a:pPr marL="0" indent="0">
              <a:buNone/>
            </a:pPr>
            <a:r>
              <a:rPr lang="en-US"/>
              <a:t>This project is developed to solve following questions:</a:t>
            </a:r>
            <a:endParaRPr lang="da-DK"/>
          </a:p>
          <a:p>
            <a:r>
              <a:rPr lang="en-US"/>
              <a:t>What is the advantage and disadvantage between ‘Real Shop’ and ‘Web shop’?</a:t>
            </a:r>
            <a:endParaRPr lang="da-DK"/>
          </a:p>
          <a:p>
            <a:r>
              <a:rPr lang="en-US"/>
              <a:t>How to build web shop and choose right CMS system?</a:t>
            </a:r>
            <a:endParaRPr lang="da-DK"/>
          </a:p>
          <a:p>
            <a:r>
              <a:rPr lang="en-US"/>
              <a:t>How  to  make  a  better  website  to  responsive  design  and  enhance  users  interface developed?</a:t>
            </a:r>
            <a:endParaRPr lang="da-DK"/>
          </a:p>
          <a:p>
            <a:r>
              <a:rPr lang="en-US"/>
              <a:t>Which functions are most important and could be best used in this project?</a:t>
            </a:r>
            <a:endParaRPr lang="da-DK"/>
          </a:p>
          <a:p>
            <a:r>
              <a:rPr lang="en-US"/>
              <a:t>How can we gain user faith?</a:t>
            </a:r>
            <a:endParaRPr lang="da-DK"/>
          </a:p>
          <a:p>
            <a:r>
              <a:rPr lang="en-US"/>
              <a:t>What does my client want for their website?</a:t>
            </a:r>
            <a:endParaRPr lang="da-DK"/>
          </a:p>
          <a:p>
            <a:r>
              <a:rPr lang="en-US"/>
              <a:t>What kind of design style should I create for home page, product page, shipping option, payment option etc.?</a:t>
            </a:r>
            <a:endParaRPr lang="da-DK"/>
          </a:p>
          <a:p>
            <a:r>
              <a:rPr lang="en-US"/>
              <a:t>Which E-commerce CMS tools, technology, Shipping module, Payment Module should I use?</a:t>
            </a:r>
            <a:endParaRPr lang="da-DK"/>
          </a:p>
          <a:p>
            <a:r>
              <a:rPr lang="en-US"/>
              <a:t>How can I manage the web developing process (or Develop cycle)?</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34</a:t>
            </a:fld>
            <a:endParaRPr lang="da-DK"/>
          </a:p>
        </p:txBody>
      </p:sp>
    </p:spTree>
    <p:extLst>
      <p:ext uri="{BB962C8B-B14F-4D97-AF65-F5344CB8AC3E}">
        <p14:creationId xmlns:p14="http://schemas.microsoft.com/office/powerpoint/2010/main" val="7945128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a:t>
            </a:r>
            <a:r>
              <a:rPr lang="da-DK" dirty="0" smtClean="0"/>
              <a:t>10</a:t>
            </a:r>
            <a:endParaRPr lang="en-US" dirty="0"/>
          </a:p>
        </p:txBody>
      </p:sp>
      <p:sp>
        <p:nvSpPr>
          <p:cNvPr id="3" name="Pladsholder til indhold 2"/>
          <p:cNvSpPr>
            <a:spLocks noGrp="1"/>
          </p:cNvSpPr>
          <p:nvPr>
            <p:ph idx="1"/>
          </p:nvPr>
        </p:nvSpPr>
        <p:spPr/>
        <p:txBody>
          <a:bodyPr>
            <a:normAutofit/>
          </a:bodyPr>
          <a:lstStyle/>
          <a:p>
            <a:r>
              <a:rPr lang="da-DK" dirty="0" err="1" smtClean="0"/>
              <a:t>What</a:t>
            </a:r>
            <a:r>
              <a:rPr lang="da-DK" dirty="0" smtClean="0"/>
              <a:t> is </a:t>
            </a:r>
            <a:r>
              <a:rPr lang="da-DK" dirty="0" err="1" smtClean="0"/>
              <a:t>Behaviour</a:t>
            </a:r>
            <a:r>
              <a:rPr lang="da-DK" dirty="0" smtClean="0"/>
              <a:t> Driven Development and </a:t>
            </a:r>
            <a:r>
              <a:rPr lang="da-DK" dirty="0" err="1" smtClean="0"/>
              <a:t>which</a:t>
            </a:r>
            <a:r>
              <a:rPr lang="da-DK" dirty="0" smtClean="0"/>
              <a:t> </a:t>
            </a:r>
            <a:r>
              <a:rPr lang="da-DK" dirty="0" err="1" smtClean="0"/>
              <a:t>are</a:t>
            </a:r>
            <a:r>
              <a:rPr lang="da-DK" dirty="0" smtClean="0"/>
              <a:t> </a:t>
            </a:r>
            <a:r>
              <a:rPr lang="da-DK" dirty="0" err="1" smtClean="0"/>
              <a:t>its</a:t>
            </a:r>
            <a:r>
              <a:rPr lang="da-DK" dirty="0" smtClean="0"/>
              <a:t> </a:t>
            </a:r>
            <a:r>
              <a:rPr lang="da-DK" dirty="0" err="1" smtClean="0"/>
              <a:t>underlying</a:t>
            </a:r>
            <a:r>
              <a:rPr lang="da-DK" dirty="0" smtClean="0"/>
              <a:t> </a:t>
            </a:r>
            <a:r>
              <a:rPr lang="da-DK" dirty="0" err="1" smtClean="0"/>
              <a:t>assumptions</a:t>
            </a:r>
            <a:r>
              <a:rPr lang="da-DK" dirty="0" smtClean="0"/>
              <a:t>?</a:t>
            </a:r>
          </a:p>
          <a:p>
            <a:r>
              <a:rPr lang="da-DK" dirty="0" err="1" smtClean="0"/>
              <a:t>What</a:t>
            </a:r>
            <a:r>
              <a:rPr lang="da-DK" dirty="0" smtClean="0"/>
              <a:t> </a:t>
            </a:r>
            <a:r>
              <a:rPr lang="da-DK" dirty="0" err="1" smtClean="0"/>
              <a:t>are</a:t>
            </a:r>
            <a:r>
              <a:rPr lang="da-DK" dirty="0" smtClean="0"/>
              <a:t> the </a:t>
            </a:r>
            <a:r>
              <a:rPr lang="da-DK" dirty="0" err="1" smtClean="0"/>
              <a:t>benefits</a:t>
            </a:r>
            <a:r>
              <a:rPr lang="da-DK" dirty="0" smtClean="0"/>
              <a:t> </a:t>
            </a:r>
            <a:r>
              <a:rPr lang="da-DK" dirty="0" err="1" smtClean="0"/>
              <a:t>when</a:t>
            </a:r>
            <a:r>
              <a:rPr lang="da-DK" dirty="0" smtClean="0"/>
              <a:t> developers </a:t>
            </a:r>
            <a:r>
              <a:rPr lang="da-DK" dirty="0" err="1" smtClean="0"/>
              <a:t>use</a:t>
            </a:r>
            <a:r>
              <a:rPr lang="da-DK" dirty="0" smtClean="0"/>
              <a:t> </a:t>
            </a:r>
            <a:r>
              <a:rPr lang="da-DK" dirty="0" err="1" smtClean="0"/>
              <a:t>Behavior</a:t>
            </a:r>
            <a:r>
              <a:rPr lang="da-DK" dirty="0" smtClean="0"/>
              <a:t> </a:t>
            </a:r>
            <a:r>
              <a:rPr lang="da-DK" dirty="0"/>
              <a:t>Driven </a:t>
            </a:r>
            <a:r>
              <a:rPr lang="da-DK" dirty="0" smtClean="0"/>
              <a:t>Development? </a:t>
            </a:r>
          </a:p>
          <a:p>
            <a:r>
              <a:rPr lang="da-DK" dirty="0" err="1" smtClean="0"/>
              <a:t>What</a:t>
            </a:r>
            <a:r>
              <a:rPr lang="da-DK" dirty="0" smtClean="0"/>
              <a:t> is </a:t>
            </a:r>
            <a:r>
              <a:rPr lang="da-DK" dirty="0" err="1" smtClean="0"/>
              <a:t>behaviour</a:t>
            </a:r>
            <a:r>
              <a:rPr lang="da-DK" dirty="0" smtClean="0"/>
              <a:t> driven </a:t>
            </a:r>
            <a:r>
              <a:rPr lang="da-DK" dirty="0" err="1" smtClean="0"/>
              <a:t>development</a:t>
            </a:r>
            <a:r>
              <a:rPr lang="da-DK" dirty="0" smtClean="0"/>
              <a:t> in a </a:t>
            </a:r>
            <a:r>
              <a:rPr lang="da-DK" dirty="0" err="1" smtClean="0"/>
              <a:t>methodology</a:t>
            </a:r>
            <a:r>
              <a:rPr lang="da-DK" dirty="0" smtClean="0"/>
              <a:t> </a:t>
            </a:r>
            <a:r>
              <a:rPr lang="da-DK" dirty="0" err="1" smtClean="0"/>
              <a:t>perspective</a:t>
            </a:r>
            <a:r>
              <a:rPr lang="da-DK" dirty="0" smtClean="0"/>
              <a:t>?</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35</a:t>
            </a:fld>
            <a:endParaRPr lang="da-DK"/>
          </a:p>
        </p:txBody>
      </p:sp>
    </p:spTree>
    <p:extLst>
      <p:ext uri="{BB962C8B-B14F-4D97-AF65-F5344CB8AC3E}">
        <p14:creationId xmlns:p14="http://schemas.microsoft.com/office/powerpoint/2010/main" val="37521788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 - </a:t>
            </a:r>
            <a:r>
              <a:rPr lang="da-DK" dirty="0" err="1" smtClean="0"/>
              <a:t>exercise</a:t>
            </a:r>
            <a:endParaRPr lang="en-US" dirty="0"/>
          </a:p>
        </p:txBody>
      </p:sp>
      <p:sp>
        <p:nvSpPr>
          <p:cNvPr id="3" name="Pladsholder til indhold 2"/>
          <p:cNvSpPr>
            <a:spLocks noGrp="1"/>
          </p:cNvSpPr>
          <p:nvPr>
            <p:ph idx="1"/>
          </p:nvPr>
        </p:nvSpPr>
        <p:spPr/>
        <p:txBody>
          <a:bodyPr/>
          <a:lstStyle/>
          <a:p>
            <a:r>
              <a:rPr lang="da-DK" dirty="0"/>
              <a:t>You </a:t>
            </a:r>
            <a:r>
              <a:rPr lang="da-DK" dirty="0" err="1"/>
              <a:t>will</a:t>
            </a:r>
            <a:r>
              <a:rPr lang="da-DK" dirty="0"/>
              <a:t> </a:t>
            </a:r>
            <a:r>
              <a:rPr lang="da-DK" dirty="0" err="1"/>
              <a:t>be</a:t>
            </a:r>
            <a:r>
              <a:rPr lang="da-DK" dirty="0"/>
              <a:t> given a </a:t>
            </a:r>
            <a:r>
              <a:rPr lang="da-DK" dirty="0" err="1"/>
              <a:t>very</a:t>
            </a:r>
            <a:r>
              <a:rPr lang="da-DK" dirty="0"/>
              <a:t> </a:t>
            </a:r>
            <a:r>
              <a:rPr lang="da-DK" dirty="0" err="1"/>
              <a:t>high-level</a:t>
            </a:r>
            <a:r>
              <a:rPr lang="da-DK" dirty="0"/>
              <a:t> </a:t>
            </a:r>
            <a:r>
              <a:rPr lang="da-DK" dirty="0" err="1"/>
              <a:t>claim</a:t>
            </a:r>
            <a:r>
              <a:rPr lang="da-DK" dirty="0"/>
              <a:t>…</a:t>
            </a:r>
          </a:p>
          <a:p>
            <a:r>
              <a:rPr lang="da-DK" dirty="0" err="1"/>
              <a:t>Your</a:t>
            </a:r>
            <a:r>
              <a:rPr lang="da-DK" dirty="0"/>
              <a:t> job is to</a:t>
            </a:r>
          </a:p>
          <a:p>
            <a:pPr lvl="1"/>
            <a:r>
              <a:rPr lang="da-DK" dirty="0" err="1"/>
              <a:t>Formulate</a:t>
            </a:r>
            <a:r>
              <a:rPr lang="da-DK" dirty="0"/>
              <a:t> a ”</a:t>
            </a:r>
            <a:r>
              <a:rPr lang="da-DK" dirty="0" err="1"/>
              <a:t>good</a:t>
            </a:r>
            <a:r>
              <a:rPr lang="da-DK" dirty="0"/>
              <a:t>” </a:t>
            </a:r>
            <a:r>
              <a:rPr lang="da-DK" b="1" dirty="0"/>
              <a:t>problem definition </a:t>
            </a:r>
            <a:r>
              <a:rPr lang="da-DK" dirty="0"/>
              <a:t>for </a:t>
            </a:r>
            <a:r>
              <a:rPr lang="da-DK" dirty="0" err="1"/>
              <a:t>investigating</a:t>
            </a:r>
            <a:r>
              <a:rPr lang="da-DK" dirty="0"/>
              <a:t> the </a:t>
            </a:r>
            <a:r>
              <a:rPr lang="da-DK" dirty="0" err="1"/>
              <a:t>claim</a:t>
            </a:r>
            <a:endParaRPr lang="da-DK" dirty="0"/>
          </a:p>
          <a:p>
            <a:pPr lvl="1"/>
            <a:r>
              <a:rPr lang="da-DK" dirty="0" err="1"/>
              <a:t>Define</a:t>
            </a:r>
            <a:r>
              <a:rPr lang="da-DK" dirty="0"/>
              <a:t> a </a:t>
            </a:r>
            <a:r>
              <a:rPr lang="da-DK" dirty="0" smtClean="0"/>
              <a:t>‘</a:t>
            </a:r>
            <a:r>
              <a:rPr lang="da-DK" b="1" dirty="0" err="1" smtClean="0"/>
              <a:t>method</a:t>
            </a:r>
            <a:r>
              <a:rPr lang="da-DK" b="1" dirty="0" smtClean="0"/>
              <a:t>’ </a:t>
            </a:r>
            <a:r>
              <a:rPr lang="da-DK" dirty="0" smtClean="0"/>
              <a:t>(</a:t>
            </a:r>
            <a:r>
              <a:rPr lang="da-DK" dirty="0" err="1" smtClean="0"/>
              <a:t>activities</a:t>
            </a:r>
            <a:r>
              <a:rPr lang="da-DK" dirty="0" smtClean="0"/>
              <a:t>) </a:t>
            </a:r>
            <a:r>
              <a:rPr lang="da-DK" dirty="0" err="1" smtClean="0"/>
              <a:t>which</a:t>
            </a:r>
            <a:r>
              <a:rPr lang="da-DK" dirty="0" smtClean="0"/>
              <a:t> </a:t>
            </a:r>
            <a:r>
              <a:rPr lang="da-DK" dirty="0" err="1"/>
              <a:t>will</a:t>
            </a:r>
            <a:r>
              <a:rPr lang="da-DK" dirty="0"/>
              <a:t> </a:t>
            </a:r>
            <a:r>
              <a:rPr lang="da-DK" dirty="0" err="1"/>
              <a:t>enable</a:t>
            </a:r>
            <a:r>
              <a:rPr lang="da-DK" dirty="0"/>
              <a:t> </a:t>
            </a:r>
            <a:r>
              <a:rPr lang="da-DK" dirty="0" err="1"/>
              <a:t>you</a:t>
            </a:r>
            <a:r>
              <a:rPr lang="da-DK" dirty="0"/>
              <a:t> to </a:t>
            </a:r>
            <a:r>
              <a:rPr lang="da-DK" dirty="0" err="1"/>
              <a:t>actually</a:t>
            </a:r>
            <a:r>
              <a:rPr lang="da-DK" dirty="0"/>
              <a:t> </a:t>
            </a:r>
            <a:r>
              <a:rPr lang="da-DK" dirty="0" err="1"/>
              <a:t>investigate</a:t>
            </a:r>
            <a:r>
              <a:rPr lang="da-DK" dirty="0"/>
              <a:t> the </a:t>
            </a:r>
            <a:r>
              <a:rPr lang="da-DK" dirty="0" err="1"/>
              <a:t>claim</a:t>
            </a:r>
            <a:r>
              <a:rPr lang="da-DK" dirty="0"/>
              <a:t>, and </a:t>
            </a:r>
            <a:r>
              <a:rPr lang="da-DK" dirty="0" err="1"/>
              <a:t>come</a:t>
            </a:r>
            <a:r>
              <a:rPr lang="da-DK" dirty="0"/>
              <a:t> up with </a:t>
            </a:r>
            <a:r>
              <a:rPr lang="da-DK" dirty="0" err="1"/>
              <a:t>answers</a:t>
            </a:r>
            <a:r>
              <a:rPr lang="da-DK" dirty="0"/>
              <a:t> </a:t>
            </a:r>
            <a:r>
              <a:rPr lang="da-DK" dirty="0" err="1"/>
              <a:t>related</a:t>
            </a:r>
            <a:r>
              <a:rPr lang="da-DK" dirty="0"/>
              <a:t> to the problem </a:t>
            </a:r>
            <a:r>
              <a:rPr lang="da-DK" dirty="0" smtClean="0"/>
              <a:t>definition</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36</a:t>
            </a:fld>
            <a:endParaRPr lang="da-DK"/>
          </a:p>
        </p:txBody>
      </p:sp>
    </p:spTree>
    <p:extLst>
      <p:ext uri="{BB962C8B-B14F-4D97-AF65-F5344CB8AC3E}">
        <p14:creationId xmlns:p14="http://schemas.microsoft.com/office/powerpoint/2010/main" val="17461440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buNone/>
            </a:pPr>
            <a:r>
              <a:rPr lang="da-DK" sz="2400" dirty="0" smtClean="0"/>
              <a:t>The </a:t>
            </a:r>
            <a:r>
              <a:rPr lang="da-DK" sz="2400" dirty="0" err="1" smtClean="0"/>
              <a:t>claim</a:t>
            </a:r>
            <a:r>
              <a:rPr lang="da-DK" sz="2400" dirty="0" smtClean="0"/>
              <a:t>:</a:t>
            </a:r>
          </a:p>
          <a:p>
            <a:pPr marL="0" indent="0" algn="ctr">
              <a:buNone/>
            </a:pPr>
            <a:r>
              <a:rPr lang="da-DK" sz="5400" b="1" dirty="0" smtClean="0"/>
              <a:t>Beer is </a:t>
            </a:r>
            <a:r>
              <a:rPr lang="da-DK" sz="5400" b="1" dirty="0" err="1" smtClean="0"/>
              <a:t>good</a:t>
            </a:r>
            <a:r>
              <a:rPr lang="da-DK" sz="5400" b="1" dirty="0" smtClean="0"/>
              <a:t> for </a:t>
            </a:r>
            <a:r>
              <a:rPr lang="da-DK" sz="5400" b="1" dirty="0" err="1" smtClean="0"/>
              <a:t>you</a:t>
            </a:r>
            <a:r>
              <a:rPr lang="da-DK" sz="5400" b="1" dirty="0" smtClean="0"/>
              <a:t>!</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37</a:t>
            </a:fld>
            <a:endParaRPr lang="da-DK"/>
          </a:p>
        </p:txBody>
      </p:sp>
    </p:spTree>
    <p:extLst>
      <p:ext uri="{BB962C8B-B14F-4D97-AF65-F5344CB8AC3E}">
        <p14:creationId xmlns:p14="http://schemas.microsoft.com/office/powerpoint/2010/main" val="14380307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smtClean="0"/>
          </a:p>
          <a:p>
            <a:pPr marL="0" indent="0" algn="ctr">
              <a:buNone/>
            </a:pPr>
            <a:r>
              <a:rPr lang="da-DK" sz="5400" b="1" smtClean="0"/>
              <a:t>Text Classification – the ”Quality” of report</a:t>
            </a:r>
            <a:endParaRPr lang="da-DK" sz="5400" b="1"/>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38</a:t>
            </a:fld>
            <a:endParaRPr lang="da-DK"/>
          </a:p>
        </p:txBody>
      </p:sp>
    </p:spTree>
    <p:extLst>
      <p:ext uri="{BB962C8B-B14F-4D97-AF65-F5344CB8AC3E}">
        <p14:creationId xmlns:p14="http://schemas.microsoft.com/office/powerpoint/2010/main" val="25658621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a:t>
            </a:r>
            <a:r>
              <a:rPr lang="da-DK" dirty="0" err="1" smtClean="0"/>
              <a:t>quality</a:t>
            </a:r>
            <a:r>
              <a:rPr lang="da-DK" dirty="0" smtClean="0"/>
              <a:t> of the </a:t>
            </a:r>
            <a:r>
              <a:rPr lang="da-DK" dirty="0" err="1" smtClean="0"/>
              <a:t>report</a:t>
            </a:r>
            <a:endParaRPr lang="da-DK" dirty="0"/>
          </a:p>
        </p:txBody>
      </p:sp>
      <p:sp>
        <p:nvSpPr>
          <p:cNvPr id="3" name="Pladsholder til indhold 2"/>
          <p:cNvSpPr>
            <a:spLocks noGrp="1"/>
          </p:cNvSpPr>
          <p:nvPr>
            <p:ph idx="1"/>
          </p:nvPr>
        </p:nvSpPr>
        <p:spPr/>
        <p:txBody>
          <a:bodyPr>
            <a:normAutofit lnSpcReduction="10000"/>
          </a:bodyPr>
          <a:lstStyle/>
          <a:p>
            <a:r>
              <a:rPr lang="da-DK" dirty="0" err="1" smtClean="0"/>
              <a:t>Questions</a:t>
            </a:r>
            <a:r>
              <a:rPr lang="da-DK" dirty="0" smtClean="0"/>
              <a:t> </a:t>
            </a:r>
            <a:r>
              <a:rPr lang="da-DK" dirty="0" err="1" smtClean="0"/>
              <a:t>raised</a:t>
            </a:r>
            <a:r>
              <a:rPr lang="da-DK" dirty="0" smtClean="0"/>
              <a:t> in problem definitions </a:t>
            </a:r>
            <a:r>
              <a:rPr lang="da-DK" dirty="0" err="1" smtClean="0"/>
              <a:t>can</a:t>
            </a:r>
            <a:r>
              <a:rPr lang="da-DK" dirty="0" smtClean="0"/>
              <a:t> </a:t>
            </a:r>
            <a:r>
              <a:rPr lang="da-DK" dirty="0" err="1" smtClean="0"/>
              <a:t>be</a:t>
            </a:r>
            <a:r>
              <a:rPr lang="da-DK" dirty="0" smtClean="0"/>
              <a:t> </a:t>
            </a:r>
            <a:r>
              <a:rPr lang="da-DK" dirty="0" err="1" smtClean="0"/>
              <a:t>classified</a:t>
            </a:r>
            <a:r>
              <a:rPr lang="da-DK" dirty="0" smtClean="0"/>
              <a:t> </a:t>
            </a:r>
            <a:r>
              <a:rPr lang="da-DK" dirty="0" err="1" smtClean="0"/>
              <a:t>according</a:t>
            </a:r>
            <a:r>
              <a:rPr lang="da-DK" dirty="0" smtClean="0"/>
              <a:t> to the </a:t>
            </a:r>
            <a:r>
              <a:rPr lang="da-DK" dirty="0" err="1" smtClean="0"/>
              <a:t>results</a:t>
            </a:r>
            <a:r>
              <a:rPr lang="da-DK" dirty="0" smtClean="0"/>
              <a:t> in the </a:t>
            </a:r>
            <a:r>
              <a:rPr lang="da-DK" dirty="0" err="1" smtClean="0"/>
              <a:t>report</a:t>
            </a:r>
            <a:r>
              <a:rPr lang="da-DK" dirty="0" smtClean="0"/>
              <a:t>: </a:t>
            </a:r>
          </a:p>
          <a:p>
            <a:pPr lvl="1"/>
            <a:r>
              <a:rPr lang="da-DK" sz="3600" b="1" dirty="0" smtClean="0"/>
              <a:t>Summary </a:t>
            </a:r>
          </a:p>
          <a:p>
            <a:pPr lvl="1"/>
            <a:r>
              <a:rPr lang="da-DK" sz="3600" b="1" dirty="0" err="1" smtClean="0"/>
              <a:t>Evaluated</a:t>
            </a:r>
            <a:r>
              <a:rPr lang="da-DK" sz="3600" b="1" dirty="0" smtClean="0"/>
              <a:t> summary </a:t>
            </a:r>
          </a:p>
          <a:p>
            <a:pPr lvl="1"/>
            <a:r>
              <a:rPr lang="da-DK" sz="3600" b="1" dirty="0" smtClean="0"/>
              <a:t>Analysis</a:t>
            </a:r>
          </a:p>
          <a:p>
            <a:pPr lvl="1"/>
            <a:r>
              <a:rPr lang="da-DK" sz="3600" b="1" dirty="0" err="1" smtClean="0"/>
              <a:t>Synthesis</a:t>
            </a:r>
            <a:endParaRPr lang="da-DK" sz="3600" b="1" dirty="0" smtClean="0"/>
          </a:p>
          <a:p>
            <a:pPr lvl="1"/>
            <a:r>
              <a:rPr lang="da-DK" sz="3600" b="1" dirty="0" smtClean="0"/>
              <a:t>Critical </a:t>
            </a:r>
            <a:r>
              <a:rPr lang="da-DK" sz="3600" b="1" dirty="0" err="1" smtClean="0"/>
              <a:t>evaluation</a:t>
            </a:r>
            <a:endParaRPr lang="da-DK" sz="3600" b="1" dirty="0" smtClean="0"/>
          </a:p>
          <a:p>
            <a:pPr lvl="1"/>
            <a:endParaRPr lang="da-DK" dirty="0" smtClean="0"/>
          </a:p>
          <a:p>
            <a:pPr lvl="1"/>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39</a:t>
            </a:fld>
            <a:endParaRPr lang="da-DK"/>
          </a:p>
        </p:txBody>
      </p:sp>
    </p:spTree>
    <p:extLst>
      <p:ext uri="{BB962C8B-B14F-4D97-AF65-F5344CB8AC3E}">
        <p14:creationId xmlns:p14="http://schemas.microsoft.com/office/powerpoint/2010/main" val="3742733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smtClean="0"/>
              <a:t>More </a:t>
            </a:r>
            <a:r>
              <a:rPr lang="da-DK" sz="3600" dirty="0" err="1" smtClean="0"/>
              <a:t>specially</a:t>
            </a:r>
            <a:endParaRPr lang="da-DK" sz="3600" dirty="0" smtClean="0"/>
          </a:p>
          <a:p>
            <a:pPr lvl="1"/>
            <a:r>
              <a:rPr lang="en-US" sz="3200" dirty="0" smtClean="0"/>
              <a:t>Provide better understanding of problem definitions and method</a:t>
            </a:r>
          </a:p>
          <a:p>
            <a:pPr lvl="1"/>
            <a:r>
              <a:rPr lang="en-US" sz="3200" dirty="0" smtClean="0"/>
              <a:t>Better understanding of various sections in a dissertation report</a:t>
            </a:r>
          </a:p>
          <a:p>
            <a:pPr lvl="1"/>
            <a:r>
              <a:rPr lang="en-US" sz="3200" dirty="0" smtClean="0"/>
              <a:t>Facilitate the formation of groups</a:t>
            </a:r>
          </a:p>
          <a:p>
            <a:pPr lvl="1"/>
            <a:r>
              <a:rPr lang="en-US" sz="3200" dirty="0" smtClean="0"/>
              <a:t>Provide a ”forum” for exchange of ideas, presentation and solution of problems, etc. amongst students</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4</a:t>
            </a:fld>
            <a:endParaRPr lang="da-DK"/>
          </a:p>
        </p:txBody>
      </p:sp>
    </p:spTree>
    <p:extLst>
      <p:ext uri="{BB962C8B-B14F-4D97-AF65-F5344CB8AC3E}">
        <p14:creationId xmlns:p14="http://schemas.microsoft.com/office/powerpoint/2010/main" val="4170880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a:t>
            </a:r>
            <a:r>
              <a:rPr lang="da-DK" dirty="0" err="1" smtClean="0"/>
              <a:t>quality</a:t>
            </a:r>
            <a:r>
              <a:rPr lang="da-DK" dirty="0" smtClean="0"/>
              <a:t> of the </a:t>
            </a:r>
            <a:r>
              <a:rPr lang="da-DK" dirty="0" err="1" smtClean="0"/>
              <a:t>report</a:t>
            </a:r>
            <a:endParaRPr lang="da-DK" dirty="0"/>
          </a:p>
        </p:txBody>
      </p:sp>
      <p:sp>
        <p:nvSpPr>
          <p:cNvPr id="3" name="Pladsholder til indhold 2"/>
          <p:cNvSpPr>
            <a:spLocks noGrp="1"/>
          </p:cNvSpPr>
          <p:nvPr>
            <p:ph idx="1"/>
          </p:nvPr>
        </p:nvSpPr>
        <p:spPr/>
        <p:txBody>
          <a:bodyPr/>
          <a:lstStyle/>
          <a:p>
            <a:r>
              <a:rPr lang="en-US" b="1" dirty="0" smtClean="0">
                <a:solidFill>
                  <a:srgbClr val="00B050"/>
                </a:solidFill>
              </a:rPr>
              <a:t>Summary</a:t>
            </a:r>
          </a:p>
          <a:p>
            <a:pPr lvl="1"/>
            <a:r>
              <a:rPr lang="en-US" dirty="0" smtClean="0"/>
              <a:t>The result of a </a:t>
            </a:r>
            <a:r>
              <a:rPr lang="en-US" sz="4000" b="1" dirty="0" smtClean="0">
                <a:solidFill>
                  <a:srgbClr val="FF0000"/>
                </a:solidFill>
              </a:rPr>
              <a:t>‘What is ….’-</a:t>
            </a:r>
            <a:r>
              <a:rPr lang="en-US" dirty="0" smtClean="0"/>
              <a:t>question</a:t>
            </a:r>
          </a:p>
          <a:p>
            <a:pPr lvl="1"/>
            <a:r>
              <a:rPr lang="en-US" dirty="0" smtClean="0"/>
              <a:t>Typically  a relatively complete reproduction of some theory</a:t>
            </a:r>
          </a:p>
          <a:p>
            <a:pPr lvl="1"/>
            <a:r>
              <a:rPr lang="en-US" dirty="0" smtClean="0"/>
              <a:t>The structure of report sections is given by the applied literature</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40</a:t>
            </a:fld>
            <a:endParaRPr lang="da-DK"/>
          </a:p>
        </p:txBody>
      </p:sp>
    </p:spTree>
    <p:extLst>
      <p:ext uri="{BB962C8B-B14F-4D97-AF65-F5344CB8AC3E}">
        <p14:creationId xmlns:p14="http://schemas.microsoft.com/office/powerpoint/2010/main" val="36353030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normAutofit fontScale="92500" lnSpcReduction="10000"/>
          </a:bodyPr>
          <a:lstStyle/>
          <a:p>
            <a:r>
              <a:rPr lang="da-DK" sz="3500" b="1" dirty="0" err="1" smtClean="0">
                <a:solidFill>
                  <a:srgbClr val="00B050"/>
                </a:solidFill>
              </a:rPr>
              <a:t>Evaluated</a:t>
            </a:r>
            <a:r>
              <a:rPr lang="da-DK" sz="3500" b="1" dirty="0" smtClean="0">
                <a:solidFill>
                  <a:srgbClr val="00B050"/>
                </a:solidFill>
              </a:rPr>
              <a:t> Summary &amp; Analysis</a:t>
            </a:r>
          </a:p>
          <a:p>
            <a:pPr lvl="1"/>
            <a:r>
              <a:rPr lang="en-US" dirty="0" smtClean="0"/>
              <a:t>The result of  </a:t>
            </a:r>
            <a:r>
              <a:rPr lang="en-US" sz="4000" b="1" dirty="0" smtClean="0">
                <a:solidFill>
                  <a:srgbClr val="FF0000"/>
                </a:solidFill>
              </a:rPr>
              <a:t>‘why is/can/will...?’-</a:t>
            </a:r>
            <a:r>
              <a:rPr lang="en-US" dirty="0" smtClean="0"/>
              <a:t>questions</a:t>
            </a:r>
            <a:r>
              <a:rPr lang="en-US" sz="4000" b="1" dirty="0" smtClean="0"/>
              <a:t> </a:t>
            </a:r>
          </a:p>
          <a:p>
            <a:pPr lvl="1"/>
            <a:r>
              <a:rPr lang="en-US" dirty="0" smtClean="0"/>
              <a:t>give a survey of e.g. the structure and principles of one systems development method</a:t>
            </a:r>
          </a:p>
          <a:p>
            <a:pPr lvl="1"/>
            <a:r>
              <a:rPr lang="en-US" dirty="0" smtClean="0"/>
              <a:t>elucidate consequences and problems in the original text, e.g. an author’s point of view on systems development</a:t>
            </a:r>
          </a:p>
          <a:p>
            <a:pPr lvl="1"/>
            <a:r>
              <a:rPr lang="en-US" dirty="0" smtClean="0"/>
              <a:t>involve several authors to elucidate a specific paragraph</a:t>
            </a:r>
          </a:p>
          <a:p>
            <a:pPr lvl="1"/>
            <a:r>
              <a:rPr lang="en-US" dirty="0" smtClean="0"/>
              <a:t>give examples or involve own experience </a:t>
            </a:r>
            <a:endParaRPr lang="en-US" sz="4000" b="1"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41</a:t>
            </a:fld>
            <a:endParaRPr lang="da-DK"/>
          </a:p>
        </p:txBody>
      </p:sp>
    </p:spTree>
    <p:extLst>
      <p:ext uri="{BB962C8B-B14F-4D97-AF65-F5344CB8AC3E}">
        <p14:creationId xmlns:p14="http://schemas.microsoft.com/office/powerpoint/2010/main" val="4576182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600200"/>
            <a:ext cx="8229600" cy="5069160"/>
          </a:xfrm>
        </p:spPr>
        <p:txBody>
          <a:bodyPr>
            <a:normAutofit fontScale="85000" lnSpcReduction="20000"/>
          </a:bodyPr>
          <a:lstStyle/>
          <a:p>
            <a:r>
              <a:rPr lang="da-DK" sz="5800" b="1" dirty="0" smtClean="0">
                <a:solidFill>
                  <a:srgbClr val="00B050"/>
                </a:solidFill>
              </a:rPr>
              <a:t>Analysis (1)</a:t>
            </a:r>
          </a:p>
          <a:p>
            <a:pPr lvl="1"/>
            <a:r>
              <a:rPr lang="en-GB" sz="2900" dirty="0"/>
              <a:t>Paragraphs where the phenomenon is ‘the centre’ in the way that theory is applied in order to understand the phenomenon (The theory is not the centre</a:t>
            </a:r>
            <a:r>
              <a:rPr lang="en-GB" sz="2900" dirty="0" smtClean="0"/>
              <a:t>).</a:t>
            </a:r>
          </a:p>
          <a:p>
            <a:pPr marL="457200" lvl="1" indent="0">
              <a:buNone/>
            </a:pPr>
            <a:r>
              <a:rPr lang="en-GB" sz="2900" dirty="0" smtClean="0"/>
              <a:t>	</a:t>
            </a:r>
            <a:r>
              <a:rPr lang="en-GB" sz="2900" dirty="0" smtClean="0">
                <a:solidFill>
                  <a:schemeClr val="tx2">
                    <a:lumMod val="60000"/>
                    <a:lumOff val="40000"/>
                  </a:schemeClr>
                </a:solidFill>
              </a:rPr>
              <a:t>E.g. </a:t>
            </a:r>
            <a:r>
              <a:rPr lang="en-GB" sz="2900" dirty="0">
                <a:solidFill>
                  <a:schemeClr val="tx2">
                    <a:lumMod val="60000"/>
                    <a:lumOff val="40000"/>
                  </a:schemeClr>
                </a:solidFill>
              </a:rPr>
              <a:t>if you face a certain problem you have never come </a:t>
            </a:r>
            <a:r>
              <a:rPr lang="en-GB" sz="2900" dirty="0" smtClean="0">
                <a:solidFill>
                  <a:schemeClr val="tx2">
                    <a:lumMod val="60000"/>
                    <a:lumOff val="40000"/>
                  </a:schemeClr>
                </a:solidFill>
              </a:rPr>
              <a:t>	up </a:t>
            </a:r>
            <a:r>
              <a:rPr lang="en-GB" sz="2900" dirty="0">
                <a:solidFill>
                  <a:schemeClr val="tx2">
                    <a:lumMod val="60000"/>
                    <a:lumOff val="40000"/>
                  </a:schemeClr>
                </a:solidFill>
              </a:rPr>
              <a:t>against previously (</a:t>
            </a:r>
            <a:r>
              <a:rPr lang="en-GB" sz="2900" dirty="0" smtClean="0">
                <a:solidFill>
                  <a:schemeClr val="tx2">
                    <a:lumMod val="60000"/>
                    <a:lumOff val="40000"/>
                  </a:schemeClr>
                </a:solidFill>
              </a:rPr>
              <a:t>the phenomenon) and you are 	able to apply the concrete knowledge without being 	explicitly asked to do so.</a:t>
            </a:r>
            <a:endParaRPr lang="da-DK" sz="2900" dirty="0">
              <a:solidFill>
                <a:schemeClr val="tx2">
                  <a:lumMod val="60000"/>
                  <a:lumOff val="40000"/>
                </a:schemeClr>
              </a:solidFill>
            </a:endParaRPr>
          </a:p>
          <a:p>
            <a:pPr lvl="1"/>
            <a:r>
              <a:rPr lang="en-GB" sz="2900" dirty="0"/>
              <a:t>Paragraphs that, besides applying theory on empiricism, contain an independent analysis.</a:t>
            </a:r>
            <a:endParaRPr lang="da-DK" sz="2900" dirty="0"/>
          </a:p>
          <a:p>
            <a:pPr marL="457200" lvl="1" indent="0">
              <a:buNone/>
            </a:pPr>
            <a:r>
              <a:rPr lang="en-GB" sz="2900" dirty="0" smtClean="0"/>
              <a:t>	</a:t>
            </a:r>
            <a:r>
              <a:rPr lang="en-GB" sz="2900" dirty="0" smtClean="0">
                <a:solidFill>
                  <a:schemeClr val="tx2">
                    <a:lumMod val="60000"/>
                    <a:lumOff val="40000"/>
                  </a:schemeClr>
                </a:solidFill>
              </a:rPr>
              <a:t>For </a:t>
            </a:r>
            <a:r>
              <a:rPr lang="en-GB" sz="2900" dirty="0">
                <a:solidFill>
                  <a:schemeClr val="tx2">
                    <a:lumMod val="60000"/>
                    <a:lumOff val="40000"/>
                  </a:schemeClr>
                </a:solidFill>
              </a:rPr>
              <a:t>instance, if theory criteria as well as own criteria </a:t>
            </a:r>
            <a:r>
              <a:rPr lang="en-GB" sz="2900" dirty="0" smtClean="0">
                <a:solidFill>
                  <a:schemeClr val="tx2">
                    <a:lumMod val="60000"/>
                    <a:lumOff val="40000"/>
                  </a:schemeClr>
                </a:solidFill>
              </a:rPr>
              <a:t>	are </a:t>
            </a:r>
            <a:r>
              <a:rPr lang="en-GB" sz="2900" dirty="0">
                <a:solidFill>
                  <a:schemeClr val="tx2">
                    <a:lumMod val="60000"/>
                    <a:lumOff val="40000"/>
                  </a:schemeClr>
                </a:solidFill>
              </a:rPr>
              <a:t>used for the concept of ‘</a:t>
            </a:r>
            <a:r>
              <a:rPr lang="en-GB" sz="2900" dirty="0" smtClean="0">
                <a:solidFill>
                  <a:schemeClr val="tx2">
                    <a:lumMod val="60000"/>
                    <a:lumOff val="40000"/>
                  </a:schemeClr>
                </a:solidFill>
              </a:rPr>
              <a:t>a good user </a:t>
            </a:r>
            <a:r>
              <a:rPr lang="en-GB" sz="2900" dirty="0">
                <a:solidFill>
                  <a:schemeClr val="tx2">
                    <a:lumMod val="60000"/>
                    <a:lumOff val="40000"/>
                  </a:schemeClr>
                </a:solidFill>
              </a:rPr>
              <a:t>interface’ </a:t>
            </a:r>
            <a:r>
              <a:rPr lang="en-GB" sz="2900" dirty="0" smtClean="0">
                <a:solidFill>
                  <a:schemeClr val="tx2">
                    <a:lumMod val="60000"/>
                    <a:lumOff val="40000"/>
                  </a:schemeClr>
                </a:solidFill>
              </a:rPr>
              <a:t>	which </a:t>
            </a:r>
            <a:r>
              <a:rPr lang="en-GB" sz="2900" dirty="0">
                <a:solidFill>
                  <a:schemeClr val="tx2">
                    <a:lumMod val="60000"/>
                    <a:lumOff val="40000"/>
                  </a:schemeClr>
                </a:solidFill>
              </a:rPr>
              <a:t>is utilised for an original evaluation (analysis) of </a:t>
            </a:r>
            <a:r>
              <a:rPr lang="en-GB" sz="2900" dirty="0" smtClean="0">
                <a:solidFill>
                  <a:schemeClr val="tx2">
                    <a:lumMod val="60000"/>
                    <a:lumOff val="40000"/>
                  </a:schemeClr>
                </a:solidFill>
              </a:rPr>
              <a:t>	the interfaces </a:t>
            </a:r>
            <a:r>
              <a:rPr lang="en-GB" sz="2900" dirty="0">
                <a:solidFill>
                  <a:schemeClr val="tx2">
                    <a:lumMod val="60000"/>
                    <a:lumOff val="40000"/>
                  </a:schemeClr>
                </a:solidFill>
              </a:rPr>
              <a:t>of </a:t>
            </a:r>
            <a:r>
              <a:rPr lang="en-GB" sz="2900" dirty="0" smtClean="0">
                <a:solidFill>
                  <a:schemeClr val="tx2">
                    <a:lumMod val="60000"/>
                    <a:lumOff val="40000"/>
                  </a:schemeClr>
                </a:solidFill>
              </a:rPr>
              <a:t>concrete </a:t>
            </a:r>
            <a:r>
              <a:rPr lang="en-GB" sz="2900" dirty="0">
                <a:solidFill>
                  <a:schemeClr val="tx2">
                    <a:lumMod val="60000"/>
                    <a:lumOff val="40000"/>
                  </a:schemeClr>
                </a:solidFill>
              </a:rPr>
              <a:t>products</a:t>
            </a:r>
            <a:r>
              <a:rPr lang="en-GB" sz="2900" dirty="0" smtClean="0">
                <a:solidFill>
                  <a:schemeClr val="tx2">
                    <a:lumMod val="60000"/>
                    <a:lumOff val="40000"/>
                  </a:schemeClr>
                </a:solidFill>
              </a:rPr>
              <a:t>.</a:t>
            </a:r>
            <a:endParaRPr lang="da-DK" sz="2900"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42</a:t>
            </a:fld>
            <a:endParaRPr lang="da-DK"/>
          </a:p>
        </p:txBody>
      </p:sp>
    </p:spTree>
    <p:extLst>
      <p:ext uri="{BB962C8B-B14F-4D97-AF65-F5344CB8AC3E}">
        <p14:creationId xmlns:p14="http://schemas.microsoft.com/office/powerpoint/2010/main" val="15742261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417638"/>
            <a:ext cx="8229600" cy="5251722"/>
          </a:xfrm>
        </p:spPr>
        <p:txBody>
          <a:bodyPr>
            <a:normAutofit fontScale="77500" lnSpcReduction="20000"/>
          </a:bodyPr>
          <a:lstStyle/>
          <a:p>
            <a:r>
              <a:rPr lang="da-DK" sz="5800" b="1" dirty="0" smtClean="0">
                <a:solidFill>
                  <a:srgbClr val="00B050"/>
                </a:solidFill>
              </a:rPr>
              <a:t>Analysis (2)</a:t>
            </a:r>
          </a:p>
          <a:p>
            <a:pPr lvl="1"/>
            <a:r>
              <a:rPr lang="en-GB" sz="2900" dirty="0" smtClean="0"/>
              <a:t>Paragraphs </a:t>
            </a:r>
            <a:r>
              <a:rPr lang="en-GB" sz="2900" dirty="0"/>
              <a:t>where problems, theories, data and conclusions are united. They are presented coherently </a:t>
            </a:r>
            <a:r>
              <a:rPr lang="en-GB" sz="2900" dirty="0" smtClean="0"/>
              <a:t>- not independently </a:t>
            </a:r>
            <a:r>
              <a:rPr lang="en-GB" sz="2900" dirty="0"/>
              <a:t>and in </a:t>
            </a:r>
            <a:r>
              <a:rPr lang="en-GB" sz="2900" dirty="0" smtClean="0"/>
              <a:t>parallel </a:t>
            </a:r>
            <a:r>
              <a:rPr lang="en-GB" sz="2900" dirty="0"/>
              <a:t>unaffected by one another.</a:t>
            </a:r>
            <a:endParaRPr lang="da-DK" sz="2900" dirty="0"/>
          </a:p>
          <a:p>
            <a:pPr marL="457200" lvl="1" indent="0">
              <a:buNone/>
            </a:pPr>
            <a:r>
              <a:rPr lang="en-GB" sz="2900" dirty="0" smtClean="0"/>
              <a:t>	</a:t>
            </a:r>
            <a:r>
              <a:rPr lang="en-GB" sz="2900" dirty="0" smtClean="0">
                <a:solidFill>
                  <a:schemeClr val="tx2">
                    <a:lumMod val="60000"/>
                    <a:lumOff val="40000"/>
                  </a:schemeClr>
                </a:solidFill>
              </a:rPr>
              <a:t>Project </a:t>
            </a:r>
            <a:r>
              <a:rPr lang="en-GB" sz="2900" dirty="0">
                <a:solidFill>
                  <a:schemeClr val="tx2">
                    <a:lumMod val="60000"/>
                    <a:lumOff val="40000"/>
                  </a:schemeClr>
                </a:solidFill>
              </a:rPr>
              <a:t>reports lacking paragraphs of this kind are often </a:t>
            </a:r>
            <a:r>
              <a:rPr lang="en-GB" sz="2900" dirty="0" smtClean="0">
                <a:solidFill>
                  <a:schemeClr val="tx2">
                    <a:lumMod val="60000"/>
                    <a:lumOff val="40000"/>
                  </a:schemeClr>
                </a:solidFill>
              </a:rPr>
              <a:t>	characterised </a:t>
            </a:r>
            <a:r>
              <a:rPr lang="en-GB" sz="2900" dirty="0">
                <a:solidFill>
                  <a:schemeClr val="tx2">
                    <a:lumMod val="60000"/>
                    <a:lumOff val="40000"/>
                  </a:schemeClr>
                </a:solidFill>
              </a:rPr>
              <a:t>by phrases like: </a:t>
            </a:r>
            <a:r>
              <a:rPr lang="en-GB" sz="2900" dirty="0" smtClean="0">
                <a:solidFill>
                  <a:schemeClr val="tx2">
                    <a:lumMod val="60000"/>
                    <a:lumOff val="40000"/>
                  </a:schemeClr>
                </a:solidFill>
              </a:rPr>
              <a:t>‘</a:t>
            </a:r>
            <a:r>
              <a:rPr lang="en-GB" sz="2900" dirty="0">
                <a:solidFill>
                  <a:schemeClr val="tx2">
                    <a:lumMod val="60000"/>
                    <a:lumOff val="40000"/>
                  </a:schemeClr>
                </a:solidFill>
              </a:rPr>
              <a:t>Superficial with a shortage of </a:t>
            </a:r>
            <a:r>
              <a:rPr lang="en-GB" sz="2900" dirty="0" smtClean="0">
                <a:solidFill>
                  <a:schemeClr val="tx2">
                    <a:lumMod val="60000"/>
                    <a:lumOff val="40000"/>
                  </a:schemeClr>
                </a:solidFill>
              </a:rPr>
              <a:t>	preparation </a:t>
            </a:r>
            <a:r>
              <a:rPr lang="en-GB" sz="2900" dirty="0">
                <a:solidFill>
                  <a:schemeClr val="tx2">
                    <a:lumMod val="60000"/>
                    <a:lumOff val="40000"/>
                  </a:schemeClr>
                </a:solidFill>
              </a:rPr>
              <a:t>and application of data material’, ‘Lack of </a:t>
            </a:r>
            <a:r>
              <a:rPr lang="en-GB" sz="2900" dirty="0" smtClean="0">
                <a:solidFill>
                  <a:schemeClr val="tx2">
                    <a:lumMod val="60000"/>
                    <a:lumOff val="40000"/>
                  </a:schemeClr>
                </a:solidFill>
              </a:rPr>
              <a:t>	understanding </a:t>
            </a:r>
            <a:r>
              <a:rPr lang="en-GB" sz="2900" dirty="0">
                <a:solidFill>
                  <a:schemeClr val="tx2">
                    <a:lumMod val="60000"/>
                    <a:lumOff val="40000"/>
                  </a:schemeClr>
                </a:solidFill>
              </a:rPr>
              <a:t>and coherence between empiricism and theory </a:t>
            </a:r>
            <a:r>
              <a:rPr lang="en-GB" sz="2900" dirty="0" smtClean="0">
                <a:solidFill>
                  <a:schemeClr val="tx2">
                    <a:lumMod val="60000"/>
                    <a:lumOff val="40000"/>
                  </a:schemeClr>
                </a:solidFill>
              </a:rPr>
              <a:t>	’or </a:t>
            </a:r>
            <a:r>
              <a:rPr lang="en-GB" sz="2900" dirty="0">
                <a:solidFill>
                  <a:schemeClr val="tx2">
                    <a:lumMod val="60000"/>
                    <a:lumOff val="40000"/>
                  </a:schemeClr>
                </a:solidFill>
              </a:rPr>
              <a:t>‘Unreflective </a:t>
            </a:r>
            <a:r>
              <a:rPr lang="en-GB" sz="2900" dirty="0" smtClean="0">
                <a:solidFill>
                  <a:schemeClr val="tx2">
                    <a:lumMod val="60000"/>
                    <a:lumOff val="40000"/>
                  </a:schemeClr>
                </a:solidFill>
              </a:rPr>
              <a:t>analysis’.</a:t>
            </a:r>
            <a:endParaRPr lang="da-DK" sz="2900" dirty="0">
              <a:solidFill>
                <a:schemeClr val="tx2">
                  <a:lumMod val="60000"/>
                  <a:lumOff val="40000"/>
                </a:schemeClr>
              </a:solidFill>
            </a:endParaRPr>
          </a:p>
          <a:p>
            <a:pPr lvl="1"/>
            <a:r>
              <a:rPr lang="en-GB" sz="2900" dirty="0"/>
              <a:t>Paragraphs uncovering elements in a text that are not obvious or ‘dissolve’ a phenomenon in sub elements.</a:t>
            </a:r>
            <a:endParaRPr lang="da-DK" sz="2900" dirty="0"/>
          </a:p>
          <a:p>
            <a:pPr marL="457200" lvl="1" indent="0">
              <a:buNone/>
            </a:pPr>
            <a:r>
              <a:rPr lang="en-GB" sz="2900" dirty="0" smtClean="0"/>
              <a:t>	</a:t>
            </a:r>
            <a:r>
              <a:rPr lang="en-GB" sz="2900" dirty="0" smtClean="0">
                <a:solidFill>
                  <a:schemeClr val="tx2">
                    <a:lumMod val="60000"/>
                    <a:lumOff val="40000"/>
                  </a:schemeClr>
                </a:solidFill>
              </a:rPr>
              <a:t>E.g</a:t>
            </a:r>
            <a:r>
              <a:rPr lang="en-GB" sz="2900" dirty="0">
                <a:solidFill>
                  <a:schemeClr val="tx2">
                    <a:lumMod val="60000"/>
                    <a:lumOff val="40000"/>
                  </a:schemeClr>
                </a:solidFill>
              </a:rPr>
              <a:t>. if, after an explanation of a systems development method, </a:t>
            </a:r>
            <a:r>
              <a:rPr lang="en-GB" sz="2900" dirty="0" smtClean="0">
                <a:solidFill>
                  <a:schemeClr val="tx2">
                    <a:lumMod val="60000"/>
                    <a:lumOff val="40000"/>
                  </a:schemeClr>
                </a:solidFill>
              </a:rPr>
              <a:t>	a </a:t>
            </a:r>
            <a:r>
              <a:rPr lang="en-GB" sz="2900" dirty="0">
                <a:solidFill>
                  <a:schemeClr val="tx2">
                    <a:lumMod val="60000"/>
                    <a:lumOff val="40000"/>
                  </a:schemeClr>
                </a:solidFill>
              </a:rPr>
              <a:t>number of transverse </a:t>
            </a:r>
            <a:r>
              <a:rPr lang="en-GB" sz="2900" dirty="0" smtClean="0">
                <a:solidFill>
                  <a:schemeClr val="tx2">
                    <a:lumMod val="60000"/>
                    <a:lumOff val="40000"/>
                  </a:schemeClr>
                </a:solidFill>
              </a:rPr>
              <a:t>	questions </a:t>
            </a:r>
            <a:r>
              <a:rPr lang="en-GB" sz="2900" dirty="0">
                <a:solidFill>
                  <a:schemeClr val="tx2">
                    <a:lumMod val="60000"/>
                    <a:lumOff val="40000"/>
                  </a:schemeClr>
                </a:solidFill>
              </a:rPr>
              <a:t>are being discussed to find </a:t>
            </a:r>
            <a:r>
              <a:rPr lang="en-GB" sz="2900" dirty="0" smtClean="0">
                <a:solidFill>
                  <a:schemeClr val="tx2">
                    <a:lumMod val="60000"/>
                    <a:lumOff val="40000"/>
                  </a:schemeClr>
                </a:solidFill>
              </a:rPr>
              <a:t>	the </a:t>
            </a:r>
            <a:r>
              <a:rPr lang="en-GB" sz="2900" dirty="0">
                <a:solidFill>
                  <a:schemeClr val="tx2">
                    <a:lumMod val="60000"/>
                    <a:lumOff val="40000"/>
                  </a:schemeClr>
                </a:solidFill>
              </a:rPr>
              <a:t>basic attitude of the method (the author) </a:t>
            </a:r>
            <a:r>
              <a:rPr lang="en-GB" sz="2900" dirty="0" smtClean="0">
                <a:solidFill>
                  <a:schemeClr val="tx2">
                    <a:lumMod val="60000"/>
                    <a:lumOff val="40000"/>
                  </a:schemeClr>
                </a:solidFill>
              </a:rPr>
              <a:t>towards e.g</a:t>
            </a:r>
            <a:r>
              <a:rPr lang="en-GB" sz="2900" dirty="0">
                <a:solidFill>
                  <a:schemeClr val="tx2">
                    <a:lumMod val="60000"/>
                    <a:lumOff val="40000"/>
                  </a:schemeClr>
                </a:solidFill>
              </a:rPr>
              <a:t>. </a:t>
            </a:r>
            <a:r>
              <a:rPr lang="en-GB" sz="2900" dirty="0" smtClean="0">
                <a:solidFill>
                  <a:schemeClr val="tx2">
                    <a:lumMod val="60000"/>
                    <a:lumOff val="40000"/>
                  </a:schemeClr>
                </a:solidFill>
              </a:rPr>
              <a:t>	user </a:t>
            </a:r>
            <a:r>
              <a:rPr lang="en-GB" sz="2900" dirty="0">
                <a:solidFill>
                  <a:schemeClr val="tx2">
                    <a:lumMod val="60000"/>
                    <a:lumOff val="40000"/>
                  </a:schemeClr>
                </a:solidFill>
              </a:rPr>
              <a:t>co-operation, quality, etc</a:t>
            </a:r>
            <a:r>
              <a:rPr lang="en-GB" sz="2900" dirty="0" smtClean="0">
                <a:solidFill>
                  <a:schemeClr val="tx2">
                    <a:lumMod val="60000"/>
                    <a:lumOff val="40000"/>
                  </a:schemeClr>
                </a:solidFill>
              </a:rPr>
              <a:t>.</a:t>
            </a:r>
            <a:endParaRPr lang="en-US" sz="2900" b="1"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43</a:t>
            </a:fld>
            <a:endParaRPr lang="da-DK"/>
          </a:p>
        </p:txBody>
      </p:sp>
    </p:spTree>
    <p:extLst>
      <p:ext uri="{BB962C8B-B14F-4D97-AF65-F5344CB8AC3E}">
        <p14:creationId xmlns:p14="http://schemas.microsoft.com/office/powerpoint/2010/main" val="32907705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340768"/>
            <a:ext cx="8229600" cy="5517232"/>
          </a:xfrm>
        </p:spPr>
        <p:txBody>
          <a:bodyPr>
            <a:normAutofit/>
          </a:bodyPr>
          <a:lstStyle/>
          <a:p>
            <a:r>
              <a:rPr lang="da-DK" b="1" dirty="0" err="1" smtClean="0">
                <a:solidFill>
                  <a:srgbClr val="00B050"/>
                </a:solidFill>
              </a:rPr>
              <a:t>Synthesis</a:t>
            </a:r>
            <a:endParaRPr lang="da-DK" b="1" dirty="0" smtClean="0">
              <a:solidFill>
                <a:srgbClr val="00B050"/>
              </a:solidFill>
            </a:endParaRPr>
          </a:p>
          <a:p>
            <a:pPr lvl="1"/>
            <a:r>
              <a:rPr lang="da-DK" dirty="0" smtClean="0"/>
              <a:t>The </a:t>
            </a:r>
            <a:r>
              <a:rPr lang="da-DK" dirty="0" err="1" smtClean="0"/>
              <a:t>result</a:t>
            </a:r>
            <a:r>
              <a:rPr lang="da-DK" dirty="0" smtClean="0"/>
              <a:t> of </a:t>
            </a:r>
            <a:r>
              <a:rPr lang="en-GB" sz="4000" b="1" dirty="0">
                <a:solidFill>
                  <a:srgbClr val="FF0000"/>
                </a:solidFill>
              </a:rPr>
              <a:t>‘what consequences will it entail that...? or ‘what is the reason for</a:t>
            </a:r>
            <a:r>
              <a:rPr lang="en-GB" sz="4000" b="1" dirty="0" smtClean="0">
                <a:solidFill>
                  <a:srgbClr val="FF0000"/>
                </a:solidFill>
              </a:rPr>
              <a:t>....?’-</a:t>
            </a:r>
            <a:r>
              <a:rPr lang="en-GB" dirty="0" smtClean="0">
                <a:solidFill>
                  <a:srgbClr val="FF0000"/>
                </a:solidFill>
              </a:rPr>
              <a:t> </a:t>
            </a:r>
            <a:r>
              <a:rPr lang="en-GB" dirty="0" smtClean="0"/>
              <a:t>questions</a:t>
            </a:r>
          </a:p>
          <a:p>
            <a:pPr lvl="1"/>
            <a:r>
              <a:rPr lang="en-GB" dirty="0" smtClean="0"/>
              <a:t>Independent </a:t>
            </a:r>
            <a:r>
              <a:rPr lang="en-GB" dirty="0"/>
              <a:t>text building on own analysis. E.g.:</a:t>
            </a:r>
            <a:endParaRPr lang="da-DK" dirty="0"/>
          </a:p>
          <a:p>
            <a:pPr lvl="2"/>
            <a:r>
              <a:rPr lang="en-GB" dirty="0" smtClean="0"/>
              <a:t>By </a:t>
            </a:r>
            <a:r>
              <a:rPr lang="en-GB" dirty="0"/>
              <a:t>creating a text which is completely of its own </a:t>
            </a:r>
            <a:endParaRPr lang="da-DK" dirty="0"/>
          </a:p>
          <a:p>
            <a:pPr lvl="2"/>
            <a:r>
              <a:rPr lang="en-GB" dirty="0"/>
              <a:t>Through a plan for the accomplishment and the reporting of research work</a:t>
            </a:r>
            <a:endParaRPr lang="da-DK" dirty="0"/>
          </a:p>
          <a:p>
            <a:pPr lvl="2"/>
            <a:r>
              <a:rPr lang="en-GB" dirty="0"/>
              <a:t>By making generalisations. E.I. if it is possible to generate general features (theory) from concrete research </a:t>
            </a:r>
            <a:r>
              <a:rPr lang="en-GB" dirty="0" smtClean="0"/>
              <a:t>results</a:t>
            </a:r>
            <a:r>
              <a:rPr lang="en-GB" dirty="0"/>
              <a:t> </a:t>
            </a:r>
            <a:endParaRPr lang="en-GB" dirty="0" smtClean="0"/>
          </a:p>
          <a:p>
            <a:pPr lvl="1"/>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44</a:t>
            </a:fld>
            <a:endParaRPr lang="da-DK"/>
          </a:p>
        </p:txBody>
      </p:sp>
    </p:spTree>
    <p:extLst>
      <p:ext uri="{BB962C8B-B14F-4D97-AF65-F5344CB8AC3E}">
        <p14:creationId xmlns:p14="http://schemas.microsoft.com/office/powerpoint/2010/main" val="30733074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b="1" dirty="0" smtClean="0">
                <a:solidFill>
                  <a:srgbClr val="00B050"/>
                </a:solidFill>
              </a:rPr>
              <a:t>Critical Evaluation</a:t>
            </a:r>
          </a:p>
          <a:p>
            <a:pPr lvl="1"/>
            <a:r>
              <a:rPr lang="en-GB" dirty="0" smtClean="0"/>
              <a:t>Result of </a:t>
            </a:r>
            <a:r>
              <a:rPr lang="en-GB" sz="3600" b="1" dirty="0" smtClean="0">
                <a:solidFill>
                  <a:srgbClr val="FF0000"/>
                </a:solidFill>
              </a:rPr>
              <a:t>‘</a:t>
            </a:r>
            <a:r>
              <a:rPr lang="en-GB" sz="3600" b="1" dirty="0">
                <a:solidFill>
                  <a:srgbClr val="FF0000"/>
                </a:solidFill>
              </a:rPr>
              <a:t>Is it possible to come up with </a:t>
            </a:r>
            <a:r>
              <a:rPr lang="en-GB" sz="3600" b="1" dirty="0" smtClean="0">
                <a:solidFill>
                  <a:srgbClr val="FF0000"/>
                </a:solidFill>
              </a:rPr>
              <a:t>conclusions </a:t>
            </a:r>
            <a:r>
              <a:rPr lang="en-GB" sz="3600" b="1" dirty="0">
                <a:solidFill>
                  <a:srgbClr val="FF0000"/>
                </a:solidFill>
              </a:rPr>
              <a:t>on the basis of the analysis and </a:t>
            </a:r>
            <a:r>
              <a:rPr lang="en-GB" sz="3600" b="1" dirty="0" smtClean="0">
                <a:solidFill>
                  <a:srgbClr val="FF0000"/>
                </a:solidFill>
              </a:rPr>
              <a:t>considerations </a:t>
            </a:r>
            <a:r>
              <a:rPr lang="en-GB" sz="3600" b="1" dirty="0">
                <a:solidFill>
                  <a:srgbClr val="FF0000"/>
                </a:solidFill>
              </a:rPr>
              <a:t>made concerning.... </a:t>
            </a:r>
            <a:r>
              <a:rPr lang="en-GB" sz="3600" b="1" dirty="0" smtClean="0">
                <a:solidFill>
                  <a:srgbClr val="FF0000"/>
                </a:solidFill>
              </a:rPr>
              <a:t>‘- </a:t>
            </a:r>
            <a:r>
              <a:rPr lang="en-GB" dirty="0" smtClean="0"/>
              <a:t>questions</a:t>
            </a:r>
            <a:endParaRPr lang="da-DK" dirty="0"/>
          </a:p>
          <a:p>
            <a:endParaRPr lang="da-DK" b="1" dirty="0" smtClean="0"/>
          </a:p>
          <a:p>
            <a:pPr lvl="1"/>
            <a:endParaRPr lang="en-US" b="1"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45</a:t>
            </a:fld>
            <a:endParaRPr lang="da-DK"/>
          </a:p>
        </p:txBody>
      </p:sp>
    </p:spTree>
    <p:extLst>
      <p:ext uri="{BB962C8B-B14F-4D97-AF65-F5344CB8AC3E}">
        <p14:creationId xmlns:p14="http://schemas.microsoft.com/office/powerpoint/2010/main" val="24849545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dirty="0" smtClean="0"/>
              <a:t>In </a:t>
            </a:r>
            <a:r>
              <a:rPr lang="da-DK" dirty="0" err="1" smtClean="0"/>
              <a:t>order</a:t>
            </a:r>
            <a:r>
              <a:rPr lang="da-DK" dirty="0" smtClean="0"/>
              <a:t> to </a:t>
            </a:r>
            <a:r>
              <a:rPr lang="da-DK" dirty="0" err="1" smtClean="0"/>
              <a:t>answer</a:t>
            </a:r>
            <a:r>
              <a:rPr lang="da-DK" dirty="0" smtClean="0"/>
              <a:t> </a:t>
            </a:r>
            <a:r>
              <a:rPr lang="da-DK" dirty="0" err="1" smtClean="0"/>
              <a:t>questions</a:t>
            </a:r>
            <a:r>
              <a:rPr lang="da-DK" dirty="0" smtClean="0"/>
              <a:t> at a </a:t>
            </a:r>
            <a:r>
              <a:rPr lang="da-DK" dirty="0" err="1" smtClean="0"/>
              <a:t>certain</a:t>
            </a:r>
            <a:r>
              <a:rPr lang="da-DK" dirty="0" smtClean="0"/>
              <a:t> </a:t>
            </a:r>
            <a:r>
              <a:rPr lang="da-DK" dirty="0" err="1" smtClean="0"/>
              <a:t>level</a:t>
            </a:r>
            <a:r>
              <a:rPr lang="da-DK" dirty="0" smtClean="0"/>
              <a:t>, </a:t>
            </a:r>
            <a:r>
              <a:rPr lang="da-DK" dirty="0" err="1" smtClean="0"/>
              <a:t>you</a:t>
            </a:r>
            <a:r>
              <a:rPr lang="da-DK" dirty="0" smtClean="0"/>
              <a:t> </a:t>
            </a:r>
            <a:r>
              <a:rPr lang="da-DK" dirty="0" err="1" smtClean="0"/>
              <a:t>need</a:t>
            </a:r>
            <a:r>
              <a:rPr lang="da-DK" dirty="0" smtClean="0"/>
              <a:t> to </a:t>
            </a:r>
            <a:r>
              <a:rPr lang="da-DK" dirty="0" err="1" smtClean="0"/>
              <a:t>answer</a:t>
            </a:r>
            <a:r>
              <a:rPr lang="da-DK" dirty="0" smtClean="0"/>
              <a:t> </a:t>
            </a:r>
            <a:r>
              <a:rPr lang="da-DK" dirty="0" err="1" smtClean="0"/>
              <a:t>questions</a:t>
            </a:r>
            <a:r>
              <a:rPr lang="da-DK" dirty="0" smtClean="0"/>
              <a:t> at </a:t>
            </a:r>
            <a:r>
              <a:rPr lang="da-DK" dirty="0" err="1" smtClean="0"/>
              <a:t>underlying</a:t>
            </a:r>
            <a:r>
              <a:rPr lang="da-DK" dirty="0" smtClean="0"/>
              <a:t> </a:t>
            </a:r>
            <a:r>
              <a:rPr lang="da-DK" dirty="0" err="1" smtClean="0"/>
              <a:t>levels</a:t>
            </a:r>
            <a:r>
              <a:rPr lang="da-DK" dirty="0" smtClean="0"/>
              <a:t> as </a:t>
            </a:r>
            <a:r>
              <a:rPr lang="da-DK" dirty="0" err="1" smtClean="0"/>
              <a:t>well</a:t>
            </a:r>
            <a:endParaRPr lang="da-DK" dirty="0" smtClean="0"/>
          </a:p>
          <a:p>
            <a:r>
              <a:rPr lang="da-DK" dirty="0" err="1" smtClean="0"/>
              <a:t>E.g</a:t>
            </a:r>
            <a:r>
              <a:rPr lang="da-DK" dirty="0" smtClean="0"/>
              <a:t>:</a:t>
            </a:r>
          </a:p>
          <a:p>
            <a:pPr lvl="1"/>
            <a:r>
              <a:rPr lang="da-DK" dirty="0" smtClean="0"/>
              <a:t>Critical </a:t>
            </a:r>
            <a:r>
              <a:rPr lang="da-DK" dirty="0" err="1" smtClean="0"/>
              <a:t>evaluation</a:t>
            </a:r>
            <a:r>
              <a:rPr lang="da-DK" dirty="0" smtClean="0"/>
              <a:t> is </a:t>
            </a:r>
            <a:r>
              <a:rPr lang="da-DK" dirty="0" err="1" smtClean="0"/>
              <a:t>based</a:t>
            </a:r>
            <a:r>
              <a:rPr lang="da-DK" dirty="0" smtClean="0"/>
              <a:t> on </a:t>
            </a:r>
            <a:r>
              <a:rPr lang="da-DK" dirty="0" err="1" smtClean="0"/>
              <a:t>synthesis</a:t>
            </a:r>
            <a:r>
              <a:rPr lang="da-DK" dirty="0" smtClean="0"/>
              <a:t> and </a:t>
            </a:r>
            <a:r>
              <a:rPr lang="da-DK" dirty="0" err="1" smtClean="0"/>
              <a:t>analysis</a:t>
            </a:r>
            <a:endParaRPr lang="da-DK" dirty="0" smtClean="0"/>
          </a:p>
          <a:p>
            <a:pPr lvl="1"/>
            <a:r>
              <a:rPr lang="da-DK" dirty="0" err="1" smtClean="0"/>
              <a:t>Evaluated</a:t>
            </a:r>
            <a:r>
              <a:rPr lang="da-DK" dirty="0" smtClean="0"/>
              <a:t> </a:t>
            </a:r>
            <a:r>
              <a:rPr lang="da-DK" dirty="0" err="1" smtClean="0"/>
              <a:t>summaries</a:t>
            </a:r>
            <a:r>
              <a:rPr lang="da-DK" dirty="0" smtClean="0"/>
              <a:t> are </a:t>
            </a:r>
            <a:r>
              <a:rPr lang="da-DK" dirty="0" err="1" smtClean="0"/>
              <a:t>based</a:t>
            </a:r>
            <a:r>
              <a:rPr lang="da-DK" dirty="0" smtClean="0"/>
              <a:t> on </a:t>
            </a:r>
            <a:r>
              <a:rPr lang="da-DK" dirty="0" err="1" smtClean="0"/>
              <a:t>summaries</a:t>
            </a:r>
            <a:endParaRPr lang="da-DK" dirty="0" smtClean="0"/>
          </a:p>
          <a:p>
            <a:pPr lvl="1"/>
            <a:endParaRPr lang="da-DK" dirty="0" smtClean="0"/>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46</a:t>
            </a:fld>
            <a:endParaRPr lang="da-DK"/>
          </a:p>
        </p:txBody>
      </p:sp>
    </p:spTree>
    <p:extLst>
      <p:ext uri="{BB962C8B-B14F-4D97-AF65-F5344CB8AC3E}">
        <p14:creationId xmlns:p14="http://schemas.microsoft.com/office/powerpoint/2010/main" val="1783282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pPr marL="0" indent="0">
              <a:buNone/>
            </a:pPr>
            <a:r>
              <a:rPr lang="en-GB" sz="4000" dirty="0"/>
              <a:t>In case there </a:t>
            </a:r>
            <a:r>
              <a:rPr lang="en-GB" sz="4000" dirty="0" smtClean="0"/>
              <a:t>are </a:t>
            </a:r>
            <a:r>
              <a:rPr lang="en-GB" sz="4000" dirty="0"/>
              <a:t>a large majority of summary paragraphs in a report it is not as ‘good’ </a:t>
            </a:r>
            <a:r>
              <a:rPr lang="en-GB" sz="4000" dirty="0" smtClean="0"/>
              <a:t>as a report </a:t>
            </a:r>
            <a:r>
              <a:rPr lang="en-GB" sz="4000" dirty="0"/>
              <a:t>including a majority of paragraphs of evaluated summaries, etc</a:t>
            </a:r>
            <a:r>
              <a:rPr lang="en-GB" sz="4000" dirty="0" smtClean="0"/>
              <a:t>.</a:t>
            </a:r>
            <a:r>
              <a:rPr lang="en-GB" sz="4000" dirty="0"/>
              <a:t> </a:t>
            </a:r>
            <a:endParaRPr lang="da-DK" sz="4000" dirty="0"/>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47</a:t>
            </a:fld>
            <a:endParaRPr lang="da-DK"/>
          </a:p>
        </p:txBody>
      </p:sp>
    </p:spTree>
    <p:extLst>
      <p:ext uri="{BB962C8B-B14F-4D97-AF65-F5344CB8AC3E}">
        <p14:creationId xmlns:p14="http://schemas.microsoft.com/office/powerpoint/2010/main" val="37998678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 – TRY!</a:t>
            </a:r>
            <a:endParaRPr lang="en-US" dirty="0"/>
          </a:p>
        </p:txBody>
      </p:sp>
      <p:sp>
        <p:nvSpPr>
          <p:cNvPr id="3" name="Pladsholder til indhold 2"/>
          <p:cNvSpPr>
            <a:spLocks noGrp="1"/>
          </p:cNvSpPr>
          <p:nvPr>
            <p:ph idx="1"/>
          </p:nvPr>
        </p:nvSpPr>
        <p:spPr/>
        <p:txBody>
          <a:bodyPr/>
          <a:lstStyle/>
          <a:p>
            <a:endParaRPr lang="en-US"/>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48</a:t>
            </a:fld>
            <a:endParaRPr lang="da-DK"/>
          </a:p>
        </p:txBody>
      </p:sp>
    </p:spTree>
    <p:extLst>
      <p:ext uri="{BB962C8B-B14F-4D97-AF65-F5344CB8AC3E}">
        <p14:creationId xmlns:p14="http://schemas.microsoft.com/office/powerpoint/2010/main" val="23530939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smtClean="0"/>
              <a:t>The role of the Supervisor</a:t>
            </a:r>
            <a:endParaRPr lang="da-DK" sz="72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49</a:t>
            </a:fld>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383479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smtClean="0"/>
              <a:t>Why…?</a:t>
            </a:r>
          </a:p>
          <a:p>
            <a:pPr lvl="1"/>
            <a:r>
              <a:rPr lang="da-DK" sz="3200" smtClean="0"/>
              <a:t>We have seen many students being very insecure about how to write a dissertation (all phases)</a:t>
            </a:r>
          </a:p>
          <a:p>
            <a:pPr lvl="1"/>
            <a:r>
              <a:rPr lang="da-DK" sz="3200" smtClean="0"/>
              <a:t>Many students write their dissertation alone; a group effort provides many advantages</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a:t>
            </a:fld>
            <a:endParaRPr lang="da-DK"/>
          </a:p>
        </p:txBody>
      </p:sp>
    </p:spTree>
    <p:extLst>
      <p:ext uri="{BB962C8B-B14F-4D97-AF65-F5344CB8AC3E}">
        <p14:creationId xmlns:p14="http://schemas.microsoft.com/office/powerpoint/2010/main" val="929685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p:txBody>
          <a:bodyPr/>
          <a:lstStyle/>
          <a:p>
            <a:r>
              <a:rPr lang="en-US" dirty="0" smtClean="0"/>
              <a:t>Each project (single or group) is assigned a supervisor</a:t>
            </a:r>
          </a:p>
          <a:p>
            <a:r>
              <a:rPr lang="en-US" dirty="0" smtClean="0"/>
              <a:t>The supervisor gets 15 hours of ”credit” for supervision per student</a:t>
            </a:r>
          </a:p>
          <a:p>
            <a:r>
              <a:rPr lang="en-US" dirty="0" smtClean="0"/>
              <a:t>This includes ALL activities related to the dissertation project + internship</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50</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732880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p:txBody>
          <a:bodyPr/>
          <a:lstStyle/>
          <a:p>
            <a:r>
              <a:rPr lang="da-DK" sz="2800" smtClean="0"/>
              <a:t>Discussions about project ”foundation” (topic, problem formulation, etc.)</a:t>
            </a:r>
          </a:p>
          <a:p>
            <a:r>
              <a:rPr lang="da-DK" sz="2800" smtClean="0"/>
              <a:t>Meetings with students</a:t>
            </a:r>
          </a:p>
          <a:p>
            <a:r>
              <a:rPr lang="da-DK" sz="2800" smtClean="0"/>
              <a:t>Preparation for meetings (review of submitted material, mail correspondence, etc.)</a:t>
            </a:r>
          </a:p>
          <a:p>
            <a:r>
              <a:rPr lang="da-DK" sz="2800" smtClean="0"/>
              <a:t>Reading and evaluating the final dissertation</a:t>
            </a:r>
          </a:p>
          <a:p>
            <a:r>
              <a:rPr lang="da-DK" sz="2800" smtClean="0"/>
              <a:t>Conducting the exam</a:t>
            </a:r>
          </a:p>
          <a:p>
            <a:r>
              <a:rPr lang="da-DK" sz="2800" b="1" i="1" smtClean="0"/>
              <a:t>=&gt; the supervisor is a limited resource…</a:t>
            </a:r>
          </a:p>
          <a:p>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51</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33832706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The primary abilities of a supervisor</a:t>
            </a:r>
          </a:p>
          <a:p>
            <a:pPr lvl="1"/>
            <a:r>
              <a:rPr lang="da-DK" smtClean="0"/>
              <a:t>Discussions concerning problem formulation, overall definition of methodology, etc.</a:t>
            </a:r>
          </a:p>
          <a:p>
            <a:pPr lvl="1"/>
            <a:r>
              <a:rPr lang="da-DK" smtClean="0"/>
              <a:t>Planning, establish priorities</a:t>
            </a:r>
          </a:p>
          <a:p>
            <a:pPr lvl="1"/>
            <a:r>
              <a:rPr lang="da-DK" smtClean="0"/>
              <a:t>Spotting inconsistencies, subjectivity, continuity errors, etc.</a:t>
            </a:r>
          </a:p>
          <a:p>
            <a:pPr lvl="1"/>
            <a:r>
              <a:rPr lang="da-DK" smtClean="0"/>
              <a:t>Discussions about conclusions, reflection, etc.</a:t>
            </a:r>
          </a:p>
          <a:p>
            <a:pPr lvl="1"/>
            <a:r>
              <a:rPr lang="da-DK" smtClean="0"/>
              <a:t>Dissertation presentation and organisation in general</a:t>
            </a:r>
          </a:p>
          <a:p>
            <a:pPr lvl="1"/>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52</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42337596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You can </a:t>
            </a:r>
            <a:r>
              <a:rPr lang="da-DK" u="sng" smtClean="0"/>
              <a:t>not</a:t>
            </a:r>
            <a:r>
              <a:rPr lang="da-DK" smtClean="0"/>
              <a:t> expect your supervisor to have</a:t>
            </a:r>
          </a:p>
          <a:p>
            <a:pPr lvl="1"/>
            <a:r>
              <a:rPr lang="da-DK" smtClean="0"/>
              <a:t>Deep knowledge about your problem domain</a:t>
            </a:r>
          </a:p>
          <a:p>
            <a:pPr lvl="1"/>
            <a:r>
              <a:rPr lang="da-DK" smtClean="0"/>
              <a:t>Deep knowledge about the tools and technologies you use</a:t>
            </a:r>
          </a:p>
          <a:p>
            <a:r>
              <a:rPr lang="da-DK" smtClean="0"/>
              <a:t>Specific competencies among supervisors do of course vary…</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53</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36982037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en-US" dirty="0" smtClean="0"/>
              <a:t>Avoid using the supervisor for ”proofreading”</a:t>
            </a:r>
          </a:p>
          <a:p>
            <a:pPr lvl="1"/>
            <a:r>
              <a:rPr lang="en-US" dirty="0" smtClean="0"/>
              <a:t>Checking for typing errors, grammar, etc..</a:t>
            </a:r>
          </a:p>
          <a:p>
            <a:r>
              <a:rPr lang="en-US" dirty="0" smtClean="0"/>
              <a:t>Many other persons can do this; it is not a good investment of the supervisor’s time…</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54</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149977168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Perhaps most importantly:</a:t>
            </a:r>
          </a:p>
          <a:p>
            <a:r>
              <a:rPr lang="da-DK" b="1" smtClean="0"/>
              <a:t>The supervisor will not do the work for you!</a:t>
            </a:r>
          </a:p>
          <a:p>
            <a:r>
              <a:rPr lang="da-DK" b="1" smtClean="0"/>
              <a:t>The supervisor is not responsible for your success – you are!</a:t>
            </a:r>
          </a:p>
          <a:p>
            <a:r>
              <a:rPr lang="da-DK" b="1" smtClean="0"/>
              <a:t>The supervisor cannot at any point give any guarantees about the mark you will get for your dissertation work!</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97859230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p:txBody>
          <a:bodyPr/>
          <a:lstStyle/>
          <a:p>
            <a:r>
              <a:rPr lang="da-DK" smtClean="0"/>
              <a:t>(One week before deadline): </a:t>
            </a:r>
            <a:r>
              <a:rPr lang="da-DK" i="1" smtClean="0"/>
              <a:t>Dear supervisor, here is a first version of my report. Please tell me if there are any problems with it…</a:t>
            </a:r>
            <a:endParaRPr lang="da-DK" i="1"/>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3212976"/>
            <a:ext cx="3932089" cy="2799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Pladsholder til slidenummer 3"/>
          <p:cNvSpPr>
            <a:spLocks noGrp="1"/>
          </p:cNvSpPr>
          <p:nvPr>
            <p:ph type="sldNum" sz="quarter" idx="12"/>
          </p:nvPr>
        </p:nvSpPr>
        <p:spPr/>
        <p:txBody>
          <a:bodyPr/>
          <a:lstStyle/>
          <a:p>
            <a:fld id="{DAB94411-2297-4BD0-B197-35E3682289EC}" type="slidenum">
              <a:rPr lang="da-DK" smtClean="0"/>
              <a:pPr/>
              <a:t>56</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49079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Usual setup (not mandatory):</a:t>
            </a:r>
          </a:p>
          <a:p>
            <a:pPr lvl="1"/>
            <a:r>
              <a:rPr lang="da-DK" smtClean="0"/>
              <a:t>4 hours of meeting (face time), e.g. one half-hour meeting per week for the last 8 weeks.</a:t>
            </a:r>
          </a:p>
          <a:p>
            <a:pPr lvl="1"/>
            <a:r>
              <a:rPr lang="da-DK" smtClean="0"/>
              <a:t>Material to be discussed at the meeting must be submitted to the supervisor at least 48 hours before the meeting.</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57</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320265995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363272" cy="4709120"/>
          </a:xfrm>
        </p:spPr>
        <p:txBody>
          <a:bodyPr/>
          <a:lstStyle/>
          <a:p>
            <a:r>
              <a:rPr lang="en-US" dirty="0" smtClean="0"/>
              <a:t>The dissertation work is an exam!</a:t>
            </a:r>
          </a:p>
          <a:p>
            <a:r>
              <a:rPr lang="en-US" dirty="0" smtClean="0"/>
              <a:t>The supervisor will not do the work for you!</a:t>
            </a:r>
          </a:p>
          <a:p>
            <a:r>
              <a:rPr lang="en-US" dirty="0" smtClean="0"/>
              <a:t>BUT the supervisor will – of course – really like you to succeed! We are not evil people </a:t>
            </a:r>
            <a:r>
              <a:rPr lang="da-DK" b="1" dirty="0" smtClean="0">
                <a:sym typeface="Wingdings" panose="05000000000000000000" pitchFamily="2" charset="2"/>
              </a:rPr>
              <a:t></a:t>
            </a:r>
            <a:endParaRPr lang="da-DK"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58</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69964653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1"/>
            <a:ext cx="8229600" cy="1008112"/>
          </a:xfrm>
        </p:spPr>
        <p:txBody>
          <a:bodyPr/>
          <a:lstStyle/>
          <a:p>
            <a:pPr marL="0" indent="0" algn="ctr">
              <a:buNone/>
            </a:pPr>
            <a:r>
              <a:rPr lang="da-DK" sz="3600" b="1" dirty="0" err="1" smtClean="0"/>
              <a:t>We’re</a:t>
            </a:r>
            <a:r>
              <a:rPr lang="da-DK" sz="3600" b="1" dirty="0" smtClean="0"/>
              <a:t> done for </a:t>
            </a:r>
            <a:r>
              <a:rPr lang="da-DK" sz="3600" b="1" dirty="0" err="1" smtClean="0"/>
              <a:t>today</a:t>
            </a:r>
            <a:r>
              <a:rPr lang="da-DK" sz="3600" b="1" dirty="0" smtClean="0"/>
              <a:t> – </a:t>
            </a:r>
            <a:r>
              <a:rPr lang="da-DK" sz="3600" b="1" dirty="0" err="1" smtClean="0"/>
              <a:t>thank</a:t>
            </a:r>
            <a:r>
              <a:rPr lang="da-DK" sz="3600" b="1" dirty="0" smtClean="0"/>
              <a:t> </a:t>
            </a:r>
            <a:r>
              <a:rPr lang="da-DK" sz="3600" b="1" dirty="0" err="1" smtClean="0"/>
              <a:t>you</a:t>
            </a:r>
            <a:r>
              <a:rPr lang="da-DK" sz="3600" b="1" dirty="0" smtClean="0"/>
              <a:t>!</a:t>
            </a:r>
          </a:p>
        </p:txBody>
      </p:sp>
      <p:pic>
        <p:nvPicPr>
          <p:cNvPr id="2050" name="Picture 2" descr="http://jamisonfit.files.wordpress.com/2011/10/26-erik-sjoqvist-is-exhausted-at-the-finish-line-of-the-5000m-event.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2060848"/>
            <a:ext cx="7248170" cy="3672408"/>
          </a:xfrm>
          <a:prstGeom prst="rect">
            <a:avLst/>
          </a:prstGeom>
          <a:noFill/>
          <a:extLst>
            <a:ext uri="{909E8E84-426E-40DD-AFC4-6F175D3DCCD1}">
              <a14:hiddenFill xmlns:a14="http://schemas.microsoft.com/office/drawing/2010/main">
                <a:solidFill>
                  <a:srgbClr val="FFFFFF"/>
                </a:solidFill>
              </a14:hiddenFill>
            </a:ext>
          </a:extLst>
        </p:spPr>
      </p:pic>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59</a:t>
            </a:fld>
            <a:endParaRPr lang="da-DK"/>
          </a:p>
        </p:txBody>
      </p:sp>
    </p:spTree>
    <p:extLst>
      <p:ext uri="{BB962C8B-B14F-4D97-AF65-F5344CB8AC3E}">
        <p14:creationId xmlns:p14="http://schemas.microsoft.com/office/powerpoint/2010/main" val="476885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b="1" dirty="0" smtClean="0"/>
              <a:t>Schedule</a:t>
            </a:r>
          </a:p>
          <a:p>
            <a:pPr lvl="1"/>
            <a:r>
              <a:rPr lang="da-DK" b="1" dirty="0" smtClean="0"/>
              <a:t>…</a:t>
            </a:r>
          </a:p>
          <a:p>
            <a:r>
              <a:rPr lang="da-DK" sz="3600" dirty="0" smtClean="0"/>
              <a:t>All </a:t>
            </a:r>
            <a:r>
              <a:rPr lang="da-DK" sz="3600" dirty="0" err="1" smtClean="0"/>
              <a:t>days</a:t>
            </a:r>
            <a:r>
              <a:rPr lang="da-DK" sz="3600" dirty="0" smtClean="0"/>
              <a:t> start at 9.10, and end </a:t>
            </a:r>
            <a:r>
              <a:rPr lang="da-DK" sz="3600" dirty="0" err="1" smtClean="0"/>
              <a:t>when</a:t>
            </a:r>
            <a:r>
              <a:rPr lang="da-DK" sz="3600" dirty="0" smtClean="0"/>
              <a:t> the agenda is </a:t>
            </a:r>
            <a:r>
              <a:rPr lang="da-DK" sz="3600" dirty="0" err="1" smtClean="0"/>
              <a:t>exhausted</a:t>
            </a:r>
            <a:r>
              <a:rPr lang="da-DK" sz="3600" dirty="0" smtClean="0"/>
              <a:t>…but at the </a:t>
            </a:r>
            <a:r>
              <a:rPr lang="da-DK" sz="3600" dirty="0" err="1" smtClean="0"/>
              <a:t>latest</a:t>
            </a:r>
            <a:r>
              <a:rPr lang="da-DK" sz="3600" dirty="0" smtClean="0"/>
              <a:t> 14.00 (</a:t>
            </a:r>
            <a:r>
              <a:rPr lang="da-DK" sz="3600" dirty="0" err="1" smtClean="0"/>
              <a:t>depends</a:t>
            </a:r>
            <a:r>
              <a:rPr lang="da-DK" sz="3600" dirty="0" smtClean="0"/>
              <a:t> on </a:t>
            </a:r>
            <a:r>
              <a:rPr lang="da-DK" sz="3600" dirty="0" err="1" smtClean="0"/>
              <a:t>activity</a:t>
            </a:r>
            <a:r>
              <a:rPr lang="da-DK" sz="3600" dirty="0" smtClean="0"/>
              <a:t>)</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6</a:t>
            </a:fld>
            <a:endParaRPr lang="da-DK"/>
          </a:p>
        </p:txBody>
      </p:sp>
    </p:spTree>
    <p:extLst>
      <p:ext uri="{BB962C8B-B14F-4D97-AF65-F5344CB8AC3E}">
        <p14:creationId xmlns:p14="http://schemas.microsoft.com/office/powerpoint/2010/main" val="451785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a:bodyPr>
          <a:lstStyle/>
          <a:p>
            <a:r>
              <a:rPr lang="da-DK" sz="3600" b="1" dirty="0" smtClean="0"/>
              <a:t>Day 1: ”</a:t>
            </a:r>
            <a:r>
              <a:rPr lang="da-DK" sz="3600" b="1" dirty="0" err="1" smtClean="0"/>
              <a:t>What</a:t>
            </a:r>
            <a:r>
              <a:rPr lang="da-DK" sz="3600" b="1" dirty="0" smtClean="0"/>
              <a:t> is it all </a:t>
            </a:r>
            <a:r>
              <a:rPr lang="da-DK" sz="3600" b="1" dirty="0" err="1" smtClean="0"/>
              <a:t>about</a:t>
            </a:r>
            <a:r>
              <a:rPr lang="da-DK" sz="3600" b="1" dirty="0" smtClean="0"/>
              <a:t> + </a:t>
            </a:r>
            <a:r>
              <a:rPr lang="da-DK" sz="3600" b="1" dirty="0" err="1" smtClean="0"/>
              <a:t>forming</a:t>
            </a:r>
            <a:r>
              <a:rPr lang="da-DK" sz="3600" b="1" dirty="0" smtClean="0"/>
              <a:t> </a:t>
            </a:r>
            <a:r>
              <a:rPr lang="da-DK" sz="3600" b="1" dirty="0" err="1" smtClean="0"/>
              <a:t>groups</a:t>
            </a:r>
            <a:r>
              <a:rPr lang="da-DK" sz="3600" b="1" dirty="0" smtClean="0"/>
              <a:t>”</a:t>
            </a:r>
          </a:p>
          <a:p>
            <a:pPr lvl="1"/>
            <a:r>
              <a:rPr lang="da-DK" dirty="0" smtClean="0"/>
              <a:t>Problems </a:t>
            </a:r>
          </a:p>
          <a:p>
            <a:pPr lvl="1"/>
            <a:r>
              <a:rPr lang="da-DK" dirty="0" err="1" smtClean="0"/>
              <a:t>Study</a:t>
            </a:r>
            <a:r>
              <a:rPr lang="da-DK" dirty="0" smtClean="0"/>
              <a:t> </a:t>
            </a:r>
            <a:r>
              <a:rPr lang="da-DK" dirty="0" err="1" smtClean="0"/>
              <a:t>project</a:t>
            </a:r>
            <a:r>
              <a:rPr lang="da-DK" dirty="0" smtClean="0"/>
              <a:t> – structure</a:t>
            </a:r>
          </a:p>
          <a:p>
            <a:pPr lvl="1"/>
            <a:r>
              <a:rPr lang="da-DK" dirty="0">
                <a:solidFill>
                  <a:srgbClr val="00B050"/>
                </a:solidFill>
              </a:rPr>
              <a:t>Group </a:t>
            </a:r>
            <a:r>
              <a:rPr lang="da-DK" dirty="0" smtClean="0">
                <a:solidFill>
                  <a:srgbClr val="00B050"/>
                </a:solidFill>
              </a:rPr>
              <a:t>formations (Marketplace)</a:t>
            </a:r>
          </a:p>
          <a:p>
            <a:pPr lvl="1"/>
            <a:r>
              <a:rPr lang="da-DK" dirty="0" smtClean="0"/>
              <a:t>Problem definitions </a:t>
            </a:r>
          </a:p>
          <a:p>
            <a:pPr lvl="1"/>
            <a:r>
              <a:rPr lang="da-DK" dirty="0" smtClean="0"/>
              <a:t>Good and bad problem definitions</a:t>
            </a:r>
          </a:p>
          <a:p>
            <a:pPr lvl="1"/>
            <a:r>
              <a:rPr lang="da-DK" dirty="0" err="1" smtClean="0">
                <a:solidFill>
                  <a:srgbClr val="00B050"/>
                </a:solidFill>
              </a:rPr>
              <a:t>Exercise</a:t>
            </a:r>
            <a:r>
              <a:rPr lang="da-DK" dirty="0" smtClean="0">
                <a:solidFill>
                  <a:srgbClr val="00B050"/>
                </a:solidFill>
              </a:rPr>
              <a:t>: </a:t>
            </a:r>
            <a:r>
              <a:rPr lang="da-DK" dirty="0" err="1" smtClean="0">
                <a:solidFill>
                  <a:srgbClr val="00B050"/>
                </a:solidFill>
              </a:rPr>
              <a:t>Working</a:t>
            </a:r>
            <a:r>
              <a:rPr lang="da-DK" dirty="0" smtClean="0">
                <a:solidFill>
                  <a:srgbClr val="00B050"/>
                </a:solidFill>
              </a:rPr>
              <a:t> with problem definition for a given </a:t>
            </a:r>
            <a:r>
              <a:rPr lang="da-DK" dirty="0" err="1" smtClean="0">
                <a:solidFill>
                  <a:srgbClr val="00B050"/>
                </a:solidFill>
              </a:rPr>
              <a:t>topic</a:t>
            </a:r>
            <a:endParaRPr lang="da-DK" dirty="0" smtClean="0">
              <a:solidFill>
                <a:srgbClr val="00B050"/>
              </a:solidFill>
            </a:endParaRPr>
          </a:p>
          <a:p>
            <a:pPr lvl="1"/>
            <a:r>
              <a:rPr lang="da-DK" dirty="0" smtClean="0"/>
              <a:t>The </a:t>
            </a:r>
            <a:r>
              <a:rPr lang="da-DK" dirty="0" err="1" smtClean="0"/>
              <a:t>role</a:t>
            </a:r>
            <a:r>
              <a:rPr lang="da-DK" dirty="0" smtClean="0"/>
              <a:t> of </a:t>
            </a:r>
            <a:r>
              <a:rPr lang="da-DK" smtClean="0"/>
              <a:t>the supervisor</a:t>
            </a:r>
            <a:endParaRPr lang="da-DK" dirty="0"/>
          </a:p>
          <a:p>
            <a:pPr lvl="1"/>
            <a:endParaRPr lang="da-DK" dirty="0" smtClean="0"/>
          </a:p>
          <a:p>
            <a:endParaRPr lang="da-DK"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7</a:t>
            </a:fld>
            <a:endParaRPr lang="da-DK"/>
          </a:p>
        </p:txBody>
      </p:sp>
    </p:spTree>
    <p:extLst>
      <p:ext uri="{BB962C8B-B14F-4D97-AF65-F5344CB8AC3E}">
        <p14:creationId xmlns:p14="http://schemas.microsoft.com/office/powerpoint/2010/main" val="751364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smtClean="0"/>
              <a:t>Day 2+3: ”Further into the details”</a:t>
            </a:r>
          </a:p>
          <a:p>
            <a:pPr lvl="1"/>
            <a:r>
              <a:rPr lang="da-DK" smtClean="0"/>
              <a:t>Subjectivity vs. Objectivity</a:t>
            </a:r>
          </a:p>
          <a:p>
            <a:pPr lvl="1"/>
            <a:r>
              <a:rPr lang="da-DK" smtClean="0"/>
              <a:t>Supporting claims</a:t>
            </a:r>
          </a:p>
          <a:p>
            <a:pPr lvl="1"/>
            <a:r>
              <a:rPr lang="da-DK" smtClean="0"/>
              <a:t>Language and formulations</a:t>
            </a:r>
          </a:p>
          <a:p>
            <a:pPr lvl="1"/>
            <a:r>
              <a:rPr lang="da-DK" smtClean="0"/>
              <a:t>Proper use of sources</a:t>
            </a:r>
          </a:p>
          <a:p>
            <a:pPr lvl="1"/>
            <a:r>
              <a:rPr lang="da-DK" smtClean="0"/>
              <a:t>Proper use of your supervisor</a:t>
            </a:r>
          </a:p>
          <a:p>
            <a:pPr lvl="1"/>
            <a:r>
              <a:rPr lang="da-DK" smtClean="0"/>
              <a:t>Planning and prioritisation</a:t>
            </a:r>
          </a:p>
          <a:p>
            <a:pPr lvl="1"/>
            <a:r>
              <a:rPr lang="da-DK" smtClean="0"/>
              <a:t>Reflection</a:t>
            </a:r>
            <a:endParaRPr lang="da-DK"/>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Tree>
    <p:extLst>
      <p:ext uri="{BB962C8B-B14F-4D97-AF65-F5344CB8AC3E}">
        <p14:creationId xmlns:p14="http://schemas.microsoft.com/office/powerpoint/2010/main" val="1810249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smtClean="0"/>
              <a:t>Day 4: ”The End is near”</a:t>
            </a:r>
          </a:p>
          <a:p>
            <a:pPr lvl="1"/>
            <a:r>
              <a:rPr lang="da-DK" smtClean="0"/>
              <a:t>Group status and problems (”workshop”)</a:t>
            </a:r>
          </a:p>
          <a:p>
            <a:pPr lvl="1"/>
            <a:r>
              <a:rPr lang="da-DK" smtClean="0"/>
              <a:t>Writing proper conclusions</a:t>
            </a:r>
          </a:p>
          <a:p>
            <a:pPr lvl="1"/>
            <a:r>
              <a:rPr lang="da-DK" smtClean="0"/>
              <a:t>Report structure and layout</a:t>
            </a:r>
          </a:p>
          <a:p>
            <a:pPr lvl="1"/>
            <a:r>
              <a:rPr lang="da-DK" smtClean="0"/>
              <a:t>The exam</a:t>
            </a:r>
            <a:endParaRPr lang="da-DK"/>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Tree>
    <p:extLst>
      <p:ext uri="{BB962C8B-B14F-4D97-AF65-F5344CB8AC3E}">
        <p14:creationId xmlns:p14="http://schemas.microsoft.com/office/powerpoint/2010/main" val="1768042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2217</TotalTime>
  <Words>3039</Words>
  <Application>Microsoft Office PowerPoint</Application>
  <PresentationFormat>Skærmshow (4:3)</PresentationFormat>
  <Paragraphs>453</Paragraphs>
  <Slides>59</Slides>
  <Notes>1</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59</vt:i4>
      </vt:variant>
    </vt:vector>
  </HeadingPairs>
  <TitlesOfParts>
    <vt:vector size="65" baseType="lpstr">
      <vt:lpstr>Arial</vt:lpstr>
      <vt:lpstr>Arial Black</vt:lpstr>
      <vt:lpstr>Calibri</vt:lpstr>
      <vt:lpstr>Times New Roman</vt:lpstr>
      <vt:lpstr>Wingdings</vt:lpstr>
      <vt:lpstr>Kontortema</vt:lpstr>
      <vt:lpstr>Dissertation Course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What is a problem?</vt:lpstr>
      <vt:lpstr>What is a problem?</vt:lpstr>
      <vt:lpstr>PowerPoint-præsentation</vt:lpstr>
      <vt:lpstr>Study Project</vt:lpstr>
      <vt:lpstr>PowerPoint-præsentation</vt:lpstr>
      <vt:lpstr>PowerPoint-præsentation</vt:lpstr>
      <vt:lpstr>Group formation</vt:lpstr>
      <vt:lpstr>Group formation</vt:lpstr>
      <vt:lpstr>PowerPoint-præsentation</vt:lpstr>
      <vt:lpstr>Problem definition</vt:lpstr>
      <vt:lpstr>Problem definitions - good?</vt:lpstr>
      <vt:lpstr>Problem definitions -bad?</vt:lpstr>
      <vt:lpstr>Problem definition</vt:lpstr>
      <vt:lpstr>Problem definitions – how to?</vt:lpstr>
      <vt:lpstr>Problem definitions - exercises </vt:lpstr>
      <vt:lpstr>Problem definition 1</vt:lpstr>
      <vt:lpstr>Problem definition 2</vt:lpstr>
      <vt:lpstr>Problem definition 3</vt:lpstr>
      <vt:lpstr>Problem definition 4</vt:lpstr>
      <vt:lpstr>Problem definition 5</vt:lpstr>
      <vt:lpstr>Problem definition 6</vt:lpstr>
      <vt:lpstr>Problem definition 7</vt:lpstr>
      <vt:lpstr>Problem definition 8</vt:lpstr>
      <vt:lpstr>Problem definition 9</vt:lpstr>
      <vt:lpstr>Problem definition 10</vt:lpstr>
      <vt:lpstr>Problem definition - exercise</vt:lpstr>
      <vt:lpstr>PowerPoint-præsentation</vt:lpstr>
      <vt:lpstr>PowerPoint-præsentation</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Problem definition – TRY!</vt:lpstr>
      <vt:lpstr>PowerPoint-præsentation</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PowerPoint-præsentation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dc:title>
  <dc:creator>Per Storgaard Laursen</dc:creator>
  <cp:lastModifiedBy>Anders Børjesson</cp:lastModifiedBy>
  <cp:revision>59</cp:revision>
  <dcterms:created xsi:type="dcterms:W3CDTF">2013-09-14T11:40:54Z</dcterms:created>
  <dcterms:modified xsi:type="dcterms:W3CDTF">2015-10-07T06:22:30Z</dcterms:modified>
</cp:coreProperties>
</file>