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6"/>
  </p:notesMasterIdLst>
  <p:handoutMasterIdLst>
    <p:handoutMasterId r:id="rId57"/>
  </p:handoutMasterIdLst>
  <p:sldIdLst>
    <p:sldId id="256" r:id="rId7"/>
    <p:sldId id="264" r:id="rId8"/>
    <p:sldId id="265" r:id="rId9"/>
    <p:sldId id="310" r:id="rId10"/>
    <p:sldId id="337" r:id="rId11"/>
    <p:sldId id="313" r:id="rId12"/>
    <p:sldId id="314" r:id="rId13"/>
    <p:sldId id="315" r:id="rId14"/>
    <p:sldId id="382" r:id="rId15"/>
    <p:sldId id="384" r:id="rId16"/>
    <p:sldId id="383" r:id="rId17"/>
    <p:sldId id="385" r:id="rId18"/>
    <p:sldId id="392" r:id="rId19"/>
    <p:sldId id="391" r:id="rId20"/>
    <p:sldId id="394" r:id="rId21"/>
    <p:sldId id="390" r:id="rId22"/>
    <p:sldId id="387" r:id="rId23"/>
    <p:sldId id="365" r:id="rId24"/>
    <p:sldId id="366" r:id="rId25"/>
    <p:sldId id="367" r:id="rId26"/>
    <p:sldId id="368" r:id="rId27"/>
    <p:sldId id="369" r:id="rId28"/>
    <p:sldId id="370" r:id="rId29"/>
    <p:sldId id="371" r:id="rId30"/>
    <p:sldId id="388" r:id="rId31"/>
    <p:sldId id="312" r:id="rId32"/>
    <p:sldId id="389" r:id="rId33"/>
    <p:sldId id="289" r:id="rId34"/>
    <p:sldId id="290" r:id="rId35"/>
    <p:sldId id="292" r:id="rId36"/>
    <p:sldId id="293" r:id="rId37"/>
    <p:sldId id="295" r:id="rId38"/>
    <p:sldId id="296" r:id="rId39"/>
    <p:sldId id="297" r:id="rId40"/>
    <p:sldId id="298" r:id="rId41"/>
    <p:sldId id="299" r:id="rId42"/>
    <p:sldId id="303" r:id="rId43"/>
    <p:sldId id="267" r:id="rId44"/>
    <p:sldId id="350" r:id="rId45"/>
    <p:sldId id="354" r:id="rId46"/>
    <p:sldId id="355" r:id="rId47"/>
    <p:sldId id="356" r:id="rId48"/>
    <p:sldId id="357" r:id="rId49"/>
    <p:sldId id="358" r:id="rId50"/>
    <p:sldId id="359" r:id="rId51"/>
    <p:sldId id="360" r:id="rId52"/>
    <p:sldId id="362" r:id="rId53"/>
    <p:sldId id="304" r:id="rId54"/>
    <p:sldId id="363" r:id="rId55"/>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65" d="100"/>
          <a:sy n="65" d="100"/>
        </p:scale>
        <p:origin x="1306"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10/24/2015</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10/24/2015</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45</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49</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8F5E48D-7FA8-4C4E-A8F4-B11A279BDCE7}" type="datetime1">
              <a:rPr lang="da-DK" smtClean="0"/>
              <a:t>24-10-2015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8A6B47-217A-4FC2-B61C-54176BE0D523}" type="datetime1">
              <a:rPr lang="da-DK" smtClean="0"/>
              <a:t>24-10-2015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752FCFD-79C3-43E3-821F-B7290F7323A6}" type="datetime1">
              <a:rPr lang="da-DK" smtClean="0"/>
              <a:t>24-10-2015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FE8A9B-62AE-424F-A3E8-ED02682A0B7C}" type="datetime1">
              <a:rPr lang="da-DK" smtClean="0"/>
              <a:t>24-10-2015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24-10-2015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FBCCBA2-1F0D-4E5B-B68E-DA93A229AC83}" type="datetime1">
              <a:rPr lang="da-DK" smtClean="0"/>
              <a:t>24-10-2015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A74F0C0-A330-4F3B-8F12-D922C0ADF20E}" type="datetime1">
              <a:rPr lang="da-DK" smtClean="0"/>
              <a:t>24-10-2015</a:t>
            </a:fld>
            <a:endParaRPr lang="da-DK"/>
          </a:p>
        </p:txBody>
      </p:sp>
      <p:sp>
        <p:nvSpPr>
          <p:cNvPr id="8" name="Pladsholder til sidefod 7"/>
          <p:cNvSpPr>
            <a:spLocks noGrp="1"/>
          </p:cNvSpPr>
          <p:nvPr>
            <p:ph type="ftr" sz="quarter" idx="11"/>
          </p:nvPr>
        </p:nvSpPr>
        <p:spPr/>
        <p:txBody>
          <a:bodyPr/>
          <a:lstStyle/>
          <a:p>
            <a:r>
              <a:rPr lang="en-US" smtClean="0"/>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AB64DF94-1055-48E5-AB2D-9472547B62A3}" type="datetime1">
              <a:rPr lang="da-DK" smtClean="0"/>
              <a:t>24-10-2015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24-10-2015</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24-10-2015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24-10-2015</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24-10-2015</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 – Day 2</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smtClean="0"/>
          </a:p>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r>
              <a:rPr lang="da-DK" b="1" dirty="0" smtClean="0"/>
              <a:t>Are the </a:t>
            </a:r>
            <a:r>
              <a:rPr lang="da-DK" b="1" dirty="0" err="1" smtClean="0"/>
              <a:t>activities</a:t>
            </a:r>
            <a:r>
              <a:rPr lang="da-DK" b="1" dirty="0" smtClean="0"/>
              <a:t> </a:t>
            </a:r>
            <a:r>
              <a:rPr lang="da-DK" b="1" dirty="0" err="1" smtClean="0"/>
              <a:t>mentioned</a:t>
            </a:r>
            <a:r>
              <a:rPr lang="da-DK" b="1" dirty="0" smtClean="0"/>
              <a:t> sufficient? </a:t>
            </a:r>
          </a:p>
          <a:p>
            <a:endParaRPr lang="da-DK" b="1" dirty="0" smtClean="0"/>
          </a:p>
          <a:p>
            <a:endParaRPr lang="da-DK" b="1" dirty="0"/>
          </a:p>
          <a:p>
            <a:endParaRPr lang="da-DK" b="1" dirty="0" smtClean="0"/>
          </a:p>
          <a:p>
            <a:endParaRPr lang="da-DK" b="1" dirty="0"/>
          </a:p>
          <a:p>
            <a:r>
              <a:rPr lang="da-DK" b="1" dirty="0" err="1" smtClean="0"/>
              <a:t>Reformulate</a:t>
            </a:r>
            <a:r>
              <a:rPr lang="da-DK" b="1" dirty="0" smtClean="0"/>
              <a:t> the problem definition</a:t>
            </a:r>
          </a:p>
          <a:p>
            <a:r>
              <a:rPr lang="da-DK" b="1" dirty="0" smtClean="0"/>
              <a:t>Give </a:t>
            </a:r>
            <a:r>
              <a:rPr lang="da-DK" b="1" dirty="0" err="1" smtClean="0"/>
              <a:t>examples</a:t>
            </a:r>
            <a:r>
              <a:rPr lang="da-DK" b="1" dirty="0" smtClean="0"/>
              <a:t> of more </a:t>
            </a:r>
            <a:r>
              <a:rPr lang="da-DK" b="1" dirty="0" err="1" smtClean="0"/>
              <a:t>activities</a:t>
            </a:r>
            <a:r>
              <a:rPr lang="da-DK" b="1" dirty="0" smtClean="0"/>
              <a:t> </a:t>
            </a:r>
            <a:r>
              <a:rPr lang="da-DK" b="1" dirty="0" err="1" smtClean="0"/>
              <a:t>needed</a:t>
            </a:r>
            <a:r>
              <a:rPr lang="da-DK" b="1"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2</a:t>
            </a:r>
            <a:endParaRPr lang="da-DK" dirty="0"/>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smtClean="0"/>
          </a:p>
          <a:p>
            <a:pPr marL="0" indent="0">
              <a:buNone/>
            </a:pPr>
            <a:r>
              <a:rPr lang="en-US" sz="3400" b="1" dirty="0" smtClean="0"/>
              <a:t>4</a:t>
            </a:r>
            <a:r>
              <a:rPr lang="en-US" sz="3400" b="1" dirty="0"/>
              <a:t>.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smtClean="0"/>
              <a:t>Customers  </a:t>
            </a:r>
            <a:r>
              <a:rPr lang="en-US" sz="3400" dirty="0"/>
              <a:t>face  problems  of  without  category  food,  delivery  or  take  away  time,  payment options and order confirmation</a:t>
            </a:r>
            <a:r>
              <a:rPr lang="en-US" sz="3400" dirty="0" smtClean="0"/>
              <a:t>.</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a:t>
            </a:r>
            <a:r>
              <a:rPr lang="en-US" dirty="0" smtClean="0"/>
              <a:t>payment option </a:t>
            </a:r>
            <a:r>
              <a:rPr lang="en-US" dirty="0"/>
              <a:t>etc.?</a:t>
            </a:r>
            <a:endParaRPr lang="da-DK" dirty="0"/>
          </a:p>
          <a:p>
            <a:pPr marL="0" indent="0">
              <a:buNone/>
            </a:pPr>
            <a:r>
              <a:rPr lang="en-US" dirty="0"/>
              <a:t>•   Which E-commerce CMS tools, technology, Shipping module, Payment Module should </a:t>
            </a:r>
            <a:r>
              <a:rPr lang="en-US" dirty="0" smtClean="0"/>
              <a:t>I use</a:t>
            </a:r>
            <a:r>
              <a:rPr lang="en-US" dirty="0"/>
              <a:t>?</a:t>
            </a:r>
            <a:endParaRPr lang="da-DK" dirty="0"/>
          </a:p>
          <a:p>
            <a:pPr marL="0" indent="0">
              <a:buNone/>
            </a:pPr>
            <a:r>
              <a:rPr lang="en-US" dirty="0"/>
              <a:t>•   How can I manage the web developing process (or Develop cycle</a:t>
            </a:r>
            <a:r>
              <a:rPr lang="en-US"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85133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a:t>
            </a:r>
            <a:r>
              <a:rPr lang="da-DK" dirty="0" err="1" smtClean="0"/>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smtClean="0"/>
              <a:t>Study</a:t>
            </a:r>
            <a:r>
              <a:rPr lang="da-DK" dirty="0" smtClean="0"/>
              <a:t> </a:t>
            </a:r>
            <a:r>
              <a:rPr lang="da-DK" dirty="0" err="1" smtClean="0"/>
              <a:t>literature</a:t>
            </a:r>
            <a:r>
              <a:rPr lang="da-DK" dirty="0" smtClean="0"/>
              <a:t> on TDD and BDD</a:t>
            </a:r>
          </a:p>
          <a:p>
            <a:r>
              <a:rPr lang="da-DK" dirty="0" err="1" smtClean="0"/>
              <a:t>Describe</a:t>
            </a:r>
            <a:r>
              <a:rPr lang="da-DK" dirty="0" smtClean="0"/>
              <a:t> </a:t>
            </a:r>
            <a:r>
              <a:rPr lang="da-DK" dirty="0" err="1" smtClean="0"/>
              <a:t>theory</a:t>
            </a:r>
            <a:r>
              <a:rPr lang="da-DK" dirty="0" smtClean="0"/>
              <a:t> on Test Driven Development</a:t>
            </a:r>
          </a:p>
          <a:p>
            <a:r>
              <a:rPr lang="da-DK" dirty="0" err="1" smtClean="0"/>
              <a:t>Describe</a:t>
            </a:r>
            <a:r>
              <a:rPr lang="da-DK" dirty="0" smtClean="0"/>
              <a:t> </a:t>
            </a:r>
            <a:r>
              <a:rPr lang="da-DK" dirty="0" err="1" smtClean="0"/>
              <a:t>Behaviour</a:t>
            </a:r>
            <a:r>
              <a:rPr lang="da-DK" dirty="0" smtClean="0"/>
              <a:t> Driven Development in </a:t>
            </a:r>
            <a:r>
              <a:rPr lang="da-DK" dirty="0" err="1" smtClean="0"/>
              <a:t>theory</a:t>
            </a:r>
            <a:r>
              <a:rPr lang="da-DK" dirty="0" smtClean="0"/>
              <a:t> and </a:t>
            </a:r>
            <a:r>
              <a:rPr lang="da-DK" dirty="0" err="1" smtClean="0"/>
              <a:t>practice</a:t>
            </a:r>
            <a:endParaRPr lang="da-DK" dirty="0" smtClean="0"/>
          </a:p>
          <a:p>
            <a:r>
              <a:rPr lang="da-DK" dirty="0" smtClean="0"/>
              <a:t>Find and </a:t>
            </a:r>
            <a:r>
              <a:rPr lang="da-DK" dirty="0" err="1" smtClean="0"/>
              <a:t>collect</a:t>
            </a:r>
            <a:r>
              <a:rPr lang="da-DK" dirty="0" smtClean="0"/>
              <a:t> </a:t>
            </a:r>
            <a:r>
              <a:rPr lang="da-DK" dirty="0" err="1" smtClean="0"/>
              <a:t>experiences</a:t>
            </a:r>
            <a:r>
              <a:rPr lang="da-DK" dirty="0" smtClean="0"/>
              <a:t> from </a:t>
            </a:r>
            <a:r>
              <a:rPr lang="da-DK" dirty="0" err="1" smtClean="0"/>
              <a:t>companys</a:t>
            </a:r>
            <a:r>
              <a:rPr lang="da-DK" dirty="0" smtClean="0"/>
              <a:t> </a:t>
            </a:r>
            <a:r>
              <a:rPr lang="da-DK" dirty="0" err="1" smtClean="0"/>
              <a:t>using</a:t>
            </a:r>
            <a:r>
              <a:rPr lang="da-DK" dirty="0" smtClean="0"/>
              <a:t> BDD</a:t>
            </a:r>
          </a:p>
          <a:p>
            <a:r>
              <a:rPr lang="da-DK" dirty="0" err="1" smtClean="0"/>
              <a:t>Develop</a:t>
            </a:r>
            <a:r>
              <a:rPr lang="da-DK" dirty="0" smtClean="0"/>
              <a:t> </a:t>
            </a:r>
            <a:r>
              <a:rPr lang="da-DK" dirty="0" err="1" smtClean="0"/>
              <a:t>questionaire</a:t>
            </a:r>
            <a:r>
              <a:rPr lang="da-DK" dirty="0" smtClean="0"/>
              <a:t> on BDD</a:t>
            </a:r>
          </a:p>
          <a:p>
            <a:r>
              <a:rPr lang="da-DK" dirty="0" smtClean="0"/>
              <a:t>Interview </a:t>
            </a:r>
            <a:r>
              <a:rPr lang="da-DK" dirty="0" err="1" smtClean="0"/>
              <a:t>companies</a:t>
            </a:r>
            <a:endParaRPr lang="da-DK" dirty="0" smtClean="0"/>
          </a:p>
          <a:p>
            <a:r>
              <a:rPr lang="da-DK" dirty="0" err="1" smtClean="0"/>
              <a:t>Develop</a:t>
            </a:r>
            <a:r>
              <a:rPr lang="da-DK" dirty="0" smtClean="0"/>
              <a:t> an </a:t>
            </a:r>
            <a:r>
              <a:rPr lang="da-DK" dirty="0" err="1" smtClean="0"/>
              <a:t>application</a:t>
            </a:r>
            <a:r>
              <a:rPr lang="da-DK" dirty="0" smtClean="0"/>
              <a:t> </a:t>
            </a:r>
            <a:r>
              <a:rPr lang="da-DK" dirty="0" err="1" smtClean="0"/>
              <a:t>using</a:t>
            </a:r>
            <a:r>
              <a:rPr lang="da-DK" dirty="0" smtClean="0"/>
              <a:t> BDD</a:t>
            </a:r>
          </a:p>
          <a:p>
            <a:r>
              <a:rPr lang="da-DK" dirty="0" err="1" smtClean="0"/>
              <a:t>Study</a:t>
            </a:r>
            <a:r>
              <a:rPr lang="da-DK" dirty="0" smtClean="0"/>
              <a:t> </a:t>
            </a:r>
            <a:r>
              <a:rPr lang="da-DK" dirty="0" err="1" smtClean="0"/>
              <a:t>literature</a:t>
            </a:r>
            <a:r>
              <a:rPr lang="da-DK" dirty="0" smtClean="0"/>
              <a:t> on </a:t>
            </a:r>
            <a:r>
              <a:rPr lang="da-DK" dirty="0" err="1" smtClean="0"/>
              <a:t>methodologies</a:t>
            </a:r>
            <a:endParaRPr lang="da-DK" dirty="0" smtClean="0"/>
          </a:p>
          <a:p>
            <a:r>
              <a:rPr lang="da-DK" dirty="0" smtClean="0"/>
              <a:t>Find out if BDD is a </a:t>
            </a:r>
            <a:r>
              <a:rPr lang="da-DK" dirty="0" err="1" smtClean="0"/>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a:t>
            </a:r>
            <a:r>
              <a:rPr lang="da-DK" dirty="0" smtClean="0"/>
              <a:t>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Present </a:t>
            </a:r>
            <a:r>
              <a:rPr lang="da-DK" dirty="0" err="1" smtClean="0"/>
              <a:t>your</a:t>
            </a:r>
            <a:r>
              <a:rPr lang="da-DK" dirty="0" smtClean="0"/>
              <a:t> problem definitions</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37869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Work with </a:t>
            </a:r>
            <a:r>
              <a:rPr lang="da-DK" dirty="0" err="1" smtClean="0"/>
              <a:t>your</a:t>
            </a:r>
            <a:r>
              <a:rPr lang="da-DK" dirty="0" smtClean="0"/>
              <a:t> </a:t>
            </a:r>
            <a:r>
              <a:rPr lang="da-DK" dirty="0" err="1" smtClean="0"/>
              <a:t>method</a:t>
            </a:r>
            <a:endParaRPr lang="en-US" dirty="0"/>
          </a:p>
        </p:txBody>
      </p:sp>
      <p:sp>
        <p:nvSpPr>
          <p:cNvPr id="3" name="Pladsholder til indhold 2"/>
          <p:cNvSpPr>
            <a:spLocks noGrp="1"/>
          </p:cNvSpPr>
          <p:nvPr>
            <p:ph idx="1"/>
          </p:nvPr>
        </p:nvSpPr>
        <p:spPr/>
        <p:txBody>
          <a:bodyPr/>
          <a:lstStyle/>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38453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16849" y="1600200"/>
            <a:ext cx="4510302"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19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5487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smtClean="0"/>
              <a:t>Day 2(+3): ”Further into the details”</a:t>
            </a:r>
          </a:p>
          <a:p>
            <a:pPr lvl="1"/>
            <a:r>
              <a:rPr lang="en-US" dirty="0" smtClean="0"/>
              <a:t>An excellent dissertation project</a:t>
            </a:r>
          </a:p>
          <a:p>
            <a:pPr lvl="1"/>
            <a:r>
              <a:rPr lang="en-US" dirty="0" smtClean="0"/>
              <a:t>Method </a:t>
            </a:r>
          </a:p>
          <a:p>
            <a:pPr lvl="1"/>
            <a:r>
              <a:rPr lang="da-DK" dirty="0" err="1" smtClean="0"/>
              <a:t>Your</a:t>
            </a:r>
            <a:r>
              <a:rPr lang="da-DK" dirty="0" smtClean="0"/>
              <a:t> problem definition</a:t>
            </a:r>
          </a:p>
          <a:p>
            <a:pPr lvl="1"/>
            <a:r>
              <a:rPr lang="da-DK" dirty="0" err="1" smtClean="0"/>
              <a:t>Your</a:t>
            </a:r>
            <a:r>
              <a:rPr lang="da-DK" dirty="0" smtClean="0"/>
              <a:t> </a:t>
            </a:r>
            <a:r>
              <a:rPr lang="da-DK" dirty="0" err="1" smtClean="0"/>
              <a:t>method</a:t>
            </a:r>
            <a:endParaRPr lang="en-US" dirty="0" smtClean="0"/>
          </a:p>
          <a:p>
            <a:pPr lvl="1"/>
            <a:r>
              <a:rPr lang="en-US" dirty="0" smtClean="0"/>
              <a:t>Planning and prioritization</a:t>
            </a:r>
          </a:p>
          <a:p>
            <a:pPr lvl="1"/>
            <a:r>
              <a:rPr lang="en-US" dirty="0" smtClean="0"/>
              <a:t>Objectivity vs. Subjectivity</a:t>
            </a:r>
          </a:p>
          <a:p>
            <a:pPr lvl="1"/>
            <a:r>
              <a:rPr lang="en-US" dirty="0" smtClean="0"/>
              <a:t>Supporting claims</a:t>
            </a:r>
          </a:p>
          <a:p>
            <a:pPr lvl="1"/>
            <a:r>
              <a:rPr lang="da-DK" dirty="0" err="1"/>
              <a:t>Walkthrough</a:t>
            </a:r>
            <a:r>
              <a:rPr lang="da-DK" dirty="0"/>
              <a:t> of ”Dissertation Writing</a:t>
            </a:r>
            <a:r>
              <a:rPr lang="da-DK" dirty="0" smtClean="0"/>
              <a:t>…”</a:t>
            </a:r>
            <a:endParaRPr lang="en-US" dirty="0" smtClean="0"/>
          </a:p>
          <a:p>
            <a:pPr lvl="1"/>
            <a:r>
              <a:rPr lang="en-US" dirty="0" smtClean="0"/>
              <a:t>Language and wording</a:t>
            </a:r>
          </a:p>
          <a:p>
            <a:pPr lvl="1"/>
            <a:r>
              <a:rPr lang="en-US" dirty="0" smtClean="0"/>
              <a:t>Reflection</a:t>
            </a:r>
          </a:p>
          <a:p>
            <a:pPr lvl="1"/>
            <a:r>
              <a:rPr lang="en-US" dirty="0" smtClean="0"/>
              <a:t>…also time allocated for match-making</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smtClean="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smtClean="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smtClean="0"/>
              <a:t>Problem definition and </a:t>
            </a:r>
            <a:r>
              <a:rPr lang="da-DK" sz="1400" dirty="0" err="1" smtClean="0"/>
              <a:t>method</a:t>
            </a:r>
            <a:r>
              <a:rPr lang="da-DK" sz="1400" dirty="0" smtClean="0"/>
              <a:t> </a:t>
            </a:r>
            <a:r>
              <a:rPr lang="da-DK" sz="1400" dirty="0" err="1" smtClean="0"/>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smtClean="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smtClean="0"/>
              <a:t>Project </a:t>
            </a:r>
            <a:r>
              <a:rPr lang="da-DK" sz="1400" dirty="0" err="1" smtClean="0"/>
              <a:t>hand</a:t>
            </a:r>
            <a:r>
              <a:rPr lang="da-DK" sz="1400" dirty="0" smtClean="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smtClean="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smtClean="0"/>
              <a:t>Problem </a:t>
            </a:r>
            <a:r>
              <a:rPr lang="da-DK" dirty="0" err="1" smtClean="0"/>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smtClean="0"/>
              <a:t>Finish </a:t>
            </a:r>
            <a:r>
              <a:rPr lang="da-DK" dirty="0" err="1" smtClean="0"/>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21</a:t>
            </a:fld>
            <a:endParaRPr lang="da-DK"/>
          </a:p>
        </p:txBody>
      </p:sp>
      <p:sp>
        <p:nvSpPr>
          <p:cNvPr id="10" name="Pladsholder til sidefod 9"/>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smtClean="0"/>
              <a:t>Phase</a:t>
            </a:r>
            <a:r>
              <a:rPr lang="da-DK" dirty="0" smtClean="0"/>
              <a:t>/step/</a:t>
            </a:r>
            <a:r>
              <a:rPr lang="da-DK" dirty="0" err="1" smtClean="0"/>
              <a:t>iteration</a:t>
            </a:r>
            <a:r>
              <a:rPr lang="da-DK" dirty="0" smtClean="0"/>
              <a:t> plan: 2-dimensional</a:t>
            </a:r>
          </a:p>
          <a:p>
            <a:endParaRPr lang="da-DK" dirty="0"/>
          </a:p>
          <a:p>
            <a:endParaRPr lang="da-DK" dirty="0" smtClean="0"/>
          </a:p>
          <a:p>
            <a:endParaRPr lang="da-DK" dirty="0"/>
          </a:p>
          <a:p>
            <a:endParaRPr lang="da-DK" dirty="0" smtClean="0"/>
          </a:p>
          <a:p>
            <a:endParaRPr lang="da-DK" dirty="0"/>
          </a:p>
          <a:p>
            <a:endParaRPr lang="da-DK" dirty="0" smtClean="0"/>
          </a:p>
          <a:p>
            <a:endParaRPr lang="da-DK" dirty="0"/>
          </a:p>
          <a:p>
            <a:r>
              <a:rPr lang="da-DK" dirty="0" smtClean="0"/>
              <a:t>Made per </a:t>
            </a:r>
            <a:r>
              <a:rPr lang="da-DK" dirty="0" err="1" smtClean="0"/>
              <a:t>phase</a:t>
            </a:r>
            <a:r>
              <a:rPr lang="da-DK" dirty="0" smtClean="0"/>
              <a:t>/step/</a:t>
            </a:r>
            <a:r>
              <a:rPr lang="da-DK" smtClean="0"/>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smtClean="0"/>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smtClean="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focus</a:t>
            </a:r>
            <a:r>
              <a:rPr lang="da-DK" sz="1400" dirty="0" smtClean="0"/>
              <a:t> </a:t>
            </a:r>
            <a:r>
              <a:rPr lang="da-DK" sz="1400" dirty="0" err="1" smtClean="0"/>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smtClean="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smtClean="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smtClean="0"/>
              <a:t>Etc</a:t>
            </a:r>
            <a:r>
              <a:rPr lang="da-DK" sz="1400" dirty="0" smtClean="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8735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smtClean="0"/>
              <a:t>Early and often!!</a:t>
            </a:r>
            <a:endParaRPr lang="en-US" dirty="0" smtClean="0"/>
          </a:p>
          <a:p>
            <a:r>
              <a:rPr lang="en-US" dirty="0" smtClean="0"/>
              <a:t>Estimate and prioritize!</a:t>
            </a:r>
          </a:p>
          <a:p>
            <a:pPr lvl="1"/>
            <a:r>
              <a:rPr lang="en-US" dirty="0" smtClean="0"/>
              <a:t>Time is limited</a:t>
            </a:r>
          </a:p>
          <a:p>
            <a:pPr lvl="1"/>
            <a:r>
              <a:rPr lang="en-US" dirty="0" smtClean="0"/>
              <a:t>Make sure to prioritize (ask user, if any)	</a:t>
            </a:r>
          </a:p>
          <a:p>
            <a:pPr lvl="2"/>
            <a:r>
              <a:rPr lang="en-US" dirty="0" smtClean="0"/>
              <a:t>Requirements for a systems development project, e.g.:</a:t>
            </a:r>
          </a:p>
          <a:p>
            <a:pPr lvl="3"/>
            <a:r>
              <a:rPr lang="en-US" dirty="0" smtClean="0"/>
              <a:t>Critical</a:t>
            </a:r>
          </a:p>
          <a:p>
            <a:pPr lvl="3"/>
            <a:r>
              <a:rPr lang="en-US" dirty="0" smtClean="0"/>
              <a:t>Important</a:t>
            </a:r>
          </a:p>
          <a:p>
            <a:pPr lvl="3"/>
            <a:r>
              <a:rPr lang="en-US" dirty="0" smtClean="0"/>
              <a:t>Nice to have</a:t>
            </a:r>
          </a:p>
          <a:p>
            <a:pPr lvl="2"/>
            <a:r>
              <a:rPr lang="en-US" dirty="0" smtClean="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Report: Table of content</a:t>
            </a:r>
            <a:endParaRPr lang="en-US" dirty="0"/>
          </a:p>
        </p:txBody>
      </p:sp>
      <p:sp>
        <p:nvSpPr>
          <p:cNvPr id="3" name="Pladsholder til indhold 2"/>
          <p:cNvSpPr>
            <a:spLocks noGrp="1"/>
          </p:cNvSpPr>
          <p:nvPr>
            <p:ph idx="1"/>
          </p:nvPr>
        </p:nvSpPr>
        <p:spPr/>
        <p:txBody>
          <a:bodyPr>
            <a:normAutofit fontScale="92500" lnSpcReduction="10000"/>
          </a:bodyPr>
          <a:lstStyle/>
          <a:p>
            <a:r>
              <a:rPr lang="en-US" dirty="0" smtClean="0"/>
              <a:t>Now you can begin your report table of content.</a:t>
            </a:r>
          </a:p>
          <a:p>
            <a:r>
              <a:rPr lang="en-US" dirty="0" smtClean="0"/>
              <a:t>The activities from the plan must be reflected in the table of contents</a:t>
            </a:r>
          </a:p>
          <a:p>
            <a:pPr lvl="1"/>
            <a:r>
              <a:rPr lang="en-US" dirty="0" smtClean="0"/>
              <a:t>If you plan to do something, but don’t write about in the report, then the reader does not know</a:t>
            </a:r>
          </a:p>
          <a:p>
            <a:r>
              <a:rPr lang="en-US" dirty="0" smtClean="0"/>
              <a:t>The sections from the table of contents must be reflected in the plan</a:t>
            </a:r>
          </a:p>
          <a:p>
            <a:pPr lvl="1"/>
            <a:r>
              <a:rPr lang="en-US" dirty="0" smtClean="0"/>
              <a:t>You cannot write about something you did not </a:t>
            </a:r>
            <a:r>
              <a:rPr lang="en-US" dirty="0" smtClean="0"/>
              <a:t>plan</a:t>
            </a:r>
            <a:endParaRPr lang="en-US" dirty="0" smtClean="0"/>
          </a:p>
          <a:p>
            <a:r>
              <a:rPr lang="en-US" dirty="0" smtClean="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3346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An attempt to define Objectivity and Subjectivity</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Objective is a statement that is completely </a:t>
            </a:r>
            <a:r>
              <a:rPr lang="en-US" dirty="0"/>
              <a:t>u</a:t>
            </a:r>
            <a:r>
              <a:rPr lang="en-US" dirty="0" smtClean="0"/>
              <a:t>nbiased. It is not touched by the speaker’s previous experiences or tastes. It is verifiable by looking up facts or performing mathematical calculations.</a:t>
            </a:r>
          </a:p>
          <a:p>
            <a:r>
              <a:rPr lang="en-US" dirty="0" smtClean="0"/>
              <a:t>Subjective is a statement that has been colored by the character of the speaker or writer. It often has a basis in reality, but reflects the perspective through the speaker views reality. It cannot be verified using concrete facts and figures</a:t>
            </a:r>
          </a:p>
          <a:p>
            <a:r>
              <a:rPr lang="en-US" dirty="0" smtClean="0"/>
              <a:t>Source: </a:t>
            </a:r>
            <a:r>
              <a:rPr lang="en-US" dirty="0" smtClean="0">
                <a:hlinkClick r:id="rId2"/>
              </a:rPr>
              <a:t>www.differencebetween.net</a:t>
            </a:r>
            <a:r>
              <a:rPr lang="en-US" dirty="0" smtClean="0"/>
              <a:t> </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smtClean="0"/>
              <a:t>In any sort of scientific work, we strive at obtaining </a:t>
            </a:r>
            <a:r>
              <a:rPr lang="en-US" b="1" dirty="0" smtClean="0"/>
              <a:t>facts</a:t>
            </a:r>
          </a:p>
          <a:p>
            <a:r>
              <a:rPr lang="en-US" dirty="0" smtClean="0"/>
              <a:t>Facts are objective statements, supported by data (we return to facts later…)</a:t>
            </a:r>
          </a:p>
          <a:p>
            <a:r>
              <a:rPr lang="en-US" dirty="0" smtClean="0"/>
              <a:t>A dissertation is considered a scientific work, and must therefore produce facts</a:t>
            </a:r>
          </a:p>
          <a:p>
            <a:r>
              <a:rPr lang="en-US" dirty="0" smtClean="0"/>
              <a:t>It should, however, be possible to </a:t>
            </a:r>
            <a:r>
              <a:rPr lang="en-US" u="sng" dirty="0" smtClean="0"/>
              <a:t>verify</a:t>
            </a:r>
            <a:r>
              <a:rPr lang="en-US" dirty="0" smtClean="0"/>
              <a:t> whether an objective statement is true or false.</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750073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Examples of facts (or are they…?):</a:t>
            </a:r>
          </a:p>
          <a:p>
            <a:pPr lvl="1"/>
            <a:r>
              <a:rPr lang="da-DK" smtClean="0"/>
              <a:t>1 + 1 = 2</a:t>
            </a:r>
          </a:p>
          <a:p>
            <a:pPr lvl="1"/>
            <a:r>
              <a:rPr lang="da-DK" smtClean="0"/>
              <a:t>The Earth has one moon</a:t>
            </a:r>
          </a:p>
          <a:p>
            <a:pPr lvl="1"/>
            <a:r>
              <a:rPr lang="da-DK" smtClean="0"/>
              <a:t>Men are on average taller than women</a:t>
            </a:r>
          </a:p>
          <a:p>
            <a:pPr lvl="1"/>
            <a:r>
              <a:rPr lang="da-DK" smtClean="0"/>
              <a:t>Denmark is a wealthier country than Congo</a:t>
            </a:r>
          </a:p>
          <a:p>
            <a:endParaRPr lang="da-DK" smtClean="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4: ”The End is </a:t>
            </a:r>
            <a:r>
              <a:rPr lang="da-DK" sz="3600" b="1" dirty="0" err="1" smtClean="0">
                <a:solidFill>
                  <a:schemeClr val="bg1">
                    <a:lumMod val="65000"/>
                  </a:schemeClr>
                </a:solidFill>
              </a:rPr>
              <a:t>near</a:t>
            </a:r>
            <a:r>
              <a:rPr lang="da-DK" sz="3600" b="1" dirty="0" smtClean="0">
                <a:solidFill>
                  <a:schemeClr val="bg1">
                    <a:lumMod val="65000"/>
                  </a:schemeClr>
                </a:solidFill>
              </a:rPr>
              <a:t>”</a:t>
            </a:r>
          </a:p>
          <a:p>
            <a:pPr lvl="1"/>
            <a:r>
              <a:rPr lang="da-DK" dirty="0" smtClean="0">
                <a:solidFill>
                  <a:schemeClr val="bg1">
                    <a:lumMod val="65000"/>
                  </a:schemeClr>
                </a:solidFill>
              </a:rPr>
              <a:t>Group status and problems (”workshop”)</a:t>
            </a:r>
          </a:p>
          <a:p>
            <a:pPr lvl="1"/>
            <a:r>
              <a:rPr lang="da-DK" dirty="0" smtClean="0">
                <a:solidFill>
                  <a:schemeClr val="bg1">
                    <a:lumMod val="65000"/>
                  </a:schemeClr>
                </a:solidFill>
              </a:rPr>
              <a:t>Using </a:t>
            </a:r>
            <a:r>
              <a:rPr lang="da-DK" dirty="0" err="1" smtClean="0">
                <a:solidFill>
                  <a:schemeClr val="bg1">
                    <a:lumMod val="65000"/>
                  </a:schemeClr>
                </a:solidFill>
              </a:rPr>
              <a:t>sources</a:t>
            </a:r>
            <a:endParaRPr lang="da-DK" dirty="0" smtClean="0">
              <a:solidFill>
                <a:schemeClr val="bg1">
                  <a:lumMod val="65000"/>
                </a:schemeClr>
              </a:solidFill>
            </a:endParaRPr>
          </a:p>
          <a:p>
            <a:pPr lvl="1"/>
            <a:r>
              <a:rPr lang="da-DK" dirty="0" smtClean="0">
                <a:solidFill>
                  <a:schemeClr val="bg1">
                    <a:lumMod val="65000"/>
                  </a:schemeClr>
                </a:solidFill>
              </a:rPr>
              <a:t>Writing proper </a:t>
            </a:r>
            <a:r>
              <a:rPr lang="da-DK" dirty="0" err="1" smtClean="0">
                <a:solidFill>
                  <a:schemeClr val="bg1">
                    <a:lumMod val="65000"/>
                  </a:schemeClr>
                </a:solidFill>
              </a:rPr>
              <a:t>conclusions</a:t>
            </a:r>
            <a:endParaRPr lang="da-DK" dirty="0" smtClean="0">
              <a:solidFill>
                <a:schemeClr val="bg1">
                  <a:lumMod val="65000"/>
                </a:schemeClr>
              </a:solidFill>
            </a:endParaRPr>
          </a:p>
          <a:p>
            <a:pPr lvl="1"/>
            <a:r>
              <a:rPr lang="da-DK" dirty="0" smtClean="0">
                <a:solidFill>
                  <a:schemeClr val="bg1">
                    <a:lumMod val="65000"/>
                  </a:schemeClr>
                </a:solidFill>
              </a:rPr>
              <a:t>Report </a:t>
            </a:r>
            <a:r>
              <a:rPr lang="da-DK" dirty="0" err="1" smtClean="0">
                <a:solidFill>
                  <a:schemeClr val="bg1">
                    <a:lumMod val="65000"/>
                  </a:schemeClr>
                </a:solidFill>
              </a:rPr>
              <a:t>structure</a:t>
            </a:r>
            <a:r>
              <a:rPr lang="da-DK" dirty="0" smtClean="0">
                <a:solidFill>
                  <a:schemeClr val="bg1">
                    <a:lumMod val="65000"/>
                  </a:schemeClr>
                </a:solidFill>
              </a:rPr>
              <a:t> and layout</a:t>
            </a:r>
          </a:p>
          <a:p>
            <a:pPr lvl="1"/>
            <a:r>
              <a:rPr lang="da-DK" dirty="0" smtClean="0">
                <a:solidFill>
                  <a:schemeClr val="bg1">
                    <a:lumMod val="65000"/>
                  </a:schemeClr>
                </a:solidFill>
              </a:rPr>
              <a:t>The </a:t>
            </a:r>
            <a:r>
              <a:rPr lang="da-DK" dirty="0" err="1" smtClean="0">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This principle applies to all aspects of your entire dissertation!</a:t>
            </a:r>
          </a:p>
          <a:p>
            <a:r>
              <a:rPr lang="da-DK" smtClean="0"/>
              <a:t>You cannot use claims to make important decisions; it must be facts!</a:t>
            </a:r>
          </a:p>
          <a:p>
            <a:r>
              <a:rPr lang="da-DK" smtClean="0"/>
              <a:t>Even though you know something is a fact (how do you know that…?), you must also be sure to present it as a fact (include data)</a:t>
            </a:r>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”The users found it to be too complicated to make new entries into the blog section of the website, so we will redesign it…”</a:t>
            </a:r>
          </a:p>
          <a:p>
            <a:endParaRPr lang="da-DK" i="1"/>
          </a:p>
          <a:p>
            <a:r>
              <a:rPr lang="da-DK" i="1" smtClean="0"/>
              <a:t>”The users found the redesigned blog section much easier to use…”</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”We succeded in creating an application that fulfills all of the user’s requirements…the user was therefore very satisfied with the final application”</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878910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Are statements like the below then useless?</a:t>
            </a:r>
          </a:p>
          <a:p>
            <a:r>
              <a:rPr lang="da-DK" i="1" smtClean="0"/>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325612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smtClean="0"/>
              <a:t>”The new version of the application must be significantly faster than the existing application”</a:t>
            </a:r>
          </a:p>
          <a:p>
            <a:r>
              <a:rPr lang="da-DK" i="1" smtClean="0">
                <a:solidFill>
                  <a:srgbClr val="C00000"/>
                </a:solidFill>
              </a:rPr>
              <a:t>Here are 17 test cases</a:t>
            </a:r>
            <a:r>
              <a:rPr lang="da-DK" i="1">
                <a:solidFill>
                  <a:srgbClr val="C00000"/>
                </a:solidFill>
              </a:rPr>
              <a:t> </a:t>
            </a:r>
            <a:r>
              <a:rPr lang="da-DK" i="1" smtClean="0">
                <a:solidFill>
                  <a:srgbClr val="C00000"/>
                </a:solidFill>
              </a:rPr>
              <a:t>– for the new version, it must hold that:</a:t>
            </a:r>
          </a:p>
          <a:p>
            <a:pPr lvl="1"/>
            <a:r>
              <a:rPr lang="da-DK" i="1" smtClean="0">
                <a:solidFill>
                  <a:srgbClr val="C00000"/>
                </a:solidFill>
              </a:rPr>
              <a:t>No test case has longer running time on the new version</a:t>
            </a:r>
          </a:p>
          <a:p>
            <a:pPr lvl="1"/>
            <a:r>
              <a:rPr lang="da-DK" i="1" smtClean="0">
                <a:solidFill>
                  <a:srgbClr val="C00000"/>
                </a:solidFill>
              </a:rPr>
              <a:t>The average running time – when running all test cases – of the new version must be at least 20 % below the </a:t>
            </a:r>
            <a:r>
              <a:rPr lang="da-DK" i="1">
                <a:solidFill>
                  <a:srgbClr val="C00000"/>
                </a:solidFill>
              </a:rPr>
              <a:t>average running time </a:t>
            </a:r>
            <a:r>
              <a:rPr lang="da-DK" i="1" smtClean="0">
                <a:solidFill>
                  <a:srgbClr val="C00000"/>
                </a:solidFill>
              </a:rPr>
              <a:t>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smtClean="0"/>
              <a:t>A </a:t>
            </a:r>
            <a:r>
              <a:rPr lang="da-DK" dirty="0" err="1" smtClean="0"/>
              <a:t>subjective</a:t>
            </a:r>
            <a:r>
              <a:rPr lang="da-DK" dirty="0" smtClean="0"/>
              <a:t> statement </a:t>
            </a:r>
            <a:r>
              <a:rPr lang="da-DK" dirty="0" err="1" smtClean="0"/>
              <a:t>should</a:t>
            </a:r>
            <a:r>
              <a:rPr lang="da-DK" dirty="0" smtClean="0"/>
              <a:t> </a:t>
            </a:r>
            <a:r>
              <a:rPr lang="da-DK" dirty="0" err="1" smtClean="0"/>
              <a:t>be</a:t>
            </a:r>
            <a:r>
              <a:rPr lang="da-DK" dirty="0" smtClean="0"/>
              <a:t> </a:t>
            </a:r>
            <a:r>
              <a:rPr lang="da-DK" dirty="0" err="1" smtClean="0"/>
              <a:t>broken</a:t>
            </a:r>
            <a:r>
              <a:rPr lang="da-DK" dirty="0" smtClean="0"/>
              <a:t> </a:t>
            </a:r>
            <a:r>
              <a:rPr lang="da-DK" dirty="0" err="1" smtClean="0"/>
              <a:t>down</a:t>
            </a:r>
            <a:r>
              <a:rPr lang="da-DK" dirty="0" smtClean="0"/>
              <a:t> </a:t>
            </a:r>
            <a:r>
              <a:rPr lang="da-DK" dirty="0" err="1" smtClean="0"/>
              <a:t>into</a:t>
            </a:r>
            <a:r>
              <a:rPr lang="da-DK" dirty="0" smtClean="0"/>
              <a:t> a </a:t>
            </a:r>
            <a:r>
              <a:rPr lang="da-DK" dirty="0" err="1" smtClean="0"/>
              <a:t>number</a:t>
            </a:r>
            <a:r>
              <a:rPr lang="da-DK" dirty="0" smtClean="0"/>
              <a:t> of </a:t>
            </a:r>
            <a:r>
              <a:rPr lang="da-DK" dirty="0" err="1" smtClean="0"/>
              <a:t>objective</a:t>
            </a:r>
            <a:r>
              <a:rPr lang="da-DK" dirty="0" smtClean="0"/>
              <a:t> (and </a:t>
            </a:r>
            <a:r>
              <a:rPr lang="da-DK" dirty="0" err="1" smtClean="0"/>
              <a:t>thus</a:t>
            </a:r>
            <a:r>
              <a:rPr lang="da-DK" dirty="0" smtClean="0"/>
              <a:t> </a:t>
            </a:r>
            <a:r>
              <a:rPr lang="da-DK" dirty="0" err="1" smtClean="0"/>
              <a:t>verifiable</a:t>
            </a:r>
            <a:r>
              <a:rPr lang="da-DK" dirty="0" smtClean="0"/>
              <a:t>) statements</a:t>
            </a:r>
          </a:p>
          <a:p>
            <a:pPr lvl="1"/>
            <a:r>
              <a:rPr lang="da-DK" dirty="0" err="1" smtClean="0"/>
              <a:t>Subjective</a:t>
            </a:r>
            <a:r>
              <a:rPr lang="da-DK" dirty="0" smtClean="0"/>
              <a:t> </a:t>
            </a:r>
            <a:r>
              <a:rPr lang="da-DK" dirty="0" err="1" smtClean="0"/>
              <a:t>claim</a:t>
            </a:r>
            <a:r>
              <a:rPr lang="da-DK" dirty="0" smtClean="0"/>
              <a:t> -&gt;</a:t>
            </a:r>
          </a:p>
          <a:p>
            <a:pPr lvl="1"/>
            <a:r>
              <a:rPr lang="da-DK" dirty="0" smtClean="0"/>
              <a:t>Set of </a:t>
            </a:r>
            <a:r>
              <a:rPr lang="da-DK" dirty="0" err="1" smtClean="0"/>
              <a:t>objective</a:t>
            </a:r>
            <a:r>
              <a:rPr lang="da-DK" dirty="0" smtClean="0"/>
              <a:t> </a:t>
            </a:r>
            <a:r>
              <a:rPr lang="da-DK" dirty="0" err="1" smtClean="0"/>
              <a:t>claims</a:t>
            </a:r>
            <a:r>
              <a:rPr lang="da-DK" dirty="0" smtClean="0"/>
              <a:t> -&gt;</a:t>
            </a:r>
          </a:p>
          <a:p>
            <a:pPr lvl="1"/>
            <a:r>
              <a:rPr lang="da-DK" dirty="0" err="1" smtClean="0"/>
              <a:t>Obtain</a:t>
            </a:r>
            <a:r>
              <a:rPr lang="da-DK" dirty="0" smtClean="0"/>
              <a:t> data to </a:t>
            </a:r>
            <a:r>
              <a:rPr lang="da-DK" dirty="0" err="1" smtClean="0"/>
              <a:t>verify</a:t>
            </a:r>
            <a:r>
              <a:rPr lang="da-DK" dirty="0" smtClean="0"/>
              <a:t> </a:t>
            </a:r>
            <a:r>
              <a:rPr lang="da-DK" dirty="0" err="1" smtClean="0"/>
              <a:t>claims</a:t>
            </a:r>
            <a:r>
              <a:rPr lang="da-DK" dirty="0" smtClean="0"/>
              <a:t> -&gt;</a:t>
            </a:r>
          </a:p>
          <a:p>
            <a:pPr lvl="1"/>
            <a:r>
              <a:rPr lang="da-DK" dirty="0" smtClean="0"/>
              <a:t>Set of </a:t>
            </a:r>
            <a:r>
              <a:rPr lang="da-DK" dirty="0" err="1" smtClean="0"/>
              <a:t>objective</a:t>
            </a:r>
            <a:r>
              <a:rPr lang="da-DK" dirty="0" smtClean="0"/>
              <a:t> facts -&gt;</a:t>
            </a:r>
          </a:p>
          <a:p>
            <a:pPr lvl="1"/>
            <a:r>
              <a:rPr lang="da-DK" dirty="0" smtClean="0"/>
              <a:t>”</a:t>
            </a:r>
            <a:r>
              <a:rPr lang="da-DK" dirty="0" err="1" smtClean="0"/>
              <a:t>Subjective</a:t>
            </a:r>
            <a:r>
              <a:rPr lang="da-DK" dirty="0" smtClean="0"/>
              <a:t> </a:t>
            </a:r>
            <a:r>
              <a:rPr lang="da-DK" dirty="0" err="1" smtClean="0"/>
              <a:t>fact</a:t>
            </a:r>
            <a:r>
              <a:rPr lang="da-DK" dirty="0" smtClean="0"/>
              <a:t>” (</a:t>
            </a:r>
            <a:r>
              <a:rPr lang="da-DK" dirty="0" err="1" smtClean="0"/>
              <a:t>according</a:t>
            </a:r>
            <a:r>
              <a:rPr lang="da-DK" dirty="0" smtClean="0"/>
              <a:t> to </a:t>
            </a:r>
            <a:r>
              <a:rPr lang="da-DK" dirty="0" err="1" smtClean="0"/>
              <a:t>how</a:t>
            </a:r>
            <a:r>
              <a:rPr lang="da-DK" dirty="0" smtClean="0"/>
              <a:t> </a:t>
            </a:r>
            <a:r>
              <a:rPr lang="da-DK" dirty="0" err="1" smtClean="0"/>
              <a:t>we</a:t>
            </a:r>
            <a:r>
              <a:rPr lang="da-DK" dirty="0" smtClean="0"/>
              <a:t> </a:t>
            </a:r>
            <a:r>
              <a:rPr lang="da-DK" dirty="0" err="1" smtClean="0"/>
              <a:t>broke</a:t>
            </a:r>
            <a:r>
              <a:rPr lang="da-DK" dirty="0" smtClean="0"/>
              <a:t> </a:t>
            </a:r>
            <a:r>
              <a:rPr lang="da-DK" dirty="0" err="1" smtClean="0"/>
              <a:t>down</a:t>
            </a:r>
            <a:r>
              <a:rPr lang="da-DK" dirty="0" smtClean="0"/>
              <a:t> the </a:t>
            </a:r>
            <a:r>
              <a:rPr lang="da-DK" dirty="0" err="1" smtClean="0"/>
              <a:t>subjectivity</a:t>
            </a:r>
            <a:r>
              <a:rPr lang="da-DK" dirty="0" smtClean="0"/>
              <a:t>)</a:t>
            </a:r>
          </a:p>
          <a:p>
            <a:endParaRPr lang="da-DK"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36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How would you convert the statement </a:t>
            </a:r>
            <a:r>
              <a:rPr lang="da-DK" i="1" smtClean="0"/>
              <a:t>”Many people in Africa are poor”</a:t>
            </a:r>
            <a:r>
              <a:rPr lang="da-DK" smtClean="0"/>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Supporting Claims</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smtClean="0">
                <a:solidFill>
                  <a:srgbClr val="FF0000"/>
                </a:solidFill>
              </a:rPr>
              <a:t>This statement is in itself a claim…</a:t>
            </a:r>
            <a:endParaRPr lang="da-DK">
              <a:solidFill>
                <a:srgbClr val="FF0000"/>
              </a:solidFill>
            </a:endParaRPr>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r>
              <a:rPr lang="da-DK" dirty="0"/>
              <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smtClean="0"/>
          </a:p>
          <a:p>
            <a:pPr marL="0" indent="0">
              <a:buNone/>
            </a:pPr>
            <a:endParaRPr lang="da-DK"/>
          </a:p>
          <a:p>
            <a:pPr marL="0" indent="0" algn="ctr">
              <a:buNone/>
            </a:pPr>
            <a:r>
              <a:rPr lang="da-DK" sz="8000" smtClean="0"/>
              <a:t>How do we KNOW something?</a:t>
            </a:r>
          </a:p>
          <a:p>
            <a:endParaRPr lang="da-DK"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743380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”It </a:t>
            </a:r>
            <a:r>
              <a:rPr lang="da-DK" i="1" dirty="0" err="1" smtClean="0"/>
              <a:t>says</a:t>
            </a:r>
            <a:r>
              <a:rPr lang="da-DK" i="1" dirty="0" smtClean="0"/>
              <a:t> so on Wikipedia…”</a:t>
            </a:r>
          </a:p>
          <a:p>
            <a:r>
              <a:rPr lang="da-DK" sz="2400" dirty="0" smtClean="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smtClean="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a:t>
            </a:r>
            <a:r>
              <a:rPr lang="da-DK" i="1" dirty="0" err="1" smtClean="0"/>
              <a:t>Well</a:t>
            </a:r>
            <a:r>
              <a:rPr lang="da-DK" i="1" dirty="0" smtClean="0"/>
              <a:t>, I </a:t>
            </a:r>
            <a:r>
              <a:rPr lang="da-DK" i="1" dirty="0" err="1" smtClean="0"/>
              <a:t>went</a:t>
            </a:r>
            <a:r>
              <a:rPr lang="da-DK" i="1" dirty="0" smtClean="0"/>
              <a:t> to Wikipedia, </a:t>
            </a:r>
            <a:r>
              <a:rPr lang="da-DK" i="1" dirty="0" err="1" smtClean="0"/>
              <a:t>followed</a:t>
            </a:r>
            <a:r>
              <a:rPr lang="da-DK" i="1" dirty="0" smtClean="0"/>
              <a:t> a </a:t>
            </a:r>
            <a:r>
              <a:rPr lang="da-DK" i="1" dirty="0" err="1" smtClean="0"/>
              <a:t>number</a:t>
            </a:r>
            <a:r>
              <a:rPr lang="da-DK" i="1" dirty="0" smtClean="0"/>
              <a:t> of links to </a:t>
            </a:r>
            <a:r>
              <a:rPr lang="da-DK" i="1" dirty="0" err="1" smtClean="0"/>
              <a:t>various</a:t>
            </a:r>
            <a:r>
              <a:rPr lang="da-DK" i="1" dirty="0" smtClean="0"/>
              <a:t> </a:t>
            </a:r>
            <a:r>
              <a:rPr lang="da-DK" i="1" dirty="0" err="1" smtClean="0"/>
              <a:t>sources</a:t>
            </a:r>
            <a:r>
              <a:rPr lang="da-DK" i="1" dirty="0" smtClean="0"/>
              <a:t>, and all of </a:t>
            </a:r>
            <a:r>
              <a:rPr lang="da-DK" i="1" dirty="0" err="1" smtClean="0"/>
              <a:t>these</a:t>
            </a:r>
            <a:r>
              <a:rPr lang="da-DK" i="1" dirty="0" smtClean="0"/>
              <a:t> </a:t>
            </a:r>
            <a:r>
              <a:rPr lang="da-DK" i="1" dirty="0" err="1" smtClean="0"/>
              <a:t>sources</a:t>
            </a:r>
            <a:r>
              <a:rPr lang="da-DK" i="1" dirty="0" smtClean="0"/>
              <a:t> </a:t>
            </a:r>
            <a:r>
              <a:rPr lang="da-DK" i="1" dirty="0" err="1" smtClean="0"/>
              <a:t>agreed</a:t>
            </a:r>
            <a:r>
              <a:rPr lang="da-DK" i="1" dirty="0" smtClean="0"/>
              <a:t> </a:t>
            </a:r>
            <a:r>
              <a:rPr lang="da-DK" i="1" dirty="0" err="1" smtClean="0"/>
              <a:t>that</a:t>
            </a:r>
            <a:r>
              <a:rPr lang="da-DK" i="1" dirty="0" smtClean="0"/>
              <a:t> the </a:t>
            </a:r>
            <a:r>
              <a:rPr lang="da-DK" i="1" dirty="0" err="1" smtClean="0"/>
              <a:t>above</a:t>
            </a:r>
            <a:r>
              <a:rPr lang="da-DK" i="1" dirty="0" smtClean="0"/>
              <a:t> statement is true</a:t>
            </a:r>
            <a:r>
              <a:rPr lang="da-DK" i="1" dirty="0" smtClean="0"/>
              <a:t>”</a:t>
            </a:r>
          </a:p>
          <a:p>
            <a:pPr lvl="1"/>
            <a:r>
              <a:rPr lang="en-US" i="1" dirty="0" err="1" smtClean="0"/>
              <a:t>Wikiepedia</a:t>
            </a:r>
            <a:r>
              <a:rPr lang="en-US" i="1" dirty="0" smtClean="0"/>
              <a:t> is a starting point, but not the main/only source</a:t>
            </a:r>
            <a:endParaRPr lang="da-DK" i="1"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We KNOW – in the sense that we can use it as a basis for decisions – something if it is</a:t>
            </a:r>
          </a:p>
          <a:p>
            <a:pPr lvl="1"/>
            <a:r>
              <a:rPr lang="da-DK" smtClean="0"/>
              <a:t>Common knowledge (even this is a grey area…)</a:t>
            </a:r>
          </a:p>
          <a:p>
            <a:pPr lvl="1"/>
            <a:r>
              <a:rPr lang="da-DK" smtClean="0"/>
              <a:t>Stated to be true by an authoritative/trustworthy source</a:t>
            </a:r>
          </a:p>
          <a:p>
            <a:r>
              <a:rPr lang="da-DK" smtClean="0"/>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77882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NO ABSOLUTE RULES for when a source is authoritative and trustworthy</a:t>
            </a:r>
          </a:p>
          <a:p>
            <a:r>
              <a:rPr lang="da-DK" smtClean="0"/>
              <a:t>In practice, probably like Google’s page ranking algorithm: A website is trustworthy if many other websites refer to it</a:t>
            </a:r>
          </a:p>
          <a:p>
            <a:r>
              <a:rPr lang="da-DK" smtClean="0"/>
              <a:t>There are some </a:t>
            </a:r>
            <a:r>
              <a:rPr lang="da-DK" u="sng" smtClean="0"/>
              <a:t>guidelines</a:t>
            </a:r>
            <a:r>
              <a:rPr lang="da-DK" smtClean="0"/>
              <a:t> for evaluating a source</a:t>
            </a:r>
          </a:p>
          <a:p>
            <a:r>
              <a:rPr lang="da-DK"/>
              <a:t>Taken from </a:t>
            </a:r>
            <a:r>
              <a:rPr lang="da-DK" sz="2400"/>
              <a:t>(</a:t>
            </a:r>
            <a:r>
              <a:rPr lang="da-DK" sz="2400">
                <a:hlinkClick r:id="rId3"/>
              </a:rPr>
              <a:t>http://</a:t>
            </a:r>
            <a:r>
              <a:rPr lang="da-DK" sz="2400" smtClean="0">
                <a:hlinkClick r:id="rId3"/>
              </a:rPr>
              <a:t>daphne.palomar.edu/handbook/support.htm</a:t>
            </a:r>
            <a:r>
              <a:rPr lang="da-DK" sz="2400" smtClean="0"/>
              <a:t>)</a:t>
            </a:r>
            <a:endParaRPr lang="da-DK" sz="24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r>
              <a:rPr lang="en-US" smtClean="0"/>
              <a:t>?</a:t>
            </a:r>
            <a:endParaRPr lang="en-US"/>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01203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It is EXTREMELY difficult to justify beyond ANY doubt that something is true</a:t>
            </a:r>
          </a:p>
          <a:p>
            <a:r>
              <a:rPr lang="da-DK" smtClean="0"/>
              <a:t>Use the techniques described, and then make the decision you find is best…</a:t>
            </a:r>
          </a:p>
          <a:p>
            <a:r>
              <a:rPr lang="da-DK" smtClean="0"/>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”The users found that the website was not user-friendly enough”</a:t>
            </a:r>
            <a:r>
              <a:rPr lang="da-DK" smtClean="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9621299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”E-business is becoming more and more widespread in the world today”</a:t>
            </a:r>
            <a:r>
              <a:rPr lang="da-DK" smtClean="0"/>
              <a:t>? </a:t>
            </a:r>
          </a:p>
          <a:p>
            <a:r>
              <a:rPr lang="da-DK" smtClean="0"/>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smtClean="0"/>
          </a:p>
          <a:p>
            <a:pPr marL="0" indent="0" algn="ctr">
              <a:buNone/>
            </a:pPr>
            <a:r>
              <a:rPr lang="en-US" b="1" dirty="0" smtClean="0"/>
              <a:t>Knowledge</a:t>
            </a:r>
          </a:p>
          <a:p>
            <a:pPr marL="0" indent="0" algn="ctr">
              <a:buNone/>
            </a:pPr>
            <a:endParaRPr lang="en-US" b="1" dirty="0" smtClean="0"/>
          </a:p>
          <a:p>
            <a:pPr marL="0" indent="0" algn="ctr">
              <a:buNone/>
            </a:pPr>
            <a:r>
              <a:rPr lang="en-US" b="1" dirty="0" smtClean="0"/>
              <a:t>Skills</a:t>
            </a:r>
          </a:p>
          <a:p>
            <a:pPr marL="0" indent="0" algn="ctr">
              <a:buNone/>
            </a:pPr>
            <a:endParaRPr lang="en-US" b="1" dirty="0" smtClean="0"/>
          </a:p>
          <a:p>
            <a:pPr marL="0" indent="0" algn="ctr">
              <a:buNone/>
            </a:pPr>
            <a:r>
              <a:rPr lang="en-US" b="1" dirty="0" smtClean="0"/>
              <a:t>Competences</a:t>
            </a:r>
          </a:p>
          <a:p>
            <a:pPr marL="0" indent="0" algn="ctr">
              <a:buNone/>
            </a:pPr>
            <a:r>
              <a:rPr lang="en-US" b="1" dirty="0" err="1" smtClean="0"/>
              <a:t>Curriclum</a:t>
            </a:r>
            <a:r>
              <a:rPr lang="en-US" b="1" dirty="0" smtClean="0"/>
              <a:t> page 19</a:t>
            </a:r>
          </a:p>
          <a:p>
            <a:pPr marL="0" indent="0" algn="ctr">
              <a:buNone/>
            </a:pPr>
            <a:r>
              <a:rPr lang="en-US" sz="1600" dirty="0"/>
              <a:t>http://zibat.dk/wp-content/uploads/2015/02/EASJ_Studieordning_DMU_august_2013-Engelsk.pdf</a:t>
            </a:r>
            <a:endParaRPr lang="en-US" sz="1600" dirty="0" smtClean="0"/>
          </a:p>
          <a:p>
            <a:pPr marL="0" indent="0" algn="ctr">
              <a:buNone/>
            </a:pPr>
            <a:endParaRPr lang="en-US" sz="5100"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smtClean="0"/>
              <a:t>Method</a:t>
            </a:r>
            <a:endParaRPr lang="da-DK" sz="7200" b="1" dirty="0"/>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27199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lstStyle/>
          <a:p>
            <a:r>
              <a:rPr lang="da-DK" sz="2400" dirty="0" err="1" smtClean="0">
                <a:solidFill>
                  <a:schemeClr val="accent5">
                    <a:lumMod val="75000"/>
                  </a:schemeClr>
                </a:solidFill>
              </a:rPr>
              <a:t>Before</a:t>
            </a:r>
            <a:r>
              <a:rPr lang="da-DK" sz="2400" dirty="0" smtClean="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smtClean="0">
                <a:solidFill>
                  <a:schemeClr val="accent5">
                    <a:lumMod val="75000"/>
                  </a:schemeClr>
                </a:solidFill>
              </a:rPr>
              <a:t>area</a:t>
            </a:r>
            <a:r>
              <a:rPr lang="da-DK" sz="2400" dirty="0" smtClean="0">
                <a:solidFill>
                  <a:schemeClr val="accent5">
                    <a:lumMod val="75000"/>
                  </a:schemeClr>
                </a:solidFill>
              </a:rPr>
              <a:t>(s) </a:t>
            </a:r>
            <a:r>
              <a:rPr lang="da-DK" sz="2400" dirty="0">
                <a:solidFill>
                  <a:schemeClr val="accent5">
                    <a:lumMod val="75000"/>
                  </a:schemeClr>
                </a:solidFill>
              </a:rPr>
              <a:t>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smtClean="0"/>
              <a:t>Method:</a:t>
            </a:r>
          </a:p>
          <a:p>
            <a:pPr lvl="1"/>
            <a:r>
              <a:rPr lang="da-DK" dirty="0" err="1" smtClean="0"/>
              <a:t>Decide</a:t>
            </a:r>
            <a:r>
              <a:rPr lang="da-DK" dirty="0" smtClean="0"/>
              <a:t> </a:t>
            </a:r>
            <a:r>
              <a:rPr lang="da-DK" b="1" dirty="0" err="1" smtClean="0"/>
              <a:t>what</a:t>
            </a:r>
            <a:r>
              <a:rPr lang="da-DK" dirty="0" smtClean="0"/>
              <a:t> to do in </a:t>
            </a:r>
            <a:r>
              <a:rPr lang="da-DK" dirty="0" err="1" smtClean="0"/>
              <a:t>order</a:t>
            </a:r>
            <a:r>
              <a:rPr lang="da-DK" dirty="0" smtClean="0"/>
              <a:t> to </a:t>
            </a:r>
            <a:r>
              <a:rPr lang="da-DK" dirty="0" err="1" smtClean="0"/>
              <a:t>answer</a:t>
            </a:r>
            <a:r>
              <a:rPr lang="da-DK" dirty="0" smtClean="0"/>
              <a:t> the problem definition </a:t>
            </a:r>
            <a:r>
              <a:rPr lang="da-DK" dirty="0" err="1" smtClean="0"/>
              <a:t>question</a:t>
            </a:r>
            <a:r>
              <a:rPr lang="da-DK" dirty="0" smtClean="0"/>
              <a:t>(s)</a:t>
            </a:r>
          </a:p>
          <a:p>
            <a:pPr lvl="1"/>
            <a:r>
              <a:rPr lang="da-DK" dirty="0" smtClean="0"/>
              <a:t>Make </a:t>
            </a:r>
            <a:r>
              <a:rPr lang="da-DK" b="1" dirty="0" smtClean="0"/>
              <a:t>a plan </a:t>
            </a:r>
            <a:r>
              <a:rPr lang="da-DK" dirty="0" smtClean="0"/>
              <a:t>(</a:t>
            </a:r>
            <a:r>
              <a:rPr lang="da-DK" dirty="0" err="1" smtClean="0"/>
              <a:t>order</a:t>
            </a:r>
            <a:r>
              <a:rPr lang="da-DK" dirty="0" smtClean="0"/>
              <a:t> of the </a:t>
            </a:r>
            <a:r>
              <a:rPr lang="da-DK" dirty="0" err="1" smtClean="0"/>
              <a:t>activities</a:t>
            </a:r>
            <a:r>
              <a:rPr lang="da-DK" dirty="0" smtClean="0"/>
              <a:t>) for </a:t>
            </a:r>
            <a:r>
              <a:rPr lang="da-DK" dirty="0" err="1" smtClean="0"/>
              <a:t>your</a:t>
            </a:r>
            <a:r>
              <a:rPr lang="da-DK" dirty="0" smtClean="0"/>
              <a:t> dissertation project </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normAutofit fontScale="92500" lnSpcReduction="20000"/>
          </a:bodyPr>
          <a:lstStyle/>
          <a:p>
            <a:r>
              <a:rPr lang="en-US" dirty="0" smtClean="0"/>
              <a:t>Activities </a:t>
            </a:r>
            <a:r>
              <a:rPr lang="en-US" dirty="0" smtClean="0"/>
              <a:t>may include</a:t>
            </a:r>
            <a:endParaRPr lang="en-US" dirty="0" smtClean="0"/>
          </a:p>
          <a:p>
            <a:pPr lvl="1"/>
            <a:r>
              <a:rPr lang="en-US" dirty="0" smtClean="0"/>
              <a:t>Study relevant literature </a:t>
            </a:r>
          </a:p>
          <a:p>
            <a:pPr lvl="1"/>
            <a:r>
              <a:rPr lang="en-US" dirty="0" smtClean="0"/>
              <a:t>Study technology </a:t>
            </a:r>
          </a:p>
          <a:p>
            <a:pPr lvl="1"/>
            <a:r>
              <a:rPr lang="en-US" dirty="0" smtClean="0"/>
              <a:t>Characterize systems development project and decide systems development methodology</a:t>
            </a:r>
          </a:p>
          <a:p>
            <a:pPr lvl="1"/>
            <a:r>
              <a:rPr lang="en-US" dirty="0" smtClean="0"/>
              <a:t>Do a scientific investigation </a:t>
            </a:r>
          </a:p>
          <a:p>
            <a:pPr lvl="1"/>
            <a:r>
              <a:rPr lang="en-US" dirty="0" smtClean="0"/>
              <a:t>Do a business analysis</a:t>
            </a:r>
          </a:p>
          <a:p>
            <a:pPr lvl="1"/>
            <a:r>
              <a:rPr lang="en-US" dirty="0" smtClean="0"/>
              <a:t>Develop a software system</a:t>
            </a:r>
          </a:p>
          <a:p>
            <a:pPr lvl="1"/>
            <a:r>
              <a:rPr lang="en-US" dirty="0" smtClean="0"/>
              <a:t>Programming</a:t>
            </a:r>
          </a:p>
          <a:p>
            <a:pPr lvl="1"/>
            <a:r>
              <a:rPr lang="en-US" dirty="0" smtClean="0"/>
              <a:t>Find and describe a framework for comparison of …</a:t>
            </a:r>
          </a:p>
          <a:p>
            <a:pPr lvl="1"/>
            <a:r>
              <a:rPr lang="en-US" dirty="0" smtClean="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customXsn xmlns="http://schemas.microsoft.com/office/2006/metadata/customXsn">
  <xsnLocation/>
  <cached>True</cached>
  <openByDefault>False</openByDefault>
  <xsnScope/>
</customXsn>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2.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3.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2637</TotalTime>
  <Words>2113</Words>
  <Application>Microsoft Office PowerPoint</Application>
  <PresentationFormat>Skærmshow (4:3)</PresentationFormat>
  <Paragraphs>360</Paragraphs>
  <Slides>49</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49</vt:i4>
      </vt:variant>
    </vt:vector>
  </HeadingPairs>
  <TitlesOfParts>
    <vt:vector size="52" baseType="lpstr">
      <vt:lpstr>Arial</vt:lpstr>
      <vt:lpstr>Calibri</vt:lpstr>
      <vt:lpstr>Kontortema</vt:lpstr>
      <vt:lpstr>Dissertation Course – Day 2</vt:lpstr>
      <vt:lpstr>PowerPoint-præsentation</vt:lpstr>
      <vt:lpstr>PowerPoint-præsentation</vt:lpstr>
      <vt:lpstr>An excellent dissertation project </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Present your problem definitions</vt:lpstr>
      <vt:lpstr>Work with your method</vt:lpstr>
      <vt:lpstr>PowerPoint-præsentation</vt:lpstr>
      <vt:lpstr>PowerPoint-præsentation</vt:lpstr>
      <vt:lpstr>Planning</vt:lpstr>
      <vt:lpstr>Planning</vt:lpstr>
      <vt:lpstr>Planning</vt:lpstr>
      <vt:lpstr>MS-Project</vt:lpstr>
      <vt:lpstr>Planning</vt:lpstr>
      <vt:lpstr>Report: Table of content</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Anders Børjesson</cp:lastModifiedBy>
  <cp:revision>123</cp:revision>
  <cp:lastPrinted>2014-04-11T06:39:49Z</cp:lastPrinted>
  <dcterms:created xsi:type="dcterms:W3CDTF">2013-09-14T11:40:54Z</dcterms:created>
  <dcterms:modified xsi:type="dcterms:W3CDTF">2015-10-24T12:39:21Z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