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42"/>
  </p:notesMasterIdLst>
  <p:sldIdLst>
    <p:sldId id="256" r:id="rId7"/>
    <p:sldId id="259" r:id="rId8"/>
    <p:sldId id="260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261" r:id="rId24"/>
    <p:sldId id="268" r:id="rId25"/>
    <p:sldId id="274" r:id="rId26"/>
    <p:sldId id="275" r:id="rId27"/>
    <p:sldId id="276" r:id="rId28"/>
    <p:sldId id="277" r:id="rId29"/>
    <p:sldId id="279" r:id="rId30"/>
    <p:sldId id="285" r:id="rId31"/>
    <p:sldId id="286" r:id="rId32"/>
    <p:sldId id="287" r:id="rId33"/>
    <p:sldId id="288" r:id="rId34"/>
    <p:sldId id="289" r:id="rId35"/>
    <p:sldId id="280" r:id="rId36"/>
    <p:sldId id="284" r:id="rId37"/>
    <p:sldId id="262" r:id="rId38"/>
    <p:sldId id="290" r:id="rId39"/>
    <p:sldId id="291" r:id="rId40"/>
    <p:sldId id="306" r:id="rId41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1162" y="-14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CFCD55-0626-4C97-A302-9E5054FC01D9}" type="datetimeFigureOut">
              <a:rPr lang="da-DK" smtClean="0"/>
              <a:t>15-12-2015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E8EDB6-240E-4C5B-93DF-46CC172F3D1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6395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8EDB6-240E-4C5B-93DF-46CC172F3D13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46836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65E9F-8B59-4E56-98B8-0D94241BD68E}" type="datetime1">
              <a:rPr lang="da-DK" smtClean="0"/>
              <a:t>15-12-2015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8597F-BE71-4CCF-A8E3-6C7E8D5520D7}" type="datetime1">
              <a:rPr lang="da-DK" smtClean="0"/>
              <a:t>15-12-2015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0F5D-9310-4549-A86F-EA8106673B67}" type="datetime1">
              <a:rPr lang="da-DK" smtClean="0"/>
              <a:t>15-12-2015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E23E-DC1D-4F3D-8296-92FC3EDCC48E}" type="datetime1">
              <a:rPr lang="da-DK" smtClean="0"/>
              <a:t>15-12-2015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3BDE-5B65-43EB-A985-1EF26A107176}" type="datetime1">
              <a:rPr lang="da-DK" smtClean="0"/>
              <a:t>15-12-2015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BBCB-C93C-4419-A825-DDA96CC499CB}" type="datetime1">
              <a:rPr lang="da-DK" smtClean="0"/>
              <a:t>15-12-2015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8C9E-A0A2-4B45-AAEC-BE3A82B4FFCA}" type="datetime1">
              <a:rPr lang="da-DK" smtClean="0"/>
              <a:t>15-12-2015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62F6-8E19-4A17-A00C-25E6CA7BC999}" type="datetime1">
              <a:rPr lang="da-DK" smtClean="0"/>
              <a:t>15-12-2015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7593E-18CA-4B9F-A07C-2405CA8B02B2}" type="datetime1">
              <a:rPr lang="da-DK" smtClean="0"/>
              <a:t>15-12-2015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C0AAF-39F6-4C7A-8F4F-6113D4992C54}" type="datetime1">
              <a:rPr lang="da-DK" smtClean="0"/>
              <a:t>15-12-2015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5212-5D28-4E2F-AD2A-CD8F2EBDA6C5}" type="datetime1">
              <a:rPr lang="da-DK" smtClean="0"/>
              <a:t>15-12-2015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D99BE-561E-4E51-99CF-A69125E6851D}" type="datetime1">
              <a:rPr lang="da-DK" smtClean="0"/>
              <a:t>15-12-2015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b="1" dirty="0" smtClean="0"/>
              <a:t>Dissertation Course – Day 4</a:t>
            </a:r>
            <a:endParaRPr lang="da-DK" b="1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336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400" smtClean="0"/>
              <a:t>Example A (conclusion)</a:t>
            </a:r>
          </a:p>
          <a:p>
            <a:r>
              <a:rPr lang="da-DK" sz="2400" smtClean="0">
                <a:solidFill>
                  <a:srgbClr val="006600"/>
                </a:solidFill>
              </a:rPr>
              <a:t>Answer to question is: Yes</a:t>
            </a:r>
          </a:p>
          <a:p>
            <a:r>
              <a:rPr lang="da-DK" sz="2400" smtClean="0">
                <a:solidFill>
                  <a:srgbClr val="006600"/>
                </a:solidFill>
              </a:rPr>
              <a:t>Because we:</a:t>
            </a:r>
          </a:p>
          <a:p>
            <a:pPr lvl="1"/>
            <a:r>
              <a:rPr lang="da-DK" sz="2000" smtClean="0">
                <a:solidFill>
                  <a:srgbClr val="006600"/>
                </a:solidFill>
              </a:rPr>
              <a:t>Established a framework for measuring usablity (section A)</a:t>
            </a:r>
          </a:p>
          <a:p>
            <a:pPr lvl="1"/>
            <a:r>
              <a:rPr lang="da-DK" sz="2000" smtClean="0">
                <a:solidFill>
                  <a:srgbClr val="006600"/>
                </a:solidFill>
              </a:rPr>
              <a:t>Applied the framework to measure the usability of the existing website (section B)</a:t>
            </a:r>
          </a:p>
          <a:p>
            <a:pPr lvl="1"/>
            <a:r>
              <a:rPr lang="da-DK" sz="2000" smtClean="0">
                <a:solidFill>
                  <a:srgbClr val="006600"/>
                </a:solidFill>
              </a:rPr>
              <a:t>Redesigned the website using the 10 principles (section C)</a:t>
            </a:r>
          </a:p>
          <a:p>
            <a:pPr lvl="1"/>
            <a:r>
              <a:rPr lang="da-DK" sz="2000">
                <a:solidFill>
                  <a:srgbClr val="006600"/>
                </a:solidFill>
              </a:rPr>
              <a:t>Applied the framework to measure the usability of the </a:t>
            </a:r>
            <a:r>
              <a:rPr lang="da-DK" sz="2000" smtClean="0">
                <a:solidFill>
                  <a:srgbClr val="006600"/>
                </a:solidFill>
              </a:rPr>
              <a:t>redesigned website </a:t>
            </a:r>
            <a:r>
              <a:rPr lang="da-DK" sz="2000">
                <a:solidFill>
                  <a:srgbClr val="006600"/>
                </a:solidFill>
              </a:rPr>
              <a:t>(section </a:t>
            </a:r>
            <a:r>
              <a:rPr lang="da-DK" sz="2000" smtClean="0">
                <a:solidFill>
                  <a:srgbClr val="006600"/>
                </a:solidFill>
              </a:rPr>
              <a:t>D)</a:t>
            </a:r>
          </a:p>
          <a:p>
            <a:pPr lvl="1"/>
            <a:r>
              <a:rPr lang="da-DK" sz="2000" smtClean="0">
                <a:solidFill>
                  <a:srgbClr val="006600"/>
                </a:solidFill>
              </a:rPr>
              <a:t>Verified that the measurements were in favor of the redesigned wesbite and were significant (section E)</a:t>
            </a:r>
          </a:p>
          <a:p>
            <a:endParaRPr lang="da-DK" sz="2400" smtClean="0">
              <a:solidFill>
                <a:srgbClr val="006600"/>
              </a:solidFill>
            </a:endParaRPr>
          </a:p>
          <a:p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260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2400" smtClean="0"/>
              <a:t>Example  B (problem formulation)</a:t>
            </a:r>
          </a:p>
          <a:p>
            <a:r>
              <a:rPr lang="da-DK" sz="2400" smtClean="0">
                <a:solidFill>
                  <a:srgbClr val="C00000"/>
                </a:solidFill>
              </a:rPr>
              <a:t>Can we implement a software application which corresponds to the needs of organisation (…) in relation to (…)</a:t>
            </a:r>
            <a:endParaRPr lang="da-DK" sz="2400">
              <a:solidFill>
                <a:srgbClr val="C00000"/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3864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/>
          <a:lstStyle/>
          <a:p>
            <a:r>
              <a:rPr lang="da-DK" sz="2400" smtClean="0"/>
              <a:t>Example B (conclusion)</a:t>
            </a:r>
          </a:p>
          <a:p>
            <a:r>
              <a:rPr lang="da-DK" sz="2400" smtClean="0">
                <a:solidFill>
                  <a:srgbClr val="006600"/>
                </a:solidFill>
              </a:rPr>
              <a:t>Answer to question is: Yes, but not entirely</a:t>
            </a:r>
          </a:p>
          <a:p>
            <a:r>
              <a:rPr lang="da-DK" sz="2400" smtClean="0">
                <a:solidFill>
                  <a:srgbClr val="006600"/>
                </a:solidFill>
              </a:rPr>
              <a:t>Because we:</a:t>
            </a:r>
          </a:p>
          <a:p>
            <a:pPr lvl="1"/>
            <a:r>
              <a:rPr lang="da-DK" sz="2000" smtClean="0">
                <a:solidFill>
                  <a:srgbClr val="006600"/>
                </a:solidFill>
              </a:rPr>
              <a:t>Established a proper set of requirements (section A)</a:t>
            </a:r>
          </a:p>
          <a:p>
            <a:pPr lvl="1"/>
            <a:r>
              <a:rPr lang="da-DK" sz="2000" smtClean="0">
                <a:solidFill>
                  <a:srgbClr val="006600"/>
                </a:solidFill>
              </a:rPr>
              <a:t>Designed and developed an application according to the requirements, using the process (…) (section B)</a:t>
            </a:r>
          </a:p>
          <a:p>
            <a:pPr lvl="1"/>
            <a:r>
              <a:rPr lang="da-DK" sz="2000" smtClean="0">
                <a:solidFill>
                  <a:srgbClr val="006600"/>
                </a:solidFill>
              </a:rPr>
              <a:t>Devised a test framework for the application, corresponding to the stated requirements (section C)</a:t>
            </a:r>
          </a:p>
          <a:p>
            <a:pPr lvl="1"/>
            <a:r>
              <a:rPr lang="da-DK" sz="2000">
                <a:solidFill>
                  <a:srgbClr val="006600"/>
                </a:solidFill>
              </a:rPr>
              <a:t>Applied the </a:t>
            </a:r>
            <a:r>
              <a:rPr lang="da-DK" sz="2000" smtClean="0">
                <a:solidFill>
                  <a:srgbClr val="006600"/>
                </a:solidFill>
              </a:rPr>
              <a:t>test framework to the developed application (</a:t>
            </a:r>
            <a:r>
              <a:rPr lang="da-DK" sz="2000">
                <a:solidFill>
                  <a:srgbClr val="006600"/>
                </a:solidFill>
              </a:rPr>
              <a:t>section </a:t>
            </a:r>
            <a:r>
              <a:rPr lang="da-DK" sz="2000" smtClean="0">
                <a:solidFill>
                  <a:srgbClr val="006600"/>
                </a:solidFill>
              </a:rPr>
              <a:t>D)</a:t>
            </a:r>
          </a:p>
          <a:p>
            <a:pPr lvl="1"/>
            <a:r>
              <a:rPr lang="da-DK" sz="2000" smtClean="0">
                <a:solidFill>
                  <a:srgbClr val="006600"/>
                </a:solidFill>
              </a:rPr>
              <a:t>Evaluated the outcome of the test results, and determined that most – but not all – requirements have been implemented in a satisfactory way  (section E)</a:t>
            </a:r>
            <a:endParaRPr lang="da-DK" sz="2400" smtClean="0">
              <a:solidFill>
                <a:srgbClr val="006600"/>
              </a:solidFill>
            </a:endParaRPr>
          </a:p>
          <a:p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921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There</a:t>
            </a:r>
            <a:r>
              <a:rPr lang="da-DK" dirty="0" smtClean="0"/>
              <a:t> is </a:t>
            </a:r>
            <a:r>
              <a:rPr lang="da-DK" dirty="0" err="1" smtClean="0"/>
              <a:t>obviously</a:t>
            </a:r>
            <a:r>
              <a:rPr lang="da-DK" dirty="0" smtClean="0"/>
              <a:t> </a:t>
            </a:r>
            <a:r>
              <a:rPr lang="da-DK" dirty="0" err="1" smtClean="0"/>
              <a:t>room</a:t>
            </a:r>
            <a:r>
              <a:rPr lang="da-DK" dirty="0" smtClean="0"/>
              <a:t> for a </a:t>
            </a:r>
            <a:r>
              <a:rPr lang="da-DK" dirty="0" err="1" smtClean="0"/>
              <a:t>lot</a:t>
            </a:r>
            <a:r>
              <a:rPr lang="da-DK" dirty="0" smtClean="0"/>
              <a:t> of </a:t>
            </a:r>
            <a:r>
              <a:rPr lang="da-DK" dirty="0" err="1" smtClean="0"/>
              <a:t>reflection</a:t>
            </a:r>
            <a:r>
              <a:rPr lang="da-DK" dirty="0" smtClean="0"/>
              <a:t> in a </a:t>
            </a:r>
            <a:r>
              <a:rPr lang="da-DK" dirty="0" err="1" smtClean="0"/>
              <a:t>conclusion</a:t>
            </a:r>
            <a:r>
              <a:rPr lang="da-DK" dirty="0" smtClean="0"/>
              <a:t>, in </a:t>
            </a:r>
            <a:r>
              <a:rPr lang="da-DK" dirty="0" err="1" smtClean="0"/>
              <a:t>particular</a:t>
            </a:r>
            <a:r>
              <a:rPr lang="da-DK" dirty="0" smtClean="0"/>
              <a:t> </a:t>
            </a:r>
            <a:r>
              <a:rPr lang="da-DK" dirty="0" err="1" smtClean="0"/>
              <a:t>when</a:t>
            </a:r>
            <a:r>
              <a:rPr lang="da-DK" dirty="0" smtClean="0"/>
              <a:t> </a:t>
            </a:r>
            <a:r>
              <a:rPr lang="da-DK" dirty="0" err="1" smtClean="0"/>
              <a:t>things</a:t>
            </a:r>
            <a:r>
              <a:rPr lang="da-DK" dirty="0" smtClean="0"/>
              <a:t> did </a:t>
            </a:r>
            <a:r>
              <a:rPr lang="da-DK" u="sng" dirty="0" smtClean="0"/>
              <a:t>not</a:t>
            </a:r>
            <a:r>
              <a:rPr lang="da-DK" dirty="0" smtClean="0"/>
              <a:t> go as </a:t>
            </a:r>
            <a:r>
              <a:rPr lang="da-DK" dirty="0" err="1" smtClean="0"/>
              <a:t>planned</a:t>
            </a:r>
            <a:r>
              <a:rPr lang="da-DK" dirty="0" smtClean="0"/>
              <a:t>…</a:t>
            </a:r>
          </a:p>
          <a:p>
            <a:r>
              <a:rPr lang="da-DK" dirty="0" smtClean="0"/>
              <a:t>Main </a:t>
            </a:r>
            <a:r>
              <a:rPr lang="da-DK" dirty="0" err="1" smtClean="0"/>
              <a:t>reflections</a:t>
            </a:r>
            <a:r>
              <a:rPr lang="da-DK" dirty="0" smtClean="0"/>
              <a:t>:</a:t>
            </a:r>
          </a:p>
          <a:p>
            <a:pPr lvl="1"/>
            <a:r>
              <a:rPr lang="da-DK" dirty="0" smtClean="0"/>
              <a:t>Did I not </a:t>
            </a:r>
            <a:r>
              <a:rPr lang="da-DK" dirty="0" err="1" smtClean="0"/>
              <a:t>use</a:t>
            </a:r>
            <a:r>
              <a:rPr lang="da-DK" dirty="0" smtClean="0"/>
              <a:t> the </a:t>
            </a:r>
            <a:r>
              <a:rPr lang="da-DK" dirty="0" err="1" smtClean="0"/>
              <a:t>correct</a:t>
            </a:r>
            <a:r>
              <a:rPr lang="da-DK" dirty="0" smtClean="0"/>
              <a:t> </a:t>
            </a:r>
            <a:r>
              <a:rPr lang="da-DK" dirty="0" err="1" smtClean="0"/>
              <a:t>methodology</a:t>
            </a:r>
            <a:r>
              <a:rPr lang="da-DK" dirty="0" smtClean="0"/>
              <a:t>?</a:t>
            </a:r>
          </a:p>
          <a:p>
            <a:pPr lvl="1"/>
            <a:r>
              <a:rPr lang="da-DK" dirty="0" err="1" smtClean="0"/>
              <a:t>Was</a:t>
            </a:r>
            <a:r>
              <a:rPr lang="da-DK" dirty="0" smtClean="0"/>
              <a:t> the </a:t>
            </a:r>
            <a:r>
              <a:rPr lang="da-DK" dirty="0" err="1" smtClean="0"/>
              <a:t>methodology</a:t>
            </a:r>
            <a:r>
              <a:rPr lang="da-DK" dirty="0" smtClean="0"/>
              <a:t> </a:t>
            </a:r>
            <a:r>
              <a:rPr lang="da-DK" dirty="0" err="1" smtClean="0"/>
              <a:t>correct</a:t>
            </a:r>
            <a:r>
              <a:rPr lang="da-DK" dirty="0" smtClean="0"/>
              <a:t>, but </a:t>
            </a:r>
            <a:r>
              <a:rPr lang="da-DK" dirty="0" err="1" smtClean="0"/>
              <a:t>were</a:t>
            </a:r>
            <a:r>
              <a:rPr lang="da-DK" dirty="0" smtClean="0"/>
              <a:t> the </a:t>
            </a:r>
            <a:r>
              <a:rPr lang="da-DK" dirty="0" err="1" smtClean="0"/>
              <a:t>results</a:t>
            </a:r>
            <a:r>
              <a:rPr lang="da-DK" dirty="0" smtClean="0"/>
              <a:t> </a:t>
            </a:r>
            <a:r>
              <a:rPr lang="da-DK" dirty="0" err="1" smtClean="0"/>
              <a:t>too</a:t>
            </a:r>
            <a:r>
              <a:rPr lang="da-DK" dirty="0" smtClean="0"/>
              <a:t> </a:t>
            </a:r>
            <a:r>
              <a:rPr lang="da-DK" dirty="0" err="1" smtClean="0"/>
              <a:t>vague</a:t>
            </a:r>
            <a:r>
              <a:rPr lang="da-DK" dirty="0" smtClean="0"/>
              <a:t> or </a:t>
            </a:r>
            <a:r>
              <a:rPr lang="da-DK" dirty="0" err="1" smtClean="0"/>
              <a:t>inconclusive</a:t>
            </a:r>
            <a:r>
              <a:rPr lang="da-DK" dirty="0" smtClean="0"/>
              <a:t> (and </a:t>
            </a:r>
            <a:r>
              <a:rPr lang="da-DK" dirty="0" err="1" smtClean="0"/>
              <a:t>why</a:t>
            </a:r>
            <a:r>
              <a:rPr lang="da-DK" dirty="0" smtClean="0"/>
              <a:t>)?</a:t>
            </a:r>
          </a:p>
          <a:p>
            <a:pPr lvl="1"/>
            <a:r>
              <a:rPr lang="da-DK" dirty="0"/>
              <a:t>D</a:t>
            </a:r>
            <a:r>
              <a:rPr lang="da-DK" dirty="0" smtClean="0"/>
              <a:t>id I </a:t>
            </a:r>
            <a:r>
              <a:rPr lang="da-DK" dirty="0" err="1" smtClean="0"/>
              <a:t>try</a:t>
            </a:r>
            <a:r>
              <a:rPr lang="da-DK" dirty="0" smtClean="0"/>
              <a:t> to </a:t>
            </a:r>
            <a:r>
              <a:rPr lang="da-DK" dirty="0" err="1" smtClean="0"/>
              <a:t>solve</a:t>
            </a:r>
            <a:r>
              <a:rPr lang="da-DK" dirty="0" smtClean="0"/>
              <a:t> the </a:t>
            </a:r>
            <a:r>
              <a:rPr lang="da-DK" dirty="0" err="1" smtClean="0"/>
              <a:t>wrong</a:t>
            </a:r>
            <a:r>
              <a:rPr lang="da-DK" dirty="0" smtClean="0"/>
              <a:t> problem?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6144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i="1" dirty="0" err="1" smtClean="0"/>
              <a:t>Should</a:t>
            </a:r>
            <a:r>
              <a:rPr lang="da-DK" i="1" dirty="0" smtClean="0"/>
              <a:t> </a:t>
            </a:r>
            <a:r>
              <a:rPr lang="da-DK" i="1" dirty="0" err="1" smtClean="0"/>
              <a:t>reflection</a:t>
            </a:r>
            <a:r>
              <a:rPr lang="da-DK" i="1" dirty="0" smtClean="0"/>
              <a:t> </a:t>
            </a:r>
            <a:r>
              <a:rPr lang="da-DK" i="1" dirty="0" err="1" smtClean="0"/>
              <a:t>be</a:t>
            </a:r>
            <a:r>
              <a:rPr lang="da-DK" i="1" dirty="0" smtClean="0"/>
              <a:t> part of the </a:t>
            </a:r>
            <a:r>
              <a:rPr lang="da-DK" i="1" dirty="0" err="1" smtClean="0"/>
              <a:t>conclusion</a:t>
            </a:r>
            <a:r>
              <a:rPr lang="da-DK" i="1" dirty="0" smtClean="0"/>
              <a:t> </a:t>
            </a:r>
            <a:r>
              <a:rPr lang="da-DK" i="1" dirty="0" err="1" smtClean="0"/>
              <a:t>section</a:t>
            </a:r>
            <a:r>
              <a:rPr lang="da-DK" i="1" dirty="0" smtClean="0"/>
              <a:t>, or </a:t>
            </a:r>
            <a:r>
              <a:rPr lang="da-DK" i="1" dirty="0" err="1" smtClean="0"/>
              <a:t>be</a:t>
            </a:r>
            <a:r>
              <a:rPr lang="da-DK" i="1" dirty="0" smtClean="0"/>
              <a:t> in a separate </a:t>
            </a:r>
            <a:r>
              <a:rPr lang="da-DK" i="1" dirty="0" err="1" smtClean="0"/>
              <a:t>section</a:t>
            </a:r>
            <a:r>
              <a:rPr lang="da-DK" i="1" dirty="0" smtClean="0"/>
              <a:t>?</a:t>
            </a:r>
          </a:p>
          <a:p>
            <a:r>
              <a:rPr lang="da-DK" dirty="0" err="1" smtClean="0"/>
              <a:t>Both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dirty="0" err="1" smtClean="0"/>
              <a:t>possible</a:t>
            </a:r>
            <a:r>
              <a:rPr lang="da-DK" dirty="0" smtClean="0"/>
              <a:t>, but </a:t>
            </a:r>
            <a:r>
              <a:rPr lang="da-DK" dirty="0" err="1" smtClean="0"/>
              <a:t>try</a:t>
            </a:r>
            <a:r>
              <a:rPr lang="da-DK" dirty="0" smtClean="0"/>
              <a:t> not to mix </a:t>
            </a:r>
            <a:r>
              <a:rPr lang="da-DK" dirty="0" err="1" smtClean="0"/>
              <a:t>conclu-sions</a:t>
            </a:r>
            <a:r>
              <a:rPr lang="da-DK" dirty="0" smtClean="0"/>
              <a:t> and </a:t>
            </a:r>
            <a:r>
              <a:rPr lang="da-DK" dirty="0" err="1" smtClean="0"/>
              <a:t>reflections</a:t>
            </a:r>
            <a:r>
              <a:rPr lang="da-DK" dirty="0" smtClean="0"/>
              <a:t> on a </a:t>
            </a:r>
            <a:r>
              <a:rPr lang="da-DK" dirty="0" err="1" smtClean="0"/>
              <a:t>paragraph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r>
              <a:rPr lang="da-DK" dirty="0" smtClean="0"/>
              <a:t>… </a:t>
            </a:r>
          </a:p>
          <a:p>
            <a:r>
              <a:rPr lang="da-DK" dirty="0" smtClean="0"/>
              <a:t>It </a:t>
            </a:r>
            <a:r>
              <a:rPr lang="da-DK" dirty="0" err="1" smtClean="0"/>
              <a:t>should</a:t>
            </a:r>
            <a:r>
              <a:rPr lang="da-DK" dirty="0" smtClean="0"/>
              <a:t> </a:t>
            </a:r>
            <a:r>
              <a:rPr lang="da-DK" dirty="0" err="1" smtClean="0"/>
              <a:t>be</a:t>
            </a:r>
            <a:r>
              <a:rPr lang="da-DK" dirty="0" smtClean="0"/>
              <a:t> clear to the </a:t>
            </a:r>
            <a:r>
              <a:rPr lang="da-DK" dirty="0" err="1" smtClean="0"/>
              <a:t>reader</a:t>
            </a:r>
            <a:r>
              <a:rPr lang="da-DK" dirty="0" smtClean="0"/>
              <a:t> </a:t>
            </a:r>
            <a:r>
              <a:rPr lang="da-DK" dirty="0" err="1" smtClean="0"/>
              <a:t>when</a:t>
            </a:r>
            <a:r>
              <a:rPr lang="da-DK" dirty="0" smtClean="0"/>
              <a:t> </a:t>
            </a:r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dirty="0" err="1" smtClean="0"/>
              <a:t>concluding</a:t>
            </a:r>
            <a:r>
              <a:rPr lang="da-DK" dirty="0" smtClean="0"/>
              <a:t> (</a:t>
            </a:r>
            <a:r>
              <a:rPr lang="da-DK" dirty="0" err="1" smtClean="0"/>
              <a:t>objective</a:t>
            </a:r>
            <a:r>
              <a:rPr lang="da-DK" dirty="0" smtClean="0"/>
              <a:t>), and </a:t>
            </a:r>
            <a:r>
              <a:rPr lang="da-DK" dirty="0" err="1" smtClean="0"/>
              <a:t>when</a:t>
            </a:r>
            <a:r>
              <a:rPr lang="da-DK" dirty="0" smtClean="0"/>
              <a:t> </a:t>
            </a:r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dirty="0" err="1" smtClean="0"/>
              <a:t>reflecting</a:t>
            </a:r>
            <a:r>
              <a:rPr lang="da-DK" dirty="0" smtClean="0"/>
              <a:t> (</a:t>
            </a:r>
            <a:r>
              <a:rPr lang="da-DK" dirty="0" err="1" smtClean="0"/>
              <a:t>subjective</a:t>
            </a:r>
            <a:r>
              <a:rPr lang="da-DK" dirty="0" smtClean="0"/>
              <a:t>)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730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626968" cy="4525963"/>
          </a:xfrm>
        </p:spPr>
        <p:txBody>
          <a:bodyPr>
            <a:normAutofit/>
          </a:bodyPr>
          <a:lstStyle/>
          <a:p>
            <a:r>
              <a:rPr lang="da-DK" dirty="0" smtClean="0"/>
              <a:t>A </a:t>
            </a:r>
            <a:r>
              <a:rPr lang="da-DK" dirty="0" err="1" smtClean="0"/>
              <a:t>conclusion</a:t>
            </a:r>
            <a:r>
              <a:rPr lang="da-DK" dirty="0" smtClean="0"/>
              <a:t> (</a:t>
            </a:r>
            <a:r>
              <a:rPr lang="da-DK" dirty="0" err="1" smtClean="0"/>
              <a:t>section</a:t>
            </a:r>
            <a:r>
              <a:rPr lang="da-DK" dirty="0" smtClean="0"/>
              <a:t>) </a:t>
            </a:r>
            <a:r>
              <a:rPr lang="da-DK" dirty="0" err="1" smtClean="0"/>
              <a:t>can</a:t>
            </a:r>
            <a:r>
              <a:rPr lang="da-DK" dirty="0" smtClean="0"/>
              <a:t> </a:t>
            </a:r>
            <a:r>
              <a:rPr lang="da-DK" dirty="0" err="1" smtClean="0"/>
              <a:t>also</a:t>
            </a:r>
            <a:r>
              <a:rPr lang="da-DK" dirty="0" smtClean="0"/>
              <a:t> </a:t>
            </a:r>
            <a:r>
              <a:rPr lang="da-DK" dirty="0" err="1" smtClean="0"/>
              <a:t>contain</a:t>
            </a:r>
            <a:r>
              <a:rPr lang="da-DK" dirty="0" smtClean="0"/>
              <a:t> an ”</a:t>
            </a:r>
            <a:r>
              <a:rPr lang="da-DK" dirty="0" err="1" smtClean="0"/>
              <a:t>outlook</a:t>
            </a:r>
            <a:r>
              <a:rPr lang="da-DK" dirty="0" smtClean="0"/>
              <a:t>”</a:t>
            </a:r>
          </a:p>
          <a:p>
            <a:r>
              <a:rPr lang="da-DK" dirty="0" err="1" smtClean="0"/>
              <a:t>Often</a:t>
            </a:r>
            <a:r>
              <a:rPr lang="da-DK" dirty="0" smtClean="0"/>
              <a:t> </a:t>
            </a:r>
            <a:r>
              <a:rPr lang="da-DK" dirty="0" err="1" smtClean="0"/>
              <a:t>you</a:t>
            </a:r>
            <a:r>
              <a:rPr lang="da-DK" dirty="0" smtClean="0"/>
              <a:t> end up </a:t>
            </a:r>
            <a:r>
              <a:rPr lang="da-DK" dirty="0" err="1" smtClean="0"/>
              <a:t>investigating</a:t>
            </a:r>
            <a:r>
              <a:rPr lang="da-DK" dirty="0" smtClean="0"/>
              <a:t> a </a:t>
            </a:r>
            <a:r>
              <a:rPr lang="da-DK" dirty="0" err="1" smtClean="0"/>
              <a:t>much</a:t>
            </a:r>
            <a:r>
              <a:rPr lang="da-DK" dirty="0" smtClean="0"/>
              <a:t> </a:t>
            </a:r>
            <a:r>
              <a:rPr lang="da-DK" dirty="0" err="1" smtClean="0"/>
              <a:t>narrower</a:t>
            </a:r>
            <a:r>
              <a:rPr lang="da-DK" dirty="0" smtClean="0"/>
              <a:t> problem </a:t>
            </a:r>
            <a:r>
              <a:rPr lang="da-DK" dirty="0" err="1" smtClean="0"/>
              <a:t>than</a:t>
            </a:r>
            <a:r>
              <a:rPr lang="da-DK" dirty="0" smtClean="0"/>
              <a:t> </a:t>
            </a:r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originally</a:t>
            </a:r>
            <a:r>
              <a:rPr lang="da-DK" dirty="0" smtClean="0"/>
              <a:t> </a:t>
            </a:r>
            <a:r>
              <a:rPr lang="da-DK" dirty="0" err="1" smtClean="0"/>
              <a:t>intended</a:t>
            </a:r>
            <a:endParaRPr lang="da-DK" dirty="0" smtClean="0"/>
          </a:p>
          <a:p>
            <a:r>
              <a:rPr lang="da-DK" dirty="0" err="1" smtClean="0"/>
              <a:t>During</a:t>
            </a:r>
            <a:r>
              <a:rPr lang="da-DK" dirty="0" smtClean="0"/>
              <a:t> an </a:t>
            </a:r>
            <a:r>
              <a:rPr lang="da-DK" dirty="0" err="1" smtClean="0"/>
              <a:t>outlook</a:t>
            </a:r>
            <a:r>
              <a:rPr lang="da-DK" dirty="0" smtClean="0"/>
              <a:t>, </a:t>
            </a:r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can</a:t>
            </a:r>
            <a:r>
              <a:rPr lang="da-DK" dirty="0" smtClean="0"/>
              <a:t> </a:t>
            </a:r>
            <a:r>
              <a:rPr lang="da-DK" dirty="0" err="1" smtClean="0"/>
              <a:t>discuss</a:t>
            </a:r>
            <a:r>
              <a:rPr lang="da-DK" dirty="0" smtClean="0"/>
              <a:t> </a:t>
            </a:r>
            <a:r>
              <a:rPr lang="da-DK" dirty="0" err="1" smtClean="0"/>
              <a:t>some</a:t>
            </a:r>
            <a:r>
              <a:rPr lang="da-DK" dirty="0" smtClean="0"/>
              <a:t> ”</a:t>
            </a:r>
            <a:r>
              <a:rPr lang="da-DK" dirty="0" err="1" smtClean="0"/>
              <a:t>what</a:t>
            </a:r>
            <a:r>
              <a:rPr lang="da-DK" dirty="0" smtClean="0"/>
              <a:t> if” and ”</a:t>
            </a:r>
            <a:r>
              <a:rPr lang="da-DK" dirty="0" err="1" smtClean="0"/>
              <a:t>what</a:t>
            </a:r>
            <a:r>
              <a:rPr lang="da-DK" dirty="0" smtClean="0"/>
              <a:t> </a:t>
            </a:r>
            <a:r>
              <a:rPr lang="da-DK" dirty="0" err="1" smtClean="0"/>
              <a:t>comes</a:t>
            </a:r>
            <a:r>
              <a:rPr lang="da-DK" dirty="0" smtClean="0"/>
              <a:t> </a:t>
            </a:r>
            <a:r>
              <a:rPr lang="da-DK" dirty="0" err="1" smtClean="0"/>
              <a:t>next</a:t>
            </a:r>
            <a:r>
              <a:rPr lang="da-DK" dirty="0" smtClean="0"/>
              <a:t>” scenarios</a:t>
            </a:r>
            <a:endParaRPr lang="da-DK" dirty="0"/>
          </a:p>
        </p:txBody>
      </p:sp>
      <p:pic>
        <p:nvPicPr>
          <p:cNvPr id="1028" name="Picture 4" descr="Hourglass Silhouett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346" y="1617286"/>
            <a:ext cx="2269123" cy="4187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8708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”What if”</a:t>
            </a:r>
          </a:p>
          <a:p>
            <a:pPr lvl="1"/>
            <a:r>
              <a:rPr lang="da-DK" smtClean="0"/>
              <a:t>I applied this methodology within another domain</a:t>
            </a:r>
          </a:p>
          <a:p>
            <a:pPr lvl="1"/>
            <a:r>
              <a:rPr lang="da-DK" smtClean="0"/>
              <a:t>Scaled up the number of users or data volumes</a:t>
            </a:r>
          </a:p>
          <a:p>
            <a:pPr lvl="1"/>
            <a:r>
              <a:rPr lang="da-DK" smtClean="0"/>
              <a:t>My application must be available on other types of devices</a:t>
            </a:r>
          </a:p>
          <a:p>
            <a:pPr lvl="1"/>
            <a:r>
              <a:rPr lang="da-DK" smtClean="0"/>
              <a:t>A certain technology or trend changes</a:t>
            </a:r>
          </a:p>
          <a:p>
            <a:pPr lvl="1"/>
            <a:r>
              <a:rPr lang="da-DK" smtClean="0"/>
              <a:t>…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9347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”What comes next”</a:t>
            </a:r>
          </a:p>
          <a:p>
            <a:pPr lvl="1"/>
            <a:r>
              <a:rPr lang="da-DK" smtClean="0"/>
              <a:t>From prototype to real product</a:t>
            </a:r>
          </a:p>
          <a:p>
            <a:pPr lvl="1"/>
            <a:r>
              <a:rPr lang="da-DK" smtClean="0"/>
              <a:t>Earning money on your product</a:t>
            </a:r>
          </a:p>
          <a:p>
            <a:pPr lvl="1"/>
            <a:r>
              <a:rPr lang="da-DK" smtClean="0"/>
              <a:t>Maintenance and extension</a:t>
            </a:r>
          </a:p>
          <a:p>
            <a:pPr lvl="1"/>
            <a:r>
              <a:rPr lang="da-DK" smtClean="0"/>
              <a:t>New ”spinoff” projects</a:t>
            </a:r>
          </a:p>
          <a:p>
            <a:pPr lvl="1"/>
            <a:r>
              <a:rPr lang="da-DK" smtClean="0"/>
              <a:t>…</a:t>
            </a:r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951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539552" y="1772816"/>
            <a:ext cx="8062664" cy="3339802"/>
          </a:xfrm>
        </p:spPr>
        <p:txBody>
          <a:bodyPr>
            <a:noAutofit/>
          </a:bodyPr>
          <a:lstStyle/>
          <a:p>
            <a:r>
              <a:rPr lang="da-DK" sz="6600" b="1" dirty="0" smtClean="0"/>
              <a:t>Report Structure</a:t>
            </a:r>
            <a:r>
              <a:rPr lang="da-DK" sz="6600" dirty="0"/>
              <a:t/>
            </a:r>
            <a:br>
              <a:rPr lang="da-DK" sz="6600" dirty="0"/>
            </a:br>
            <a:endParaRPr lang="da-DK" sz="6600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9702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Report structure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7971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Front </a:t>
            </a:r>
            <a:r>
              <a:rPr lang="en-US" dirty="0"/>
              <a:t>page</a:t>
            </a:r>
          </a:p>
          <a:p>
            <a:r>
              <a:rPr lang="en-US" dirty="0" smtClean="0"/>
              <a:t>Title leaf</a:t>
            </a:r>
          </a:p>
          <a:p>
            <a:r>
              <a:rPr lang="en-US" dirty="0" smtClean="0"/>
              <a:t>Preface</a:t>
            </a:r>
            <a:endParaRPr lang="en-US" dirty="0"/>
          </a:p>
          <a:p>
            <a:r>
              <a:rPr lang="en-US" dirty="0" smtClean="0"/>
              <a:t>Table </a:t>
            </a:r>
            <a:r>
              <a:rPr lang="en-US" dirty="0"/>
              <a:t>of Contents</a:t>
            </a:r>
          </a:p>
          <a:p>
            <a:r>
              <a:rPr lang="en-US" strike="sngStrike" dirty="0" smtClean="0"/>
              <a:t>List </a:t>
            </a:r>
            <a:r>
              <a:rPr lang="en-US" strike="sngStrike" dirty="0"/>
              <a:t>of figures (optional)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The content</a:t>
            </a:r>
          </a:p>
          <a:p>
            <a:r>
              <a:rPr lang="en-US" dirty="0" smtClean="0"/>
              <a:t>Bibliography + </a:t>
            </a:r>
            <a:r>
              <a:rPr lang="en-US" dirty="0" err="1" smtClean="0"/>
              <a:t>Webography</a:t>
            </a:r>
            <a:endParaRPr lang="en-US" dirty="0"/>
          </a:p>
          <a:p>
            <a:r>
              <a:rPr lang="en-US" dirty="0"/>
              <a:t>[</a:t>
            </a:r>
            <a:r>
              <a:rPr lang="en-US" dirty="0" smtClean="0"/>
              <a:t>Word list (optional)] </a:t>
            </a:r>
          </a:p>
          <a:p>
            <a:r>
              <a:rPr lang="en-US" dirty="0" smtClean="0"/>
              <a:t>[Index </a:t>
            </a:r>
            <a:r>
              <a:rPr lang="en-US" dirty="0"/>
              <a:t>(optional</a:t>
            </a:r>
            <a:r>
              <a:rPr lang="en-US" dirty="0" smtClean="0"/>
              <a:t>)]</a:t>
            </a:r>
            <a:endParaRPr lang="en-US" dirty="0"/>
          </a:p>
          <a:p>
            <a:r>
              <a:rPr lang="en-US" dirty="0" smtClean="0"/>
              <a:t>Appendix and Enclosures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670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147248" cy="5577483"/>
          </a:xfrm>
        </p:spPr>
        <p:txBody>
          <a:bodyPr>
            <a:normAutofit/>
          </a:bodyPr>
          <a:lstStyle/>
          <a:p>
            <a:r>
              <a:rPr lang="da-DK" sz="3600" b="1" dirty="0" smtClean="0"/>
              <a:t>Day 4: ”The End is </a:t>
            </a:r>
            <a:r>
              <a:rPr lang="da-DK" sz="3600" b="1" dirty="0" err="1" smtClean="0"/>
              <a:t>near</a:t>
            </a:r>
            <a:r>
              <a:rPr lang="da-DK" sz="3600" b="1" dirty="0" smtClean="0"/>
              <a:t>”</a:t>
            </a:r>
            <a:endParaRPr lang="en-US" dirty="0" smtClean="0"/>
          </a:p>
          <a:p>
            <a:r>
              <a:rPr lang="en-US" dirty="0" smtClean="0"/>
              <a:t>Writing </a:t>
            </a:r>
            <a:r>
              <a:rPr lang="en-US" dirty="0"/>
              <a:t>proper </a:t>
            </a:r>
            <a:r>
              <a:rPr lang="en-US" dirty="0" smtClean="0"/>
              <a:t>conclusions</a:t>
            </a:r>
            <a:endParaRPr lang="en-US" dirty="0"/>
          </a:p>
          <a:p>
            <a:r>
              <a:rPr lang="en-US" dirty="0"/>
              <a:t>Report </a:t>
            </a:r>
            <a:r>
              <a:rPr lang="en-US" dirty="0" smtClean="0"/>
              <a:t>structure</a:t>
            </a:r>
          </a:p>
          <a:p>
            <a:r>
              <a:rPr lang="en-US" dirty="0" smtClean="0"/>
              <a:t>Handing in through </a:t>
            </a:r>
            <a:r>
              <a:rPr lang="en-US" dirty="0" err="1" smtClean="0"/>
              <a:t>Fronter</a:t>
            </a:r>
            <a:endParaRPr lang="en-US" dirty="0" smtClean="0"/>
          </a:p>
          <a:p>
            <a:r>
              <a:rPr lang="en-US" dirty="0" smtClean="0"/>
              <a:t>LinkedIn group</a:t>
            </a:r>
          </a:p>
          <a:p>
            <a:pPr lvl="1"/>
            <a:r>
              <a:rPr lang="en-US" dirty="0" smtClean="0"/>
              <a:t>Keep contact with each other++</a:t>
            </a:r>
            <a:endParaRPr lang="en-US" dirty="0"/>
          </a:p>
          <a:p>
            <a:r>
              <a:rPr lang="en-US" dirty="0"/>
              <a:t>About the </a:t>
            </a:r>
            <a:r>
              <a:rPr lang="en-US" dirty="0" smtClean="0"/>
              <a:t>Exam</a:t>
            </a:r>
            <a:endParaRPr lang="da-DK" dirty="0"/>
          </a:p>
          <a:p>
            <a:r>
              <a:rPr lang="en-US" dirty="0" smtClean="0"/>
              <a:t>Trade </a:t>
            </a:r>
            <a:r>
              <a:rPr lang="en-US" dirty="0"/>
              <a:t>union or unemployment </a:t>
            </a:r>
            <a:r>
              <a:rPr lang="en-US" dirty="0" smtClean="0"/>
              <a:t>fund</a:t>
            </a:r>
          </a:p>
          <a:p>
            <a:pPr lvl="1"/>
            <a:r>
              <a:rPr lang="en-US" dirty="0" smtClean="0"/>
              <a:t>PROSA + </a:t>
            </a:r>
            <a:r>
              <a:rPr lang="en-US" dirty="0" err="1" smtClean="0"/>
              <a:t>SamData</a:t>
            </a:r>
            <a:endParaRPr lang="en-US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3374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Front page</a:t>
            </a:r>
          </a:p>
          <a:p>
            <a:pPr lvl="1"/>
            <a:r>
              <a:rPr lang="en-US" dirty="0"/>
              <a:t>Project </a:t>
            </a:r>
            <a:r>
              <a:rPr lang="en-US" dirty="0" smtClean="0"/>
              <a:t>Title</a:t>
            </a:r>
            <a:endParaRPr lang="en-US" dirty="0"/>
          </a:p>
          <a:p>
            <a:pPr lvl="1"/>
            <a:r>
              <a:rPr lang="en-US" dirty="0" smtClean="0"/>
              <a:t>Project </a:t>
            </a:r>
            <a:r>
              <a:rPr lang="en-US" dirty="0"/>
              <a:t>group members' </a:t>
            </a:r>
            <a:r>
              <a:rPr lang="en-US" dirty="0" smtClean="0"/>
              <a:t>names</a:t>
            </a:r>
          </a:p>
          <a:p>
            <a:pPr lvl="1"/>
            <a:r>
              <a:rPr lang="en-US" dirty="0" smtClean="0"/>
              <a:t>Educational Programme (Computer Science or WEB-Development)</a:t>
            </a:r>
            <a:endParaRPr lang="en-US" dirty="0"/>
          </a:p>
          <a:p>
            <a:pPr lvl="1"/>
            <a:r>
              <a:rPr lang="en-US" dirty="0" smtClean="0"/>
              <a:t>Project </a:t>
            </a:r>
            <a:r>
              <a:rPr lang="en-US" dirty="0"/>
              <a:t>period</a:t>
            </a:r>
          </a:p>
          <a:p>
            <a:pPr lvl="1"/>
            <a:r>
              <a:rPr lang="en-US" dirty="0" smtClean="0"/>
              <a:t>Name </a:t>
            </a:r>
            <a:r>
              <a:rPr lang="en-US" dirty="0"/>
              <a:t>of the educational </a:t>
            </a:r>
            <a:r>
              <a:rPr lang="en-US" dirty="0" smtClean="0"/>
              <a:t>institution</a:t>
            </a:r>
          </a:p>
          <a:p>
            <a:pPr lvl="1"/>
            <a:r>
              <a:rPr lang="en-US" dirty="0" smtClean="0"/>
              <a:t>Name of supervisor</a:t>
            </a:r>
            <a:endParaRPr lang="en-US" dirty="0"/>
          </a:p>
          <a:p>
            <a:pPr lvl="1"/>
            <a:r>
              <a:rPr lang="en-US" dirty="0" smtClean="0"/>
              <a:t>Any </a:t>
            </a:r>
            <a:r>
              <a:rPr lang="en-US" dirty="0"/>
              <a:t>informative </a:t>
            </a:r>
            <a:r>
              <a:rPr lang="en-US" dirty="0" smtClean="0"/>
              <a:t>illustration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>
              <a:lnSpc>
                <a:spcPct val="110000"/>
              </a:lnSpc>
            </a:pPr>
            <a:r>
              <a:rPr lang="en-US" sz="900" dirty="0" smtClean="0"/>
              <a:t>Title leaf</a:t>
            </a:r>
          </a:p>
          <a:p>
            <a:pPr>
              <a:lnSpc>
                <a:spcPct val="110000"/>
              </a:lnSpc>
            </a:pPr>
            <a:r>
              <a:rPr lang="en-US" sz="900" dirty="0" smtClean="0"/>
              <a:t>Preface</a:t>
            </a:r>
            <a:endParaRPr lang="en-US" sz="900" dirty="0"/>
          </a:p>
          <a:p>
            <a:pPr>
              <a:lnSpc>
                <a:spcPct val="110000"/>
              </a:lnSpc>
            </a:pPr>
            <a:r>
              <a:rPr lang="en-US" sz="900" dirty="0" smtClean="0"/>
              <a:t>Table </a:t>
            </a:r>
            <a:r>
              <a:rPr lang="en-US" sz="900" dirty="0"/>
              <a:t>of Contents</a:t>
            </a:r>
          </a:p>
          <a:p>
            <a:pPr>
              <a:lnSpc>
                <a:spcPct val="110000"/>
              </a:lnSpc>
            </a:pPr>
            <a:r>
              <a:rPr lang="en-US" sz="900" dirty="0" smtClean="0"/>
              <a:t>List </a:t>
            </a:r>
            <a:r>
              <a:rPr lang="en-US" sz="900" dirty="0"/>
              <a:t>of figures (optional)</a:t>
            </a:r>
          </a:p>
          <a:p>
            <a:pPr>
              <a:lnSpc>
                <a:spcPct val="110000"/>
              </a:lnSpc>
            </a:pPr>
            <a:r>
              <a:rPr lang="en-US" sz="900" b="1" dirty="0" smtClean="0">
                <a:solidFill>
                  <a:srgbClr val="C00000"/>
                </a:solidFill>
              </a:rPr>
              <a:t>The content</a:t>
            </a:r>
          </a:p>
          <a:p>
            <a:pPr>
              <a:lnSpc>
                <a:spcPct val="110000"/>
              </a:lnSpc>
            </a:pPr>
            <a:r>
              <a:rPr lang="en-US" sz="900" dirty="0" smtClean="0"/>
              <a:t>Bibliography</a:t>
            </a:r>
            <a:endParaRPr lang="en-US" sz="900" dirty="0"/>
          </a:p>
          <a:p>
            <a:pPr>
              <a:lnSpc>
                <a:spcPct val="110000"/>
              </a:lnSpc>
            </a:pPr>
            <a:r>
              <a:rPr lang="en-US" sz="900" dirty="0" smtClean="0"/>
              <a:t>Webography</a:t>
            </a:r>
            <a:endParaRPr lang="en-US" sz="900" dirty="0"/>
          </a:p>
          <a:p>
            <a:pPr>
              <a:lnSpc>
                <a:spcPct val="110000"/>
              </a:lnSpc>
            </a:pPr>
            <a:r>
              <a:rPr lang="en-US" sz="900" dirty="0" smtClean="0"/>
              <a:t>Word list (optional) </a:t>
            </a:r>
          </a:p>
          <a:p>
            <a:pPr>
              <a:lnSpc>
                <a:spcPct val="110000"/>
              </a:lnSpc>
            </a:pPr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pPr>
              <a:lnSpc>
                <a:spcPct val="110000"/>
              </a:lnSpc>
            </a:pPr>
            <a:r>
              <a:rPr lang="en-US" sz="900" dirty="0" smtClean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0204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Title leaf</a:t>
            </a:r>
          </a:p>
          <a:p>
            <a:pPr lvl="1"/>
            <a:r>
              <a:rPr lang="en-US" dirty="0"/>
              <a:t>Project </a:t>
            </a:r>
            <a:r>
              <a:rPr lang="en-US" dirty="0" smtClean="0"/>
              <a:t>Title (again)</a:t>
            </a:r>
            <a:endParaRPr lang="en-US" dirty="0"/>
          </a:p>
          <a:p>
            <a:pPr lvl="1"/>
            <a:r>
              <a:rPr lang="en-US" dirty="0" smtClean="0"/>
              <a:t>Project </a:t>
            </a:r>
            <a:r>
              <a:rPr lang="en-US" dirty="0"/>
              <a:t>group members' </a:t>
            </a:r>
            <a:r>
              <a:rPr lang="en-US" dirty="0" smtClean="0"/>
              <a:t>names (again)</a:t>
            </a:r>
          </a:p>
          <a:p>
            <a:pPr lvl="1"/>
            <a:r>
              <a:rPr lang="en-US" dirty="0" smtClean="0"/>
              <a:t>Project period (again)</a:t>
            </a:r>
            <a:endParaRPr lang="en-US" dirty="0"/>
          </a:p>
          <a:p>
            <a:pPr lvl="1"/>
            <a:r>
              <a:rPr lang="en-US" dirty="0" smtClean="0"/>
              <a:t>Supervisors</a:t>
            </a:r>
            <a:r>
              <a:rPr lang="en-US" dirty="0"/>
              <a:t>' </a:t>
            </a:r>
            <a:r>
              <a:rPr lang="en-US" dirty="0" smtClean="0"/>
              <a:t>name (again)</a:t>
            </a:r>
            <a:endParaRPr lang="en-US" dirty="0"/>
          </a:p>
          <a:p>
            <a:pPr lvl="1"/>
            <a:r>
              <a:rPr lang="en-US" dirty="0" smtClean="0"/>
              <a:t>Any </a:t>
            </a:r>
            <a:r>
              <a:rPr lang="en-US" dirty="0"/>
              <a:t>permission to lend out the report.</a:t>
            </a:r>
          </a:p>
          <a:p>
            <a:pPr lvl="1"/>
            <a:r>
              <a:rPr lang="en-US" dirty="0" smtClean="0"/>
              <a:t>Abstract: a </a:t>
            </a:r>
            <a:r>
              <a:rPr lang="en-US" dirty="0"/>
              <a:t>brief summary with special focus on project issue(s) and conclusion</a:t>
            </a:r>
          </a:p>
          <a:p>
            <a:pPr lvl="1"/>
            <a:endParaRPr lang="en-US" dirty="0" smtClean="0"/>
          </a:p>
          <a:p>
            <a:r>
              <a:rPr lang="en-US" sz="900" dirty="0" smtClean="0"/>
              <a:t>Preface</a:t>
            </a:r>
            <a:endParaRPr lang="en-US" sz="900" dirty="0"/>
          </a:p>
          <a:p>
            <a:r>
              <a:rPr lang="en-US" sz="900" dirty="0" smtClean="0"/>
              <a:t>Table </a:t>
            </a:r>
            <a:r>
              <a:rPr lang="en-US" sz="900" dirty="0"/>
              <a:t>of Contents</a:t>
            </a:r>
          </a:p>
          <a:p>
            <a:r>
              <a:rPr lang="en-US" sz="900" dirty="0" smtClean="0"/>
              <a:t>List </a:t>
            </a:r>
            <a:r>
              <a:rPr lang="en-US" sz="900" dirty="0"/>
              <a:t>of figures (optional)</a:t>
            </a:r>
          </a:p>
          <a:p>
            <a:r>
              <a:rPr lang="en-US" sz="900" b="1" dirty="0" smtClean="0">
                <a:solidFill>
                  <a:srgbClr val="C00000"/>
                </a:solidFill>
              </a:rPr>
              <a:t>The content</a:t>
            </a:r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4134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Preface</a:t>
            </a:r>
          </a:p>
          <a:p>
            <a:pPr lvl="1"/>
            <a:r>
              <a:rPr lang="en-US" dirty="0"/>
              <a:t>The purpose of the report</a:t>
            </a:r>
          </a:p>
          <a:p>
            <a:pPr lvl="1"/>
            <a:r>
              <a:rPr lang="en-US" dirty="0" smtClean="0"/>
              <a:t>Recipient </a:t>
            </a:r>
            <a:r>
              <a:rPr lang="en-US" dirty="0"/>
              <a:t>group(s</a:t>
            </a:r>
            <a:r>
              <a:rPr lang="en-US" dirty="0" smtClean="0"/>
              <a:t>) - it </a:t>
            </a:r>
            <a:r>
              <a:rPr lang="en-US" dirty="0"/>
              <a:t>may be practical to recognize primary and secondary recipients</a:t>
            </a:r>
          </a:p>
          <a:p>
            <a:pPr lvl="1"/>
            <a:r>
              <a:rPr lang="en-US" dirty="0" smtClean="0"/>
              <a:t>Readability </a:t>
            </a:r>
            <a:r>
              <a:rPr lang="en-US" dirty="0"/>
              <a:t>instructions</a:t>
            </a:r>
          </a:p>
          <a:p>
            <a:pPr lvl="1"/>
            <a:r>
              <a:rPr lang="en-US" dirty="0" smtClean="0"/>
              <a:t>To </a:t>
            </a:r>
            <a:r>
              <a:rPr lang="en-US" dirty="0"/>
              <a:t>whom are individual sections interesting?</a:t>
            </a:r>
          </a:p>
          <a:p>
            <a:pPr lvl="1"/>
            <a:r>
              <a:rPr lang="en-US" dirty="0" smtClean="0"/>
              <a:t>Where </a:t>
            </a:r>
            <a:r>
              <a:rPr lang="en-US" dirty="0"/>
              <a:t>to find a bibliography, </a:t>
            </a:r>
            <a:r>
              <a:rPr lang="en-US" dirty="0" smtClean="0"/>
              <a:t>appendices, etc.</a:t>
            </a:r>
            <a:endParaRPr lang="en-US" dirty="0"/>
          </a:p>
          <a:p>
            <a:pPr lvl="1"/>
            <a:r>
              <a:rPr lang="en-US" dirty="0" smtClean="0"/>
              <a:t>Acknowledgements </a:t>
            </a:r>
            <a:r>
              <a:rPr lang="en-US" dirty="0"/>
              <a:t>of external interested parties and supervisors</a:t>
            </a:r>
          </a:p>
          <a:p>
            <a:pPr lvl="1"/>
            <a:r>
              <a:rPr lang="en-US" dirty="0" smtClean="0"/>
              <a:t>Date </a:t>
            </a:r>
            <a:r>
              <a:rPr lang="en-US" dirty="0"/>
              <a:t>and </a:t>
            </a:r>
            <a:r>
              <a:rPr lang="en-US" dirty="0" smtClean="0"/>
              <a:t>signatures</a:t>
            </a:r>
            <a:endParaRPr lang="en-US" dirty="0"/>
          </a:p>
          <a:p>
            <a:pPr lvl="1"/>
            <a:endParaRPr lang="en-US" dirty="0"/>
          </a:p>
          <a:p>
            <a:r>
              <a:rPr lang="en-US" sz="900" dirty="0" smtClean="0"/>
              <a:t>Table </a:t>
            </a:r>
            <a:r>
              <a:rPr lang="en-US" sz="900" dirty="0"/>
              <a:t>of Contents</a:t>
            </a:r>
          </a:p>
          <a:p>
            <a:r>
              <a:rPr lang="en-US" sz="900" dirty="0" smtClean="0"/>
              <a:t>List </a:t>
            </a:r>
            <a:r>
              <a:rPr lang="en-US" sz="900" dirty="0"/>
              <a:t>of figures (optional)</a:t>
            </a:r>
          </a:p>
          <a:p>
            <a:r>
              <a:rPr lang="en-US" sz="900" b="1" dirty="0" smtClean="0">
                <a:solidFill>
                  <a:srgbClr val="C00000"/>
                </a:solidFill>
              </a:rPr>
              <a:t>The content</a:t>
            </a:r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2931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/>
          </a:bodyPr>
          <a:lstStyle/>
          <a:p>
            <a:r>
              <a:rPr lang="en-US" dirty="0" smtClean="0"/>
              <a:t>Table </a:t>
            </a:r>
            <a:r>
              <a:rPr lang="en-US" dirty="0"/>
              <a:t>of </a:t>
            </a:r>
            <a:r>
              <a:rPr lang="en-US" dirty="0" smtClean="0"/>
              <a:t>Contents</a:t>
            </a:r>
          </a:p>
          <a:p>
            <a:pPr lvl="1"/>
            <a:r>
              <a:rPr lang="en-US" dirty="0"/>
              <a:t>Is to be readable on its own </a:t>
            </a:r>
            <a:r>
              <a:rPr lang="en-US" dirty="0" smtClean="0"/>
              <a:t>merit</a:t>
            </a:r>
          </a:p>
          <a:p>
            <a:pPr lvl="2"/>
            <a:r>
              <a:rPr lang="en-US" dirty="0" smtClean="0"/>
              <a:t>You should read it!</a:t>
            </a:r>
            <a:endParaRPr lang="en-US" dirty="0"/>
          </a:p>
          <a:p>
            <a:pPr lvl="1"/>
            <a:r>
              <a:rPr lang="en-US" dirty="0" smtClean="0"/>
              <a:t>It </a:t>
            </a:r>
            <a:r>
              <a:rPr lang="en-US" dirty="0"/>
              <a:t>is not necessary to show all levels of sub-sections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sz="900" dirty="0" smtClean="0"/>
              <a:t>List </a:t>
            </a:r>
            <a:r>
              <a:rPr lang="en-US" sz="900" dirty="0"/>
              <a:t>of figures (optional)</a:t>
            </a:r>
          </a:p>
          <a:p>
            <a:r>
              <a:rPr lang="en-US" sz="900" b="1" dirty="0" smtClean="0">
                <a:solidFill>
                  <a:srgbClr val="C00000"/>
                </a:solidFill>
              </a:rPr>
              <a:t>The content</a:t>
            </a:r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5321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85000" lnSpcReduction="20000"/>
          </a:bodyPr>
          <a:lstStyle/>
          <a:p>
            <a:r>
              <a:rPr lang="en-US" sz="800" dirty="0" smtClean="0"/>
              <a:t>Front page</a:t>
            </a:r>
            <a:endParaRPr lang="en-US" dirty="0" smtClean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 smtClean="0"/>
          </a:p>
          <a:p>
            <a:r>
              <a:rPr lang="en-US" sz="800" dirty="0" smtClean="0"/>
              <a:t>Table of Contents</a:t>
            </a:r>
            <a:endParaRPr lang="en-US" dirty="0" smtClean="0"/>
          </a:p>
          <a:p>
            <a:r>
              <a:rPr lang="en-US" sz="800" dirty="0" smtClean="0"/>
              <a:t>List of figures (optional)</a:t>
            </a:r>
            <a:endParaRPr lang="en-US" dirty="0" smtClean="0"/>
          </a:p>
          <a:p>
            <a:r>
              <a:rPr lang="en-US" b="1" dirty="0" smtClean="0">
                <a:solidFill>
                  <a:srgbClr val="C00000"/>
                </a:solidFill>
              </a:rPr>
              <a:t>The content</a:t>
            </a:r>
          </a:p>
          <a:p>
            <a:pPr lvl="1"/>
            <a:r>
              <a:rPr lang="en-US" sz="3000" dirty="0"/>
              <a:t>Chapters: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/>
              <a:t>Project start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/>
              <a:t>Problem analysis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/>
              <a:t>Method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/>
              <a:t>Problem solving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/>
              <a:t>Conclusion</a:t>
            </a:r>
          </a:p>
          <a:p>
            <a:pPr lvl="1"/>
            <a:endParaRPr lang="en-US" dirty="0"/>
          </a:p>
          <a:p>
            <a:pPr lvl="1"/>
            <a:r>
              <a:rPr lang="en-US" sz="2200" dirty="0"/>
              <a:t>Number the chapters of your report!</a:t>
            </a:r>
          </a:p>
          <a:p>
            <a:pPr lvl="1"/>
            <a:r>
              <a:rPr lang="en-US" sz="2200" dirty="0"/>
              <a:t>Use headers and footers</a:t>
            </a:r>
            <a:r>
              <a:rPr lang="en-US" sz="2200" dirty="0" smtClean="0"/>
              <a:t>!</a:t>
            </a:r>
            <a:endParaRPr lang="en-US" dirty="0"/>
          </a:p>
          <a:p>
            <a:pPr lvl="1"/>
            <a:endParaRPr lang="en-US" dirty="0"/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7077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20000"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sz="800" dirty="0" smtClean="0"/>
              <a:t>Table </a:t>
            </a:r>
            <a:r>
              <a:rPr lang="en-US" sz="800" dirty="0"/>
              <a:t>of </a:t>
            </a:r>
            <a:r>
              <a:rPr lang="en-US" sz="800" dirty="0" smtClean="0"/>
              <a:t>Contents</a:t>
            </a:r>
            <a:endParaRPr lang="en-US" dirty="0"/>
          </a:p>
          <a:p>
            <a:r>
              <a:rPr lang="en-US" sz="800" dirty="0" smtClean="0"/>
              <a:t>List </a:t>
            </a:r>
            <a:r>
              <a:rPr lang="en-US" sz="800" dirty="0"/>
              <a:t>of figures (optional</a:t>
            </a:r>
            <a:r>
              <a:rPr lang="en-US" sz="800" dirty="0" smtClean="0"/>
              <a:t>)</a:t>
            </a:r>
            <a:endParaRPr lang="en-US" dirty="0"/>
          </a:p>
          <a:p>
            <a:r>
              <a:rPr lang="en-US" b="1" dirty="0" smtClean="0">
                <a:solidFill>
                  <a:srgbClr val="C00000"/>
                </a:solidFill>
              </a:rPr>
              <a:t>The content</a:t>
            </a:r>
          </a:p>
          <a:p>
            <a:pPr lvl="1"/>
            <a:r>
              <a:rPr lang="en-US" sz="3000" dirty="0"/>
              <a:t>Chapters: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/>
              <a:t>Project </a:t>
            </a:r>
            <a:r>
              <a:rPr lang="en-US" sz="3000" dirty="0" smtClean="0"/>
              <a:t>start</a:t>
            </a:r>
          </a:p>
          <a:p>
            <a:pPr lvl="3"/>
            <a:r>
              <a:rPr lang="da-DK" sz="2600" dirty="0"/>
              <a:t>Who </a:t>
            </a:r>
            <a:r>
              <a:rPr lang="da-DK" sz="2600" dirty="0" err="1"/>
              <a:t>you</a:t>
            </a:r>
            <a:r>
              <a:rPr lang="da-DK" sz="2600" dirty="0"/>
              <a:t> </a:t>
            </a:r>
            <a:r>
              <a:rPr lang="da-DK" sz="2600" dirty="0" err="1"/>
              <a:t>are</a:t>
            </a:r>
            <a:endParaRPr lang="da-DK" sz="2600" dirty="0"/>
          </a:p>
          <a:p>
            <a:pPr lvl="3"/>
            <a:r>
              <a:rPr lang="da-DK" sz="2600" dirty="0" err="1"/>
              <a:t>Why</a:t>
            </a:r>
            <a:r>
              <a:rPr lang="da-DK" sz="2600" dirty="0"/>
              <a:t> </a:t>
            </a:r>
            <a:r>
              <a:rPr lang="da-DK" sz="2600" dirty="0" err="1"/>
              <a:t>you</a:t>
            </a:r>
            <a:r>
              <a:rPr lang="da-DK" sz="2600" dirty="0"/>
              <a:t> </a:t>
            </a:r>
            <a:r>
              <a:rPr lang="da-DK" sz="2600" dirty="0" err="1"/>
              <a:t>are</a:t>
            </a:r>
            <a:r>
              <a:rPr lang="da-DK" sz="2600" dirty="0"/>
              <a:t> </a:t>
            </a:r>
            <a:r>
              <a:rPr lang="da-DK" sz="2600" dirty="0" err="1"/>
              <a:t>together</a:t>
            </a:r>
            <a:endParaRPr lang="da-DK" sz="2600" dirty="0"/>
          </a:p>
          <a:p>
            <a:pPr lvl="3"/>
            <a:endParaRPr lang="en-US" sz="26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analysis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Method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solving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Conclusion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48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20000"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sz="800" dirty="0" smtClean="0"/>
              <a:t>Table </a:t>
            </a:r>
            <a:r>
              <a:rPr lang="en-US" sz="800" dirty="0"/>
              <a:t>of </a:t>
            </a:r>
            <a:r>
              <a:rPr lang="en-US" sz="800" dirty="0" smtClean="0"/>
              <a:t>Contents</a:t>
            </a:r>
            <a:endParaRPr lang="en-US" dirty="0"/>
          </a:p>
          <a:p>
            <a:r>
              <a:rPr lang="en-US" sz="800" dirty="0" smtClean="0"/>
              <a:t>List </a:t>
            </a:r>
            <a:r>
              <a:rPr lang="en-US" sz="800" dirty="0"/>
              <a:t>of figures (optional</a:t>
            </a:r>
            <a:r>
              <a:rPr lang="en-US" sz="800" dirty="0" smtClean="0"/>
              <a:t>)</a:t>
            </a:r>
            <a:endParaRPr lang="en-US" dirty="0"/>
          </a:p>
          <a:p>
            <a:r>
              <a:rPr lang="en-US" b="1" dirty="0" smtClean="0">
                <a:solidFill>
                  <a:srgbClr val="C00000"/>
                </a:solidFill>
              </a:rPr>
              <a:t>The content</a:t>
            </a:r>
          </a:p>
          <a:p>
            <a:pPr lvl="1"/>
            <a:r>
              <a:rPr lang="en-US" sz="3000" dirty="0"/>
              <a:t>Chapters: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Project </a:t>
            </a:r>
            <a:r>
              <a:rPr lang="en-US" sz="1800" dirty="0" smtClean="0"/>
              <a:t>start</a:t>
            </a:r>
            <a:endParaRPr lang="en-US" sz="2600" dirty="0"/>
          </a:p>
          <a:p>
            <a:pPr marL="1371600" lvl="2" indent="-457200">
              <a:buFont typeface="+mj-lt"/>
              <a:buAutoNum type="arabicPeriod"/>
            </a:pPr>
            <a:r>
              <a:rPr lang="en-US" sz="2800" dirty="0"/>
              <a:t>Problem </a:t>
            </a:r>
            <a:r>
              <a:rPr lang="en-US" sz="2800" dirty="0" smtClean="0"/>
              <a:t>analysis</a:t>
            </a:r>
          </a:p>
          <a:p>
            <a:pPr lvl="3"/>
            <a:r>
              <a:rPr lang="da-DK" sz="2600" dirty="0"/>
              <a:t>Your </a:t>
            </a:r>
            <a:r>
              <a:rPr lang="da-DK" sz="2600" dirty="0" err="1"/>
              <a:t>interests</a:t>
            </a:r>
            <a:r>
              <a:rPr lang="da-DK" sz="2600" dirty="0"/>
              <a:t> in relation to </a:t>
            </a:r>
            <a:r>
              <a:rPr lang="da-DK" sz="2600" dirty="0" err="1"/>
              <a:t>this</a:t>
            </a:r>
            <a:r>
              <a:rPr lang="da-DK" sz="2600" dirty="0"/>
              <a:t> dissertation </a:t>
            </a:r>
            <a:r>
              <a:rPr lang="da-DK" sz="2600" dirty="0" err="1"/>
              <a:t>project</a:t>
            </a:r>
            <a:endParaRPr lang="da-DK" sz="2600" dirty="0"/>
          </a:p>
          <a:p>
            <a:pPr lvl="3"/>
            <a:r>
              <a:rPr lang="da-DK" sz="2600" dirty="0"/>
              <a:t>Your problem definition (</a:t>
            </a:r>
            <a:r>
              <a:rPr lang="da-DK" sz="2600" dirty="0" err="1"/>
              <a:t>questions</a:t>
            </a:r>
            <a:r>
              <a:rPr lang="da-DK" sz="2600" dirty="0"/>
              <a:t>)</a:t>
            </a:r>
          </a:p>
          <a:p>
            <a:pPr marL="2743200" lvl="5" indent="-457200">
              <a:buFont typeface="+mj-lt"/>
              <a:buAutoNum type="arabicPeriod"/>
            </a:pPr>
            <a:endParaRPr lang="en-US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Method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solving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Conclusion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4726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20000"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sz="800" dirty="0" smtClean="0"/>
              <a:t>Table </a:t>
            </a:r>
            <a:r>
              <a:rPr lang="en-US" sz="800" dirty="0"/>
              <a:t>of </a:t>
            </a:r>
            <a:r>
              <a:rPr lang="en-US" sz="800" dirty="0" smtClean="0"/>
              <a:t>Contents</a:t>
            </a:r>
            <a:endParaRPr lang="en-US" dirty="0"/>
          </a:p>
          <a:p>
            <a:r>
              <a:rPr lang="en-US" sz="800" dirty="0" smtClean="0"/>
              <a:t>List </a:t>
            </a:r>
            <a:r>
              <a:rPr lang="en-US" sz="800" dirty="0"/>
              <a:t>of figures (optional</a:t>
            </a:r>
            <a:r>
              <a:rPr lang="en-US" sz="800" dirty="0" smtClean="0"/>
              <a:t>)</a:t>
            </a:r>
            <a:endParaRPr lang="en-US" dirty="0"/>
          </a:p>
          <a:p>
            <a:r>
              <a:rPr lang="en-US" b="1" dirty="0" smtClean="0">
                <a:solidFill>
                  <a:srgbClr val="C00000"/>
                </a:solidFill>
              </a:rPr>
              <a:t>The content</a:t>
            </a:r>
          </a:p>
          <a:p>
            <a:pPr lvl="1"/>
            <a:r>
              <a:rPr lang="en-US" sz="3000" dirty="0"/>
              <a:t>Chapters: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Project </a:t>
            </a:r>
            <a:r>
              <a:rPr lang="en-US" sz="1800" dirty="0" smtClean="0"/>
              <a:t>start</a:t>
            </a:r>
            <a:endParaRPr lang="en-US" sz="26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</a:t>
            </a:r>
            <a:r>
              <a:rPr lang="en-US" sz="1800" dirty="0" smtClean="0"/>
              <a:t>analysis</a:t>
            </a:r>
            <a:endParaRPr lang="en-US" dirty="0"/>
          </a:p>
          <a:p>
            <a:pPr marL="1371600" lvl="2" indent="-457200">
              <a:buFont typeface="+mj-lt"/>
              <a:buAutoNum type="arabicPeriod"/>
            </a:pPr>
            <a:r>
              <a:rPr lang="en-US" sz="2800" dirty="0" smtClean="0"/>
              <a:t>Method</a:t>
            </a:r>
          </a:p>
          <a:p>
            <a:pPr lvl="3"/>
            <a:r>
              <a:rPr lang="da-DK" sz="2600" dirty="0"/>
              <a:t>Activities (</a:t>
            </a:r>
            <a:r>
              <a:rPr lang="da-DK" sz="2600" dirty="0" err="1"/>
              <a:t>what</a:t>
            </a:r>
            <a:r>
              <a:rPr lang="da-DK" sz="2600" dirty="0"/>
              <a:t> </a:t>
            </a:r>
            <a:r>
              <a:rPr lang="da-DK" sz="2600" dirty="0" err="1"/>
              <a:t>you</a:t>
            </a:r>
            <a:r>
              <a:rPr lang="da-DK" sz="2600" dirty="0"/>
              <a:t> plan to do in </a:t>
            </a:r>
            <a:r>
              <a:rPr lang="da-DK" sz="2600" dirty="0" err="1"/>
              <a:t>order</a:t>
            </a:r>
            <a:r>
              <a:rPr lang="da-DK" sz="2600" dirty="0"/>
              <a:t> to </a:t>
            </a:r>
            <a:r>
              <a:rPr lang="da-DK" sz="2600" dirty="0" err="1"/>
              <a:t>answer</a:t>
            </a:r>
            <a:r>
              <a:rPr lang="da-DK" sz="2600" dirty="0"/>
              <a:t> the problem definition </a:t>
            </a:r>
            <a:r>
              <a:rPr lang="da-DK" sz="2600" dirty="0" err="1"/>
              <a:t>question</a:t>
            </a:r>
            <a:r>
              <a:rPr lang="da-DK" sz="2600" dirty="0"/>
              <a:t>(s)</a:t>
            </a:r>
          </a:p>
          <a:p>
            <a:pPr lvl="3"/>
            <a:r>
              <a:rPr lang="da-DK" sz="2600" dirty="0"/>
              <a:t>Your plan(s)</a:t>
            </a:r>
          </a:p>
          <a:p>
            <a:pPr marL="1371600" lvl="2" indent="-457200">
              <a:buFont typeface="+mj-lt"/>
              <a:buAutoNum type="arabicPeriod"/>
            </a:pPr>
            <a:endParaRPr lang="en-US" sz="28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solving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Conclusion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7453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20000"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sz="800" dirty="0" smtClean="0"/>
              <a:t>Table </a:t>
            </a:r>
            <a:r>
              <a:rPr lang="en-US" sz="800" dirty="0"/>
              <a:t>of </a:t>
            </a:r>
            <a:r>
              <a:rPr lang="en-US" sz="800" dirty="0" smtClean="0"/>
              <a:t>Contents</a:t>
            </a:r>
            <a:endParaRPr lang="en-US" dirty="0"/>
          </a:p>
          <a:p>
            <a:r>
              <a:rPr lang="en-US" sz="800" dirty="0" smtClean="0"/>
              <a:t>List </a:t>
            </a:r>
            <a:r>
              <a:rPr lang="en-US" sz="800" dirty="0"/>
              <a:t>of figures (optional</a:t>
            </a:r>
            <a:r>
              <a:rPr lang="en-US" sz="800" dirty="0" smtClean="0"/>
              <a:t>)</a:t>
            </a:r>
            <a:endParaRPr lang="en-US" dirty="0"/>
          </a:p>
          <a:p>
            <a:r>
              <a:rPr lang="en-US" b="1" dirty="0" smtClean="0">
                <a:solidFill>
                  <a:srgbClr val="C00000"/>
                </a:solidFill>
              </a:rPr>
              <a:t>The content</a:t>
            </a:r>
          </a:p>
          <a:p>
            <a:pPr lvl="1"/>
            <a:r>
              <a:rPr lang="en-US" sz="3000" dirty="0"/>
              <a:t>Chapters: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Project </a:t>
            </a:r>
            <a:r>
              <a:rPr lang="en-US" sz="1800" dirty="0" smtClean="0"/>
              <a:t>start</a:t>
            </a:r>
            <a:endParaRPr lang="en-US" sz="26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</a:t>
            </a:r>
            <a:r>
              <a:rPr lang="en-US" sz="1800" dirty="0" smtClean="0"/>
              <a:t>analysis</a:t>
            </a:r>
            <a:endParaRPr lang="en-US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 smtClean="0"/>
              <a:t>Method</a:t>
            </a:r>
            <a:endParaRPr lang="en-US" sz="2800" dirty="0"/>
          </a:p>
          <a:p>
            <a:pPr marL="1371600" lvl="2" indent="-457200">
              <a:buFont typeface="+mj-lt"/>
              <a:buAutoNum type="arabicPeriod"/>
            </a:pPr>
            <a:r>
              <a:rPr lang="en-US" sz="2800" dirty="0"/>
              <a:t>Problem </a:t>
            </a:r>
            <a:r>
              <a:rPr lang="en-US" sz="2800" dirty="0" smtClean="0"/>
              <a:t>solving</a:t>
            </a:r>
          </a:p>
          <a:p>
            <a:pPr lvl="3"/>
            <a:r>
              <a:rPr lang="da-DK" sz="2600" dirty="0"/>
              <a:t>The </a:t>
            </a:r>
            <a:r>
              <a:rPr lang="da-DK" sz="2600" dirty="0" err="1"/>
              <a:t>main</a:t>
            </a:r>
            <a:r>
              <a:rPr lang="da-DK" sz="2600" dirty="0"/>
              <a:t> </a:t>
            </a:r>
            <a:r>
              <a:rPr lang="da-DK" sz="2600" dirty="0" err="1" smtClean="0"/>
              <a:t>chapters</a:t>
            </a:r>
            <a:r>
              <a:rPr lang="da-DK" sz="2600" dirty="0" smtClean="0"/>
              <a:t> </a:t>
            </a:r>
            <a:r>
              <a:rPr lang="da-DK" sz="2600" dirty="0"/>
              <a:t>of the </a:t>
            </a:r>
            <a:r>
              <a:rPr lang="da-DK" sz="2600" dirty="0" err="1"/>
              <a:t>report</a:t>
            </a:r>
            <a:endParaRPr lang="da-DK" sz="2600" dirty="0"/>
          </a:p>
          <a:p>
            <a:pPr lvl="3"/>
            <a:r>
              <a:rPr lang="da-DK" sz="2600" dirty="0"/>
              <a:t>Documents </a:t>
            </a:r>
            <a:r>
              <a:rPr lang="da-DK" sz="2600" dirty="0" err="1"/>
              <a:t>your</a:t>
            </a:r>
            <a:r>
              <a:rPr lang="da-DK" sz="2600" dirty="0"/>
              <a:t> </a:t>
            </a:r>
            <a:r>
              <a:rPr lang="da-DK" sz="2600" dirty="0" err="1"/>
              <a:t>activities</a:t>
            </a:r>
            <a:endParaRPr lang="da-DK" sz="2600" dirty="0"/>
          </a:p>
          <a:p>
            <a:pPr lvl="3"/>
            <a:r>
              <a:rPr lang="da-DK" sz="2600" dirty="0" err="1"/>
              <a:t>Ordered</a:t>
            </a:r>
            <a:r>
              <a:rPr lang="da-DK" sz="2600" dirty="0"/>
              <a:t> the same </a:t>
            </a:r>
            <a:r>
              <a:rPr lang="da-DK" sz="2600" dirty="0" err="1"/>
              <a:t>way</a:t>
            </a:r>
            <a:r>
              <a:rPr lang="da-DK" sz="2600" dirty="0"/>
              <a:t> as in the plan(s</a:t>
            </a:r>
            <a:r>
              <a:rPr lang="da-DK" sz="2600" dirty="0" smtClean="0"/>
              <a:t>)</a:t>
            </a:r>
          </a:p>
          <a:p>
            <a:pPr lvl="3"/>
            <a:endParaRPr lang="en-US" sz="20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Conclusion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2239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lnSpcReduction="10000"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sz="800" dirty="0" smtClean="0"/>
              <a:t>Table </a:t>
            </a:r>
            <a:r>
              <a:rPr lang="en-US" sz="800" dirty="0"/>
              <a:t>of </a:t>
            </a:r>
            <a:r>
              <a:rPr lang="en-US" sz="800" dirty="0" smtClean="0"/>
              <a:t>Contents</a:t>
            </a:r>
            <a:endParaRPr lang="en-US" dirty="0"/>
          </a:p>
          <a:p>
            <a:r>
              <a:rPr lang="en-US" sz="800" dirty="0" smtClean="0"/>
              <a:t>List </a:t>
            </a:r>
            <a:r>
              <a:rPr lang="en-US" sz="800" dirty="0"/>
              <a:t>of figures (</a:t>
            </a:r>
            <a:r>
              <a:rPr lang="en-US" sz="800" dirty="0" smtClean="0"/>
              <a:t>optional)</a:t>
            </a:r>
            <a:endParaRPr lang="en-US" dirty="0" smtClean="0"/>
          </a:p>
          <a:p>
            <a:r>
              <a:rPr lang="en-US" b="1" dirty="0" smtClean="0">
                <a:solidFill>
                  <a:srgbClr val="C00000"/>
                </a:solidFill>
              </a:rPr>
              <a:t>The content</a:t>
            </a:r>
          </a:p>
          <a:p>
            <a:pPr lvl="1"/>
            <a:r>
              <a:rPr lang="en-US" sz="3000" dirty="0" smtClean="0"/>
              <a:t>Chapters</a:t>
            </a:r>
            <a:r>
              <a:rPr lang="en-US" sz="3000" dirty="0"/>
              <a:t>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Project </a:t>
            </a:r>
            <a:r>
              <a:rPr lang="en-US" sz="1800" dirty="0" smtClean="0"/>
              <a:t>start</a:t>
            </a:r>
            <a:endParaRPr lang="en-US" sz="26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</a:t>
            </a:r>
            <a:r>
              <a:rPr lang="en-US" sz="1800" dirty="0" smtClean="0"/>
              <a:t>analysis</a:t>
            </a:r>
            <a:endParaRPr lang="en-US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 smtClean="0"/>
              <a:t>Method</a:t>
            </a:r>
            <a:endParaRPr lang="en-US" sz="28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</a:t>
            </a:r>
            <a:r>
              <a:rPr lang="en-US" sz="1800" dirty="0" smtClean="0"/>
              <a:t>solving</a:t>
            </a:r>
            <a:endParaRPr lang="en-US" sz="2000" dirty="0"/>
          </a:p>
          <a:p>
            <a:pPr marL="1371600" lvl="2" indent="-457200">
              <a:buFont typeface="+mj-lt"/>
              <a:buAutoNum type="arabicPeriod"/>
            </a:pPr>
            <a:r>
              <a:rPr lang="en-US" sz="2800" dirty="0"/>
              <a:t>Conclusion</a:t>
            </a:r>
          </a:p>
          <a:p>
            <a:pPr lvl="3"/>
            <a:r>
              <a:rPr lang="en-US" sz="2400" dirty="0">
                <a:solidFill>
                  <a:prstClr val="black"/>
                </a:solidFill>
              </a:rPr>
              <a:t>Relate to your problem </a:t>
            </a:r>
            <a:r>
              <a:rPr lang="en-US" sz="2400" dirty="0" smtClean="0">
                <a:solidFill>
                  <a:prstClr val="black"/>
                </a:solidFill>
              </a:rPr>
              <a:t>definition</a:t>
            </a:r>
          </a:p>
          <a:p>
            <a:pPr lvl="3"/>
            <a:endParaRPr lang="en-US" dirty="0"/>
          </a:p>
          <a:p>
            <a:pPr lvl="1"/>
            <a:endParaRPr lang="en-US" dirty="0"/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5701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539552" y="1772816"/>
            <a:ext cx="8062664" cy="3339802"/>
          </a:xfrm>
        </p:spPr>
        <p:txBody>
          <a:bodyPr>
            <a:noAutofit/>
          </a:bodyPr>
          <a:lstStyle/>
          <a:p>
            <a:r>
              <a:rPr lang="da-DK" sz="6600" b="1" dirty="0" smtClean="0"/>
              <a:t>Writing proper </a:t>
            </a:r>
            <a:r>
              <a:rPr lang="da-DK" sz="6600" b="1" dirty="0" err="1" smtClean="0"/>
              <a:t>conclusions</a:t>
            </a:r>
            <a:r>
              <a:rPr lang="da-DK" sz="6600" dirty="0"/>
              <a:t/>
            </a:r>
            <a:br>
              <a:rPr lang="da-DK" sz="6600" dirty="0"/>
            </a:br>
            <a:endParaRPr lang="da-DK" sz="6600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4500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sz="800" dirty="0" smtClean="0"/>
              <a:t>Table </a:t>
            </a:r>
            <a:r>
              <a:rPr lang="en-US" sz="800" dirty="0"/>
              <a:t>of </a:t>
            </a:r>
            <a:r>
              <a:rPr lang="en-US" sz="800" dirty="0" smtClean="0"/>
              <a:t>Contents</a:t>
            </a:r>
            <a:endParaRPr lang="en-US" dirty="0"/>
          </a:p>
          <a:p>
            <a:r>
              <a:rPr lang="en-US" sz="800" dirty="0" smtClean="0"/>
              <a:t>List </a:t>
            </a:r>
            <a:r>
              <a:rPr lang="en-US" sz="800" dirty="0"/>
              <a:t>of figures (optional</a:t>
            </a:r>
            <a:r>
              <a:rPr lang="en-US" sz="800" dirty="0" smtClean="0"/>
              <a:t>)</a:t>
            </a:r>
            <a:endParaRPr lang="en-US" dirty="0"/>
          </a:p>
          <a:p>
            <a:r>
              <a:rPr lang="en-US" sz="800" b="1" dirty="0" smtClean="0">
                <a:solidFill>
                  <a:srgbClr val="C00000"/>
                </a:solidFill>
              </a:rPr>
              <a:t>The content</a:t>
            </a:r>
          </a:p>
          <a:p>
            <a:r>
              <a:rPr lang="en-US" dirty="0" smtClean="0"/>
              <a:t>Bibliography / List of references</a:t>
            </a:r>
            <a:endParaRPr lang="en-US" dirty="0" smtClean="0"/>
          </a:p>
          <a:p>
            <a:pPr lvl="1"/>
            <a:r>
              <a:rPr lang="en-US" dirty="0" smtClean="0"/>
              <a:t>Author(s</a:t>
            </a:r>
            <a:r>
              <a:rPr lang="en-US" dirty="0"/>
              <a:t>), title, </a:t>
            </a:r>
            <a:r>
              <a:rPr lang="en-US" dirty="0" smtClean="0"/>
              <a:t>publisher, </a:t>
            </a:r>
            <a:r>
              <a:rPr lang="en-US" dirty="0"/>
              <a:t>year, brief (a few lines) mention of contents. </a:t>
            </a:r>
          </a:p>
          <a:p>
            <a:pPr lvl="1"/>
            <a:r>
              <a:rPr lang="en-US" dirty="0" smtClean="0"/>
              <a:t>Refer </a:t>
            </a:r>
            <a:r>
              <a:rPr lang="en-US" dirty="0"/>
              <a:t>to your bibliography in the report </a:t>
            </a:r>
            <a:r>
              <a:rPr lang="en-US" dirty="0" smtClean="0"/>
              <a:t>whenever </a:t>
            </a:r>
            <a:r>
              <a:rPr lang="en-US" dirty="0"/>
              <a:t>necessary. </a:t>
            </a:r>
          </a:p>
          <a:p>
            <a:pPr lvl="1"/>
            <a:r>
              <a:rPr lang="en-US" dirty="0" smtClean="0"/>
              <a:t>State </a:t>
            </a:r>
            <a:r>
              <a:rPr lang="en-US" dirty="0"/>
              <a:t>source of quotes and other directly copied </a:t>
            </a:r>
            <a:r>
              <a:rPr lang="en-US" dirty="0" smtClean="0"/>
              <a:t>passages in the report.</a:t>
            </a:r>
          </a:p>
          <a:p>
            <a:pPr lvl="1"/>
            <a:endParaRPr lang="en-US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1881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20000"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sz="800" dirty="0" smtClean="0"/>
              <a:t>Table </a:t>
            </a:r>
            <a:r>
              <a:rPr lang="en-US" sz="800" dirty="0"/>
              <a:t>of </a:t>
            </a:r>
            <a:r>
              <a:rPr lang="en-US" sz="800" dirty="0" smtClean="0"/>
              <a:t>Contents</a:t>
            </a:r>
            <a:endParaRPr lang="en-US" dirty="0"/>
          </a:p>
          <a:p>
            <a:r>
              <a:rPr lang="en-US" sz="800" dirty="0" smtClean="0"/>
              <a:t>List </a:t>
            </a:r>
            <a:r>
              <a:rPr lang="en-US" sz="800" dirty="0"/>
              <a:t>of figures (optional</a:t>
            </a:r>
            <a:r>
              <a:rPr lang="en-US" sz="800" dirty="0" smtClean="0"/>
              <a:t>)</a:t>
            </a:r>
            <a:endParaRPr lang="en-US" dirty="0"/>
          </a:p>
          <a:p>
            <a:r>
              <a:rPr lang="en-US" sz="800" b="1" dirty="0" smtClean="0">
                <a:solidFill>
                  <a:srgbClr val="C00000"/>
                </a:solidFill>
              </a:rPr>
              <a:t>The content</a:t>
            </a:r>
          </a:p>
          <a:p>
            <a:r>
              <a:rPr lang="en-US" sz="800" dirty="0" smtClean="0"/>
              <a:t>Bibliography</a:t>
            </a:r>
            <a:endParaRPr lang="en-US" dirty="0"/>
          </a:p>
          <a:p>
            <a:r>
              <a:rPr lang="en-US" sz="800" dirty="0" smtClean="0"/>
              <a:t>Webography</a:t>
            </a:r>
            <a:endParaRPr lang="en-US" dirty="0"/>
          </a:p>
          <a:p>
            <a:r>
              <a:rPr lang="en-US" sz="800" dirty="0" smtClean="0"/>
              <a:t>Word list (optional) </a:t>
            </a:r>
            <a:endParaRPr lang="en-US" dirty="0" smtClean="0"/>
          </a:p>
          <a:p>
            <a:r>
              <a:rPr lang="en-US" sz="800" dirty="0" smtClean="0"/>
              <a:t>Index </a:t>
            </a:r>
            <a:r>
              <a:rPr lang="en-US" sz="800" dirty="0"/>
              <a:t>(</a:t>
            </a:r>
            <a:r>
              <a:rPr lang="en-US" sz="800" dirty="0" smtClean="0"/>
              <a:t>optional)</a:t>
            </a:r>
          </a:p>
          <a:p>
            <a:r>
              <a:rPr lang="en-US" dirty="0" smtClean="0"/>
              <a:t>Appendix and Enclosures</a:t>
            </a:r>
          </a:p>
          <a:p>
            <a:pPr lvl="1"/>
            <a:r>
              <a:rPr lang="en-US" dirty="0"/>
              <a:t>Material that the group has produced, but which is too </a:t>
            </a:r>
            <a:r>
              <a:rPr lang="en-US" dirty="0" smtClean="0"/>
              <a:t>comprehensive </a:t>
            </a:r>
            <a:r>
              <a:rPr lang="en-US" dirty="0"/>
              <a:t>to include in the report,</a:t>
            </a:r>
          </a:p>
          <a:p>
            <a:pPr marL="857250" lvl="2" indent="0">
              <a:buNone/>
            </a:pPr>
            <a:r>
              <a:rPr lang="en-US" dirty="0" smtClean="0"/>
              <a:t>for </a:t>
            </a:r>
            <a:r>
              <a:rPr lang="en-US" dirty="0"/>
              <a:t>instance documents relating to charts, program code </a:t>
            </a:r>
            <a:r>
              <a:rPr lang="en-US" dirty="0" smtClean="0"/>
              <a:t>listing (put it on </a:t>
            </a:r>
            <a:r>
              <a:rPr lang="en-US" dirty="0" err="1" smtClean="0"/>
              <a:t>Github</a:t>
            </a:r>
            <a:r>
              <a:rPr lang="en-US" dirty="0" smtClean="0"/>
              <a:t>), </a:t>
            </a:r>
            <a:r>
              <a:rPr lang="en-US" dirty="0"/>
              <a:t>decision logbook, minutes of meetings and a manual for developed systems (optional</a:t>
            </a:r>
            <a:r>
              <a:rPr lang="en-US" dirty="0" smtClean="0"/>
              <a:t>), results of </a:t>
            </a:r>
            <a:r>
              <a:rPr lang="en-US" dirty="0" err="1" smtClean="0"/>
              <a:t>questionaires</a:t>
            </a:r>
            <a:r>
              <a:rPr lang="en-US" dirty="0" smtClean="0"/>
              <a:t>, </a:t>
            </a:r>
            <a:r>
              <a:rPr lang="en-US" dirty="0"/>
              <a:t>or the like.</a:t>
            </a:r>
          </a:p>
          <a:p>
            <a:pPr lvl="1"/>
            <a:r>
              <a:rPr lang="en-US" dirty="0" smtClean="0"/>
              <a:t>Selected </a:t>
            </a:r>
            <a:r>
              <a:rPr lang="en-US" dirty="0"/>
              <a:t>parts of your appendix may be shown and </a:t>
            </a:r>
            <a:r>
              <a:rPr lang="en-US" dirty="0" smtClean="0"/>
              <a:t>used in </a:t>
            </a:r>
            <a:r>
              <a:rPr lang="en-US" dirty="0"/>
              <a:t>your </a:t>
            </a:r>
            <a:r>
              <a:rPr lang="en-US" dirty="0" smtClean="0"/>
              <a:t>report</a:t>
            </a:r>
            <a:endParaRPr lang="en-US" dirty="0"/>
          </a:p>
          <a:p>
            <a:pPr lvl="1"/>
            <a:r>
              <a:rPr lang="en-US" dirty="0" smtClean="0"/>
              <a:t>All </a:t>
            </a:r>
            <a:r>
              <a:rPr lang="en-US" dirty="0"/>
              <a:t>appendices should be </a:t>
            </a:r>
            <a:r>
              <a:rPr lang="en-US" dirty="0" smtClean="0"/>
              <a:t>introduced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Appendices </a:t>
            </a:r>
            <a:r>
              <a:rPr lang="en-US" dirty="0"/>
              <a:t>and enclosure may optionally be submitted separately.</a:t>
            </a:r>
          </a:p>
          <a:p>
            <a:pPr lvl="1"/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7407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539552" y="1772816"/>
            <a:ext cx="8062664" cy="3339802"/>
          </a:xfrm>
        </p:spPr>
        <p:txBody>
          <a:bodyPr>
            <a:noAutofit/>
          </a:bodyPr>
          <a:lstStyle/>
          <a:p>
            <a:r>
              <a:rPr lang="da-DK" sz="6600" b="1" dirty="0" err="1" smtClean="0"/>
              <a:t>About</a:t>
            </a:r>
            <a:r>
              <a:rPr lang="da-DK" sz="6600" b="1" dirty="0" smtClean="0"/>
              <a:t> the </a:t>
            </a:r>
            <a:r>
              <a:rPr lang="da-DK" sz="6600" b="1" dirty="0" err="1" smtClean="0"/>
              <a:t>Exam</a:t>
            </a:r>
            <a:r>
              <a:rPr lang="da-DK" sz="6600" dirty="0"/>
              <a:t/>
            </a:r>
            <a:br>
              <a:rPr lang="da-DK" sz="6600" dirty="0"/>
            </a:br>
            <a:endParaRPr lang="da-DK" sz="6600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6998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both computer science and bachelor </a:t>
            </a:r>
            <a:r>
              <a:rPr lang="en-US" dirty="0" err="1" smtClean="0"/>
              <a:t>programme</a:t>
            </a:r>
            <a:r>
              <a:rPr lang="en-US" dirty="0" smtClean="0"/>
              <a:t>, preconditions are: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All previous tests are passed</a:t>
            </a:r>
          </a:p>
          <a:p>
            <a:pPr lvl="1"/>
            <a:r>
              <a:rPr lang="en-US" dirty="0" smtClean="0"/>
              <a:t>Internship is approved</a:t>
            </a:r>
          </a:p>
          <a:p>
            <a:pPr lvl="1"/>
            <a:r>
              <a:rPr lang="en-US" dirty="0" smtClean="0"/>
              <a:t>The report is handed in</a:t>
            </a:r>
          </a:p>
          <a:p>
            <a:pPr lvl="1"/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5899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</a:t>
            </a:r>
            <a:r>
              <a:rPr lang="en-GB" dirty="0" smtClean="0"/>
              <a:t>dissertation/bachelor project </a:t>
            </a:r>
            <a:r>
              <a:rPr lang="en-GB" dirty="0"/>
              <a:t>is tested at the exam by an individual, oral defence of a duration of 30 minutes.</a:t>
            </a:r>
            <a:endParaRPr lang="da-DK" dirty="0"/>
          </a:p>
          <a:p>
            <a:r>
              <a:rPr lang="en-GB" dirty="0" smtClean="0"/>
              <a:t>The </a:t>
            </a:r>
            <a:r>
              <a:rPr lang="en-GB" dirty="0"/>
              <a:t>process of the </a:t>
            </a:r>
            <a:r>
              <a:rPr lang="en-GB" dirty="0" smtClean="0"/>
              <a:t>exam </a:t>
            </a:r>
            <a:r>
              <a:rPr lang="en-GB" dirty="0"/>
              <a:t>is as follows: </a:t>
            </a:r>
            <a:endParaRPr lang="en-GB" dirty="0" smtClean="0"/>
          </a:p>
          <a:p>
            <a:pPr lvl="1"/>
            <a:r>
              <a:rPr lang="en-GB" dirty="0" smtClean="0"/>
              <a:t>First </a:t>
            </a:r>
            <a:r>
              <a:rPr lang="en-GB" dirty="0"/>
              <a:t>the student(s) gives a 10-minute </a:t>
            </a:r>
            <a:r>
              <a:rPr lang="en-GB" dirty="0" smtClean="0"/>
              <a:t>presentation </a:t>
            </a:r>
            <a:r>
              <a:rPr lang="en-GB" dirty="0"/>
              <a:t>of the </a:t>
            </a:r>
            <a:r>
              <a:rPr lang="en-GB" dirty="0" smtClean="0"/>
              <a:t>project, </a:t>
            </a:r>
            <a:r>
              <a:rPr lang="en-GB" dirty="0"/>
              <a:t>followed by </a:t>
            </a:r>
            <a:r>
              <a:rPr lang="en-GB" dirty="0" smtClean="0"/>
              <a:t>a (little less than) </a:t>
            </a:r>
            <a:r>
              <a:rPr lang="en-GB" dirty="0" smtClean="0"/>
              <a:t>20-minutes </a:t>
            </a:r>
            <a:r>
              <a:rPr lang="en-GB" dirty="0"/>
              <a:t>examination dialogue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One </a:t>
            </a:r>
            <a:r>
              <a:rPr lang="en-GB" dirty="0"/>
              <a:t>mark is given which covers assessment of the report and the oral part of the exam</a:t>
            </a:r>
            <a:r>
              <a:rPr lang="en-GB" dirty="0" smtClean="0"/>
              <a:t>.</a:t>
            </a:r>
            <a:r>
              <a:rPr lang="en-GB" dirty="0"/>
              <a:t> </a:t>
            </a:r>
            <a:endParaRPr lang="da-DK" dirty="0"/>
          </a:p>
          <a:p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871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Exam</a:t>
            </a:r>
            <a:r>
              <a:rPr lang="da-DK" dirty="0" smtClean="0"/>
              <a:t>, the </a:t>
            </a:r>
            <a:r>
              <a:rPr lang="da-DK" dirty="0" err="1" smtClean="0"/>
              <a:t>presentation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35698"/>
          </a:xfrm>
        </p:spPr>
        <p:txBody>
          <a:bodyPr>
            <a:normAutofit fontScale="70000" lnSpcReduction="20000"/>
          </a:bodyPr>
          <a:lstStyle/>
          <a:p>
            <a:r>
              <a:rPr lang="da-DK" dirty="0" smtClean="0"/>
              <a:t>Tell </a:t>
            </a:r>
            <a:r>
              <a:rPr lang="da-DK" dirty="0" err="1"/>
              <a:t>us</a:t>
            </a:r>
            <a:r>
              <a:rPr lang="da-DK" dirty="0"/>
              <a:t> </a:t>
            </a:r>
            <a:r>
              <a:rPr lang="da-DK" dirty="0" err="1"/>
              <a:t>something</a:t>
            </a:r>
            <a:r>
              <a:rPr lang="da-DK" dirty="0"/>
              <a:t> new</a:t>
            </a:r>
          </a:p>
          <a:p>
            <a:pPr lvl="1"/>
            <a:r>
              <a:rPr lang="da-DK" dirty="0"/>
              <a:t>Do not </a:t>
            </a:r>
            <a:r>
              <a:rPr lang="da-DK" dirty="0" err="1"/>
              <a:t>tell</a:t>
            </a:r>
            <a:r>
              <a:rPr lang="da-DK" dirty="0"/>
              <a:t> </a:t>
            </a:r>
            <a:r>
              <a:rPr lang="da-DK" dirty="0" err="1"/>
              <a:t>us</a:t>
            </a:r>
            <a:r>
              <a:rPr lang="da-DK" dirty="0"/>
              <a:t> </a:t>
            </a:r>
            <a:r>
              <a:rPr lang="da-DK" dirty="0" err="1"/>
              <a:t>something</a:t>
            </a:r>
            <a:r>
              <a:rPr lang="da-DK" dirty="0"/>
              <a:t> </a:t>
            </a:r>
            <a:r>
              <a:rPr lang="da-DK" dirty="0" err="1"/>
              <a:t>that</a:t>
            </a:r>
            <a:r>
              <a:rPr lang="da-DK" dirty="0"/>
              <a:t> is the </a:t>
            </a:r>
            <a:r>
              <a:rPr lang="da-DK" dirty="0" err="1" smtClean="0"/>
              <a:t>report</a:t>
            </a:r>
            <a:endParaRPr lang="da-DK" dirty="0" smtClean="0"/>
          </a:p>
          <a:p>
            <a:pPr lvl="1"/>
            <a:r>
              <a:rPr lang="en-US" dirty="0" smtClean="0"/>
              <a:t>What happened after you handed in the report?</a:t>
            </a:r>
          </a:p>
          <a:p>
            <a:pPr lvl="2"/>
            <a:r>
              <a:rPr lang="en-US" dirty="0" smtClean="0"/>
              <a:t>Did you show your software to the company?</a:t>
            </a:r>
          </a:p>
          <a:p>
            <a:pPr lvl="2"/>
            <a:r>
              <a:rPr lang="en-US" dirty="0" smtClean="0"/>
              <a:t>Did you make a version 1.1?</a:t>
            </a:r>
            <a:endParaRPr lang="da-DK" dirty="0"/>
          </a:p>
          <a:p>
            <a:r>
              <a:rPr lang="da-DK" dirty="0"/>
              <a:t>10 </a:t>
            </a:r>
            <a:r>
              <a:rPr lang="da-DK" dirty="0" err="1"/>
              <a:t>minutes</a:t>
            </a:r>
            <a:r>
              <a:rPr lang="da-DK" dirty="0"/>
              <a:t> is </a:t>
            </a:r>
            <a:r>
              <a:rPr lang="da-DK" dirty="0" err="1"/>
              <a:t>very</a:t>
            </a:r>
            <a:r>
              <a:rPr lang="da-DK" dirty="0"/>
              <a:t> </a:t>
            </a:r>
            <a:r>
              <a:rPr lang="da-DK" dirty="0" err="1"/>
              <a:t>little</a:t>
            </a:r>
            <a:r>
              <a:rPr lang="da-DK" dirty="0"/>
              <a:t> time</a:t>
            </a:r>
          </a:p>
          <a:p>
            <a:pPr lvl="1"/>
            <a:r>
              <a:rPr lang="da-DK" dirty="0"/>
              <a:t>Be </a:t>
            </a:r>
            <a:r>
              <a:rPr lang="da-DK" dirty="0" err="1"/>
              <a:t>precise</a:t>
            </a:r>
            <a:endParaRPr lang="da-DK" dirty="0"/>
          </a:p>
          <a:p>
            <a:pPr lvl="1"/>
            <a:r>
              <a:rPr lang="da-DK" dirty="0"/>
              <a:t>Bring a </a:t>
            </a:r>
            <a:r>
              <a:rPr lang="da-DK" b="1" i="1" dirty="0" err="1"/>
              <a:t>few</a:t>
            </a:r>
            <a:r>
              <a:rPr lang="da-DK" dirty="0"/>
              <a:t> slides</a:t>
            </a:r>
          </a:p>
          <a:p>
            <a:pPr lvl="2"/>
            <a:r>
              <a:rPr lang="da-DK" dirty="0"/>
              <a:t>Print the slides as </a:t>
            </a:r>
            <a:r>
              <a:rPr lang="da-DK" dirty="0" err="1"/>
              <a:t>hand-outs</a:t>
            </a:r>
            <a:endParaRPr lang="da-DK" dirty="0"/>
          </a:p>
          <a:p>
            <a:r>
              <a:rPr lang="da-DK" dirty="0" err="1"/>
              <a:t>Prepare</a:t>
            </a:r>
            <a:endParaRPr lang="da-DK" dirty="0"/>
          </a:p>
          <a:p>
            <a:pPr lvl="1"/>
            <a:r>
              <a:rPr lang="da-DK" dirty="0"/>
              <a:t>The </a:t>
            </a:r>
            <a:r>
              <a:rPr lang="da-DK" dirty="0" err="1"/>
              <a:t>group</a:t>
            </a:r>
            <a:r>
              <a:rPr lang="da-DK" dirty="0"/>
              <a:t> </a:t>
            </a:r>
            <a:r>
              <a:rPr lang="da-DK" dirty="0" err="1"/>
              <a:t>decides</a:t>
            </a:r>
            <a:r>
              <a:rPr lang="da-DK" dirty="0"/>
              <a:t> </a:t>
            </a:r>
            <a:r>
              <a:rPr lang="da-DK" dirty="0" err="1"/>
              <a:t>who</a:t>
            </a:r>
            <a:r>
              <a:rPr lang="da-DK" dirty="0"/>
              <a:t> is </a:t>
            </a:r>
            <a:r>
              <a:rPr lang="da-DK" dirty="0" err="1"/>
              <a:t>going</a:t>
            </a:r>
            <a:r>
              <a:rPr lang="da-DK" dirty="0"/>
              <a:t> to talk </a:t>
            </a:r>
            <a:r>
              <a:rPr lang="da-DK" dirty="0" err="1"/>
              <a:t>about</a:t>
            </a:r>
            <a:r>
              <a:rPr lang="da-DK" dirty="0"/>
              <a:t> </a:t>
            </a:r>
            <a:r>
              <a:rPr lang="da-DK" dirty="0" err="1"/>
              <a:t>which</a:t>
            </a:r>
            <a:r>
              <a:rPr lang="da-DK" dirty="0"/>
              <a:t> </a:t>
            </a:r>
            <a:r>
              <a:rPr lang="da-DK" dirty="0" err="1"/>
              <a:t>subject</a:t>
            </a:r>
            <a:endParaRPr lang="da-DK" dirty="0"/>
          </a:p>
          <a:p>
            <a:pPr lvl="1"/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prepare</a:t>
            </a:r>
            <a:r>
              <a:rPr lang="da-DK" dirty="0"/>
              <a:t> </a:t>
            </a:r>
          </a:p>
          <a:p>
            <a:pPr lvl="1"/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try</a:t>
            </a:r>
            <a:r>
              <a:rPr lang="da-DK" dirty="0"/>
              <a:t> the </a:t>
            </a:r>
            <a:r>
              <a:rPr lang="da-DK" dirty="0" err="1"/>
              <a:t>presentation</a:t>
            </a:r>
            <a:r>
              <a:rPr lang="da-DK" dirty="0"/>
              <a:t> in the </a:t>
            </a:r>
            <a:r>
              <a:rPr lang="da-DK" dirty="0" err="1"/>
              <a:t>exam</a:t>
            </a:r>
            <a:r>
              <a:rPr lang="da-DK" dirty="0"/>
              <a:t> </a:t>
            </a:r>
            <a:r>
              <a:rPr lang="da-DK" dirty="0" err="1"/>
              <a:t>room</a:t>
            </a:r>
            <a:r>
              <a:rPr lang="da-DK" dirty="0"/>
              <a:t> in front of the </a:t>
            </a:r>
            <a:r>
              <a:rPr lang="da-DK" dirty="0" err="1"/>
              <a:t>other</a:t>
            </a:r>
            <a:r>
              <a:rPr lang="da-DK" dirty="0"/>
              <a:t> </a:t>
            </a:r>
            <a:r>
              <a:rPr lang="da-DK" dirty="0" err="1"/>
              <a:t>group</a:t>
            </a:r>
            <a:r>
              <a:rPr lang="da-DK" dirty="0"/>
              <a:t> </a:t>
            </a:r>
            <a:r>
              <a:rPr lang="da-DK" dirty="0" err="1"/>
              <a:t>members</a:t>
            </a:r>
            <a:endParaRPr lang="da-DK" dirty="0"/>
          </a:p>
          <a:p>
            <a:pPr lvl="2"/>
            <a:r>
              <a:rPr lang="da-DK" dirty="0"/>
              <a:t>Do </a:t>
            </a:r>
            <a:r>
              <a:rPr lang="da-DK" dirty="0" err="1"/>
              <a:t>this</a:t>
            </a:r>
            <a:r>
              <a:rPr lang="da-DK" dirty="0"/>
              <a:t> a </a:t>
            </a:r>
            <a:r>
              <a:rPr lang="da-DK" dirty="0" err="1"/>
              <a:t>few</a:t>
            </a:r>
            <a:r>
              <a:rPr lang="da-DK" dirty="0"/>
              <a:t> </a:t>
            </a:r>
            <a:r>
              <a:rPr lang="da-DK" dirty="0" err="1"/>
              <a:t>days</a:t>
            </a:r>
            <a:r>
              <a:rPr lang="da-DK" dirty="0"/>
              <a:t> </a:t>
            </a:r>
            <a:r>
              <a:rPr lang="da-DK" dirty="0" err="1"/>
              <a:t>before</a:t>
            </a:r>
            <a:r>
              <a:rPr lang="da-DK" dirty="0"/>
              <a:t> the </a:t>
            </a:r>
            <a:r>
              <a:rPr lang="da-DK" dirty="0" err="1"/>
              <a:t>exam</a:t>
            </a:r>
            <a:endParaRPr lang="da-DK" dirty="0"/>
          </a:p>
          <a:p>
            <a:pPr lvl="2"/>
            <a:r>
              <a:rPr lang="da-DK" dirty="0"/>
              <a:t>Make a reservation for the </a:t>
            </a:r>
            <a:r>
              <a:rPr lang="da-DK" dirty="0" err="1"/>
              <a:t>room</a:t>
            </a:r>
            <a:r>
              <a:rPr lang="da-DK" dirty="0"/>
              <a:t> at the administration</a:t>
            </a:r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5903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Writing proper conclusions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The conclusion is the culmination of your report – do not underestimate it!</a:t>
            </a:r>
          </a:p>
          <a:p>
            <a:r>
              <a:rPr lang="da-DK" smtClean="0"/>
              <a:t>Your last chance to convince the reader that your work was interesting and significant</a:t>
            </a:r>
          </a:p>
          <a:p>
            <a:r>
              <a:rPr lang="da-DK" smtClean="0"/>
              <a:t>Main purpose: Provide answers to questions posed in the problem formulation</a:t>
            </a:r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1557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A certain level of symmetry should exist between the problem formulation and the conclusion</a:t>
            </a:r>
          </a:p>
          <a:p>
            <a:r>
              <a:rPr lang="da-DK" smtClean="0"/>
              <a:t>A reader should (in principle) be able to read the problem formulation and the conclusion, to dermine if it is worthwhile to read the entire report</a:t>
            </a:r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3807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Problem formulation (essentially):</a:t>
            </a:r>
          </a:p>
          <a:p>
            <a:r>
              <a:rPr lang="da-DK" smtClean="0">
                <a:solidFill>
                  <a:srgbClr val="C00000"/>
                </a:solidFill>
              </a:rPr>
              <a:t>Question 1</a:t>
            </a:r>
          </a:p>
          <a:p>
            <a:r>
              <a:rPr lang="da-DK" smtClean="0">
                <a:solidFill>
                  <a:srgbClr val="C00000"/>
                </a:solidFill>
              </a:rPr>
              <a:t>Question 2</a:t>
            </a:r>
          </a:p>
          <a:p>
            <a:r>
              <a:rPr lang="da-DK" smtClean="0">
                <a:solidFill>
                  <a:srgbClr val="C00000"/>
                </a:solidFill>
              </a:rPr>
              <a:t>Question 3</a:t>
            </a:r>
          </a:p>
          <a:p>
            <a:r>
              <a:rPr lang="da-DK" smtClean="0">
                <a:solidFill>
                  <a:srgbClr val="C00000"/>
                </a:solidFill>
              </a:rPr>
              <a:t>…</a:t>
            </a:r>
            <a:endParaRPr lang="da-DK">
              <a:solidFill>
                <a:srgbClr val="C00000"/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1329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Conclusion (essentially)</a:t>
            </a:r>
          </a:p>
          <a:p>
            <a:r>
              <a:rPr lang="da-DK" smtClean="0">
                <a:solidFill>
                  <a:srgbClr val="006600"/>
                </a:solidFill>
              </a:rPr>
              <a:t>With regards to Question 1, we can see from (…) and (…) that we did in fact succeed in (…)</a:t>
            </a:r>
          </a:p>
          <a:p>
            <a:r>
              <a:rPr lang="da-DK" smtClean="0">
                <a:solidFill>
                  <a:srgbClr val="006600"/>
                </a:solidFill>
              </a:rPr>
              <a:t>With regards to Questions 2, we …</a:t>
            </a:r>
            <a:endParaRPr lang="da-DK">
              <a:solidFill>
                <a:srgbClr val="006600"/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1123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For the questions posed in the problem formulation, the conclusion should:</a:t>
            </a:r>
          </a:p>
          <a:p>
            <a:pPr lvl="1"/>
            <a:r>
              <a:rPr lang="da-DK" smtClean="0"/>
              <a:t>State what the answer to the question was, and </a:t>
            </a:r>
          </a:p>
          <a:p>
            <a:pPr lvl="1"/>
            <a:r>
              <a:rPr lang="da-DK" smtClean="0"/>
              <a:t>Provide references to the specific sections in the report that provide ”evidence” for the answer</a:t>
            </a:r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2852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2400" smtClean="0"/>
              <a:t>Example  A (problem formulation)</a:t>
            </a:r>
          </a:p>
          <a:p>
            <a:r>
              <a:rPr lang="da-DK" sz="2400" smtClean="0">
                <a:solidFill>
                  <a:srgbClr val="C00000"/>
                </a:solidFill>
              </a:rPr>
              <a:t>Can we improve the usability of the website (…) by applying Jacob Nielsen’s 10 rules of usability to a redesign of the website?</a:t>
            </a:r>
            <a:endParaRPr lang="da-DK" sz="2400">
              <a:solidFill>
                <a:srgbClr val="C00000"/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9522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9C8797402A2ED4E8450ACEDD40CBEF2" ma:contentTypeVersion="3" ma:contentTypeDescription="Opret et nyt dokument." ma:contentTypeScope="" ma:versionID="b2c3db95eddee48e14732febad32b4e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5d5704adba3d73279dcfae9c867ab8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.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pe:Receivers xmlns:spe="http://schemas.microsoft.com/sharepoint/events">
  <Receiver>
    <Name>Nintex conditional workflow start</Name>
    <Synchronization>Synchronous</Synchronization>
    <Type>10001</Type>
    <SequenceNumber>50000</SequenceNumber>
    <Assembly>Nintex.Workflow, Version=1.0.0.0, Culture=neutral, PublicKeyToken=913f6bae0ca5ae12</Assembly>
    <Class>Nintex.Workflow.ConditionalWorkflowStartReceiver</Class>
    <Data>26-11-2012 10:28:07</Data>
    <Filter/>
  </Receiver>
  <Receiver>
    <Name>Nintex conditional workflow start</Name>
    <Synchronization>Synchronous</Synchronization>
    <Type>10002</Type>
    <SequenceNumber>50000</SequenceNumber>
    <Assembly>Nintex.Workflow, Version=1.0.0.0, Culture=neutral, PublicKeyToken=913f6bae0ca5ae12</Assembly>
    <Class>Nintex.Workflow.ConditionalWorkflowStartReceiver</Class>
    <Data>26-11-2012 10:28:07</Data>
    <Filter/>
  </Receiver>
  <Receiver>
    <Name>Nintex conditional workflow start</Name>
    <Synchronization>Synchronous</Synchronization>
    <Type>2</Type>
    <SequenceNumber>50000</SequenceNumber>
    <Assembly>Nintex.Workflow, Version=1.0.0.0, Culture=neutral, PublicKeyToken=913f6bae0ca5ae12</Assembly>
    <Class>Nintex.Workflow.ConditionalWorkflowStartReceiver</Class>
    <Data>26-11-2012 10:28:07</Data>
    <Filter/>
  </Receiver>
</spe:Receivers>
</file>

<file path=customXml/itemProps1.xml><?xml version="1.0" encoding="utf-8"?>
<ds:datastoreItem xmlns:ds="http://schemas.openxmlformats.org/officeDocument/2006/customXml" ds:itemID="{26C0A3CE-5015-4879-8C9D-1FE2E73CEF3C}">
  <ds:schemaRefs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3719610-1D1B-4C4C-A969-76A4707DC0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CC8FC1-2795-4902-BC08-1DC5E2590DF8}">
  <ds:schemaRefs>
    <ds:schemaRef ds:uri="http://schemas.microsoft.com/office/2006/metadata/customXsn"/>
  </ds:schemaRefs>
</ds:datastoreItem>
</file>

<file path=customXml/itemProps4.xml><?xml version="1.0" encoding="utf-8"?>
<ds:datastoreItem xmlns:ds="http://schemas.openxmlformats.org/officeDocument/2006/customXml" ds:itemID="{0BB72DA0-60E0-46A0-84E8-9B39D565F7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5.xml><?xml version="1.0" encoding="utf-8"?>
<ds:datastoreItem xmlns:ds="http://schemas.openxmlformats.org/officeDocument/2006/customXml" ds:itemID="{B0AE2BC2-E71C-45A0-8F94-2682327F7E2B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1852</TotalTime>
  <Words>1953</Words>
  <Application>Microsoft Office PowerPoint</Application>
  <PresentationFormat>Skærmshow (4:3)</PresentationFormat>
  <Paragraphs>438</Paragraphs>
  <Slides>35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35</vt:i4>
      </vt:variant>
    </vt:vector>
  </HeadingPairs>
  <TitlesOfParts>
    <vt:vector size="38" baseType="lpstr">
      <vt:lpstr>Arial</vt:lpstr>
      <vt:lpstr>Calibri</vt:lpstr>
      <vt:lpstr>Kontortema</vt:lpstr>
      <vt:lpstr>Dissertation Course – Day 4</vt:lpstr>
      <vt:lpstr>PowerPoint-præsentation</vt:lpstr>
      <vt:lpstr>Writing proper conclusions 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Report Structure 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About the Exam </vt:lpstr>
      <vt:lpstr>Exam</vt:lpstr>
      <vt:lpstr>Exam</vt:lpstr>
      <vt:lpstr>Exam, the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Dissertation Course  - slides Day 4</dc:title>
  <dc:creator>Per Storgaard Laursen</dc:creator>
  <cp:lastModifiedBy>Anders Børjesson</cp:lastModifiedBy>
  <cp:revision>154</cp:revision>
  <dcterms:created xsi:type="dcterms:W3CDTF">2013-09-14T11:40:54Z</dcterms:created>
  <dcterms:modified xsi:type="dcterms:W3CDTF">2015-12-15T07:10:41Z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0x01010049C8797402A2ED4E8450ACEDD40CBEF2</vt:lpwstr>
  </property>
</Properties>
</file>