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60" r:id="rId5"/>
    <p:sldId id="259" r:id="rId6"/>
    <p:sldId id="262" r:id="rId7"/>
    <p:sldId id="263" r:id="rId8"/>
    <p:sldId id="264" r:id="rId9"/>
    <p:sldId id="265" r:id="rId10"/>
    <p:sldId id="268" r:id="rId11"/>
    <p:sldId id="284" r:id="rId12"/>
    <p:sldId id="285" r:id="rId13"/>
    <p:sldId id="314" r:id="rId14"/>
    <p:sldId id="313" r:id="rId15"/>
    <p:sldId id="315" r:id="rId16"/>
    <p:sldId id="317" r:id="rId17"/>
    <p:sldId id="316" r:id="rId18"/>
    <p:sldId id="319"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267" r:id="rId6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9/21/2016</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1</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938200BD-8ECC-4D2B-89E2-F806A2253EB5}" type="datetime1">
              <a:rPr lang="da-DK" smtClean="0"/>
              <a:t>21-09-2016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DF3BA6-A269-43C0-8365-612AE68276A0}" type="datetime1">
              <a:rPr lang="da-DK" smtClean="0"/>
              <a:t>21-09-2016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D7B848-7F1A-4245-93AE-D3E64EBBC3F2}" type="datetime1">
              <a:rPr lang="da-DK" smtClean="0"/>
              <a:t>21-09-2016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8DC57DF-315A-4D02-8548-C0B06F32BC59}" type="datetime1">
              <a:rPr lang="da-DK" smtClean="0"/>
              <a:t>21-09-2016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21-09-2016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98CF48A-61CC-41BA-AEEE-2099B9FBD1BF}" type="datetime1">
              <a:rPr lang="da-DK" smtClean="0"/>
              <a:t>21-09-2016</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E4B3972-26F3-4CF9-B1BA-4DCA14718D10}" type="datetime1">
              <a:rPr lang="da-DK" smtClean="0"/>
              <a:t>21-09-2016</a:t>
            </a:fld>
            <a:endParaRPr lang="da-DK"/>
          </a:p>
        </p:txBody>
      </p:sp>
      <p:sp>
        <p:nvSpPr>
          <p:cNvPr id="8" name="Pladsholder til sidefod 7"/>
          <p:cNvSpPr>
            <a:spLocks noGrp="1"/>
          </p:cNvSpPr>
          <p:nvPr>
            <p:ph type="ftr" sz="quarter" idx="11"/>
          </p:nvPr>
        </p:nvSpPr>
        <p:spPr/>
        <p:txBody>
          <a:bodyPr/>
          <a:lstStyle/>
          <a:p>
            <a:r>
              <a:rPr lang="da-DK" smtClean="0"/>
              <a:t>Dissertation course, day 1</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29C7C64-AF6A-4A99-A11D-196C09FFD03D}" type="datetime1">
              <a:rPr lang="da-DK" smtClean="0"/>
              <a:t>21-09-2016</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21-09-2016</a:t>
            </a:fld>
            <a:endParaRPr lang="da-DK"/>
          </a:p>
        </p:txBody>
      </p:sp>
      <p:sp>
        <p:nvSpPr>
          <p:cNvPr id="3" name="Pladsholder til sidefod 2"/>
          <p:cNvSpPr>
            <a:spLocks noGrp="1"/>
          </p:cNvSpPr>
          <p:nvPr>
            <p:ph type="ftr" sz="quarter" idx="11"/>
          </p:nvPr>
        </p:nvSpPr>
        <p:spPr/>
        <p:txBody>
          <a:bodyPr/>
          <a:lstStyle/>
          <a:p>
            <a:r>
              <a:rPr lang="da-DK" smtClean="0"/>
              <a:t>Dissertation course, day 1</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21-09-2016</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21-09-2016</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21-09-2016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Dissertation course, day 1</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3692735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p:txBody>
          <a:bodyPr>
            <a:normAutofit fontScale="92500"/>
          </a:bodyPr>
          <a:lstStyle/>
          <a:p>
            <a:r>
              <a:rPr lang="en-US" b="1" u="sng" dirty="0" smtClean="0">
                <a:solidFill>
                  <a:srgbClr val="00B050"/>
                </a:solidFill>
              </a:rPr>
              <a:t>Practical</a:t>
            </a:r>
          </a:p>
          <a:p>
            <a:pPr lvl="1"/>
            <a:r>
              <a:rPr lang="en-US" dirty="0" smtClean="0"/>
              <a:t>You experience something unexpected</a:t>
            </a:r>
          </a:p>
          <a:p>
            <a:pPr lvl="2"/>
            <a:r>
              <a:rPr lang="en-US" dirty="0" smtClean="0"/>
              <a:t>Network breaks down</a:t>
            </a:r>
          </a:p>
          <a:p>
            <a:pPr lvl="2"/>
            <a:r>
              <a:rPr lang="en-US" dirty="0" smtClean="0"/>
              <a:t>Testing a program -  unable to find the bug</a:t>
            </a:r>
          </a:p>
          <a:p>
            <a:pPr lvl="1"/>
            <a:r>
              <a:rPr lang="en-US" dirty="0" smtClean="0"/>
              <a:t>A situation where you don’t know what to do in order to carry out a specific activity you want to</a:t>
            </a:r>
          </a:p>
          <a:p>
            <a:pPr lvl="1"/>
            <a:r>
              <a:rPr lang="en-US" sz="3500" b="1" dirty="0" smtClean="0">
                <a:solidFill>
                  <a:srgbClr val="C00000"/>
                </a:solidFill>
              </a:rPr>
              <a:t>Solving a specific task for a company as your dissertation project</a:t>
            </a:r>
          </a:p>
          <a:p>
            <a:pPr lvl="1"/>
            <a:r>
              <a:rPr lang="en-US" dirty="0" smtClean="0"/>
              <a:t>For any practical problem there is theoretical problem </a:t>
            </a: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399201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smtClean="0">
                <a:solidFill>
                  <a:srgbClr val="00B050"/>
                </a:solidFill>
              </a:rPr>
              <a:t>Theoretical</a:t>
            </a:r>
          </a:p>
          <a:p>
            <a:pPr lvl="1"/>
            <a:r>
              <a:rPr lang="en-US" dirty="0" smtClean="0"/>
              <a:t>A problem in relation to your knowledge (why does the network break down?)</a:t>
            </a:r>
          </a:p>
          <a:p>
            <a:pPr lvl="1"/>
            <a:r>
              <a:rPr lang="en-US" dirty="0" smtClean="0"/>
              <a:t>You seek an explanation of the cause of a practical problem</a:t>
            </a:r>
          </a:p>
          <a:p>
            <a:pPr lvl="1"/>
            <a:r>
              <a:rPr lang="en-US" b="1" dirty="0" smtClean="0">
                <a:solidFill>
                  <a:srgbClr val="C00000"/>
                </a:solidFill>
              </a:rPr>
              <a:t>Seeking knowledge about relevant topics in order to solve a specific task for a company as your dissertation project </a:t>
            </a:r>
          </a:p>
          <a:p>
            <a:pPr lvl="1"/>
            <a:r>
              <a:rPr lang="en-US" b="1" dirty="0" smtClean="0">
                <a:solidFill>
                  <a:srgbClr val="C00000"/>
                </a:solidFill>
              </a:rPr>
              <a:t>Seeking knowledge about </a:t>
            </a:r>
            <a:r>
              <a:rPr lang="en-US" b="1" u="sng" dirty="0" smtClean="0">
                <a:solidFill>
                  <a:srgbClr val="C00000"/>
                </a:solidFill>
              </a:rPr>
              <a:t>something of your interest </a:t>
            </a:r>
            <a:r>
              <a:rPr lang="en-US" b="1" dirty="0" smtClean="0">
                <a:solidFill>
                  <a:srgbClr val="C00000"/>
                </a:solidFill>
              </a:rPr>
              <a:t>as your dissertation project </a:t>
            </a:r>
          </a:p>
          <a:p>
            <a:pPr lvl="1"/>
            <a:endParaRPr lang="en-US" b="1" dirty="0">
              <a:solidFill>
                <a:srgbClr val="C00000"/>
              </a:solidFill>
            </a:endParaRPr>
          </a:p>
          <a:p>
            <a:pPr lvl="1"/>
            <a:r>
              <a:rPr lang="en-US" b="1" dirty="0" smtClean="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520407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err="1" smtClean="0"/>
              <a:t>Study</a:t>
            </a:r>
            <a:r>
              <a:rPr lang="da-DK" sz="5400" b="1" dirty="0" smtClean="0"/>
              <a:t> Project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633099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Study</a:t>
            </a:r>
            <a:r>
              <a:rPr lang="da-DK" b="1" dirty="0" smtClean="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smtClean="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t>
            </a:r>
            <a:r>
              <a:rPr lang="en-US" sz="3000" dirty="0" smtClean="0"/>
              <a:t>analysis and problem definition</a:t>
            </a:r>
            <a:endParaRPr lang="en-US" sz="3000" dirty="0"/>
          </a:p>
          <a:p>
            <a:pPr marL="1371600" lvl="2" indent="-457200">
              <a:buFont typeface="+mj-lt"/>
              <a:buAutoNum type="arabicPeriod"/>
            </a:pPr>
            <a:r>
              <a:rPr lang="en-US" sz="3000" dirty="0" smtClean="0"/>
              <a:t>Method </a:t>
            </a:r>
            <a:r>
              <a:rPr lang="en-US" sz="2000" dirty="0" smtClean="0"/>
              <a:t>(what you will do to answer the problem definition)</a:t>
            </a:r>
            <a:endParaRPr lang="en-US" sz="2000" dirty="0"/>
          </a:p>
          <a:p>
            <a:pPr marL="1371600" lvl="2" indent="-457200">
              <a:buFont typeface="+mj-lt"/>
              <a:buAutoNum type="arabicPeriod"/>
            </a:pPr>
            <a:r>
              <a:rPr lang="en-US" sz="3000" dirty="0"/>
              <a:t>Problem </a:t>
            </a:r>
            <a:r>
              <a:rPr lang="en-US" sz="3000" dirty="0" smtClean="0"/>
              <a:t>solving (do it! - 95% of the pages)</a:t>
            </a:r>
            <a:endParaRPr lang="en-US" sz="3000" dirty="0"/>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3941519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smtClean="0">
                <a:effectLst/>
                <a:latin typeface="Times New Roman" panose="02020603050405020304" pitchFamily="18" charset="0"/>
                <a:ea typeface="Times New Roman" panose="02020603050405020304" pitchFamily="18" charset="0"/>
              </a:rPr>
              <a:t>**	</a:t>
            </a:r>
            <a:r>
              <a:rPr lang="en-GB" sz="1200" b="0" dirty="0" smtClean="0">
                <a:effectLst/>
                <a:latin typeface="Times New Roman" panose="02020603050405020304" pitchFamily="18" charset="0"/>
                <a:ea typeface="Times New Roman" panose="02020603050405020304" pitchFamily="18" charset="0"/>
              </a:rPr>
              <a:t>Based </a:t>
            </a:r>
            <a:r>
              <a:rPr lang="en-GB" sz="1200" b="0" dirty="0">
                <a:effectLst/>
                <a:latin typeface="Times New Roman" panose="02020603050405020304" pitchFamily="18" charset="0"/>
                <a:ea typeface="Times New Roman" panose="02020603050405020304" pitchFamily="18" charset="0"/>
              </a:rPr>
              <a:t>on theory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chosen methodology) you organise your practice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3" name="Pladsholder til slidenummer 2"/>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2601497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Groups??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1940184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smtClean="0"/>
              <a:t>Write </a:t>
            </a:r>
            <a:r>
              <a:rPr lang="da-DK" dirty="0" err="1" smtClean="0"/>
              <a:t>topics</a:t>
            </a:r>
            <a:r>
              <a:rPr lang="da-DK" dirty="0" smtClean="0"/>
              <a:t> of </a:t>
            </a:r>
            <a:r>
              <a:rPr lang="da-DK" dirty="0" err="1" smtClean="0"/>
              <a:t>your</a:t>
            </a:r>
            <a:r>
              <a:rPr lang="da-DK" dirty="0" smtClean="0"/>
              <a:t> </a:t>
            </a:r>
            <a:r>
              <a:rPr lang="da-DK" dirty="0" err="1" smtClean="0"/>
              <a:t>interest</a:t>
            </a:r>
            <a:r>
              <a:rPr lang="da-DK" dirty="0" smtClean="0"/>
              <a:t> on post-</a:t>
            </a:r>
            <a:r>
              <a:rPr lang="da-DK" dirty="0" err="1" smtClean="0"/>
              <a:t>its</a:t>
            </a:r>
            <a:r>
              <a:rPr lang="da-DK" dirty="0" smtClean="0"/>
              <a:t> </a:t>
            </a:r>
            <a:r>
              <a:rPr lang="da-DK" dirty="0" err="1" smtClean="0"/>
              <a:t>like</a:t>
            </a:r>
            <a:r>
              <a:rPr lang="da-DK" dirty="0" smtClean="0"/>
              <a:t> </a:t>
            </a:r>
            <a:r>
              <a:rPr lang="da-DK" dirty="0" err="1" smtClean="0"/>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Development </a:t>
            </a:r>
            <a:r>
              <a:rPr lang="da-DK" dirty="0" err="1" smtClean="0"/>
              <a:t>Methodologies</a:t>
            </a:r>
            <a:endParaRPr lang="da-DK" dirty="0" smtClean="0"/>
          </a:p>
          <a:p>
            <a:endParaRPr lang="da-DK" dirty="0"/>
          </a:p>
          <a:p>
            <a:r>
              <a:rPr lang="da-DK" dirty="0" err="1" smtClean="0"/>
              <a:t>Internship</a:t>
            </a:r>
            <a:r>
              <a:rPr lang="da-DK" dirty="0"/>
              <a:t> </a:t>
            </a:r>
            <a:r>
              <a:rPr lang="da-DK" dirty="0" smtClean="0"/>
              <a:t>is done</a:t>
            </a:r>
          </a:p>
          <a:p>
            <a:endParaRPr lang="da-DK" dirty="0"/>
          </a:p>
          <a:p>
            <a:r>
              <a:rPr lang="da-DK" dirty="0" smtClean="0"/>
              <a:t>In a </a:t>
            </a:r>
            <a:r>
              <a:rPr lang="da-DK" dirty="0" err="1" smtClean="0"/>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SCRUM</a:t>
            </a:r>
          </a:p>
          <a:p>
            <a:endParaRPr lang="da-DK" dirty="0"/>
          </a:p>
          <a:p>
            <a:r>
              <a:rPr lang="da-DK" dirty="0" err="1" smtClean="0"/>
              <a:t>Internship</a:t>
            </a:r>
            <a:r>
              <a:rPr lang="da-DK" dirty="0" smtClean="0"/>
              <a:t> is done</a:t>
            </a:r>
          </a:p>
          <a:p>
            <a:endParaRPr lang="da-DK" dirty="0"/>
          </a:p>
          <a:p>
            <a:r>
              <a:rPr lang="da-DK" dirty="0" smtClean="0"/>
              <a:t>In a </a:t>
            </a:r>
            <a:r>
              <a:rPr lang="da-DK" dirty="0" err="1" smtClean="0"/>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smtClean="0"/>
              <a:t>Peter Levinsky</a:t>
            </a:r>
          </a:p>
          <a:p>
            <a:endParaRPr lang="da-DK" dirty="0"/>
          </a:p>
          <a:p>
            <a:r>
              <a:rPr lang="da-DK" dirty="0" smtClean="0"/>
              <a:t>Test driven </a:t>
            </a:r>
            <a:r>
              <a:rPr lang="da-DK" dirty="0" err="1" smtClean="0"/>
              <a:t>development</a:t>
            </a:r>
            <a:endParaRPr lang="da-DK" dirty="0" smtClean="0"/>
          </a:p>
          <a:p>
            <a:endParaRPr lang="da-DK" dirty="0"/>
          </a:p>
          <a:p>
            <a:r>
              <a:rPr lang="da-DK" dirty="0" smtClean="0"/>
              <a:t>Finish </a:t>
            </a:r>
            <a:r>
              <a:rPr lang="da-DK" dirty="0" err="1" smtClean="0"/>
              <a:t>internship</a:t>
            </a:r>
            <a:r>
              <a:rPr lang="da-DK" dirty="0" smtClean="0"/>
              <a:t> </a:t>
            </a:r>
            <a:r>
              <a:rPr lang="da-DK" dirty="0" smtClean="0"/>
              <a:t>30.09</a:t>
            </a:r>
            <a:endParaRPr lang="da-DK" dirty="0" smtClean="0"/>
          </a:p>
          <a:p>
            <a:endParaRPr lang="da-DK" dirty="0"/>
          </a:p>
          <a:p>
            <a:r>
              <a:rPr lang="da-DK" dirty="0" smtClean="0"/>
              <a:t>In a </a:t>
            </a:r>
            <a:r>
              <a:rPr lang="da-DK" dirty="0" err="1" smtClean="0"/>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C#</a:t>
            </a:r>
          </a:p>
          <a:p>
            <a:endParaRPr lang="da-DK" dirty="0"/>
          </a:p>
          <a:p>
            <a:r>
              <a:rPr lang="da-DK" dirty="0" smtClean="0"/>
              <a:t>Finish </a:t>
            </a:r>
            <a:r>
              <a:rPr lang="da-DK" dirty="0" err="1" smtClean="0"/>
              <a:t>internship</a:t>
            </a:r>
            <a:r>
              <a:rPr lang="da-DK"/>
              <a:t> </a:t>
            </a:r>
            <a:r>
              <a:rPr lang="da-DK" smtClean="0"/>
              <a:t>27.09</a:t>
            </a:r>
            <a:endParaRPr lang="da-DK" dirty="0" smtClean="0"/>
          </a:p>
          <a:p>
            <a:endParaRPr lang="da-DK" dirty="0"/>
          </a:p>
          <a:p>
            <a:r>
              <a:rPr lang="da-DK" dirty="0" err="1" smtClean="0"/>
              <a:t>Looking</a:t>
            </a:r>
            <a:r>
              <a:rPr lang="da-DK" dirty="0" smtClean="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Advanced databases</a:t>
            </a:r>
          </a:p>
          <a:p>
            <a:endParaRPr lang="da-DK" dirty="0"/>
          </a:p>
          <a:p>
            <a:r>
              <a:rPr lang="da-DK" dirty="0" smtClean="0"/>
              <a:t>Finish </a:t>
            </a:r>
            <a:r>
              <a:rPr lang="da-DK" dirty="0" err="1" smtClean="0"/>
              <a:t>internship</a:t>
            </a:r>
            <a:r>
              <a:rPr lang="da-DK" dirty="0" smtClean="0"/>
              <a:t> </a:t>
            </a:r>
            <a:r>
              <a:rPr lang="da-DK" dirty="0" smtClean="0"/>
              <a:t>27.09</a:t>
            </a:r>
            <a:endParaRPr lang="da-DK" dirty="0" smtClean="0"/>
          </a:p>
          <a:p>
            <a:endParaRPr lang="da-DK" dirty="0"/>
          </a:p>
          <a:p>
            <a:r>
              <a:rPr lang="da-DK" dirty="0" err="1" smtClean="0"/>
              <a:t>Looking</a:t>
            </a:r>
            <a:r>
              <a:rPr lang="da-DK" dirty="0" smtClean="0"/>
              <a:t> for a partner</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10" name="Pladsholder til slidenummer 9"/>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50260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smtClean="0"/>
              <a:t>Result</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2746938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 definition</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46556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smtClean="0"/>
              <a:t>Welcome</a:t>
            </a:r>
            <a:r>
              <a:rPr lang="da-DK" sz="3600" dirty="0" smtClean="0"/>
              <a:t> to the </a:t>
            </a:r>
            <a:r>
              <a:rPr lang="da-DK" sz="3600" b="1" dirty="0" smtClean="0"/>
              <a:t>Dissertation Course</a:t>
            </a:r>
            <a:r>
              <a:rPr lang="da-DK" sz="3600" dirty="0" smtClean="0"/>
              <a:t>!</a:t>
            </a:r>
          </a:p>
          <a:p>
            <a:r>
              <a:rPr lang="da-DK" sz="3600" dirty="0" smtClean="0"/>
              <a:t>Course held by </a:t>
            </a:r>
          </a:p>
          <a:p>
            <a:pPr lvl="1"/>
            <a:r>
              <a:rPr lang="da-DK" dirty="0" smtClean="0"/>
              <a:t>Anders Børjesson, </a:t>
            </a:r>
            <a:r>
              <a:rPr lang="da-DK" dirty="0" err="1" smtClean="0"/>
              <a:t>anbo</a:t>
            </a:r>
            <a:r>
              <a:rPr lang="da-DK" dirty="0" smtClean="0"/>
              <a:t> </a:t>
            </a:r>
          </a:p>
          <a:p>
            <a:pPr lvl="1"/>
            <a:r>
              <a:rPr lang="da-DK" dirty="0" smtClean="0"/>
              <a:t>Vibeke Sandau, visa</a:t>
            </a:r>
          </a:p>
          <a:p>
            <a:pPr lvl="1"/>
            <a:r>
              <a:rPr lang="da-DK" sz="3600" dirty="0" smtClean="0"/>
              <a:t>The </a:t>
            </a:r>
            <a:r>
              <a:rPr lang="da-DK" sz="3600" dirty="0" err="1" smtClean="0"/>
              <a:t>course</a:t>
            </a:r>
            <a:r>
              <a:rPr lang="da-DK" sz="3600" dirty="0" smtClean="0"/>
              <a:t> is a </a:t>
            </a:r>
            <a:r>
              <a:rPr lang="da-DK" sz="3600" u="sng" dirty="0" smtClean="0"/>
              <a:t>supplement</a:t>
            </a:r>
            <a:r>
              <a:rPr lang="da-DK" sz="3600" dirty="0" smtClean="0"/>
              <a:t> to </a:t>
            </a:r>
            <a:r>
              <a:rPr lang="da-DK" sz="3600" dirty="0" err="1" smtClean="0"/>
              <a:t>your</a:t>
            </a:r>
            <a:r>
              <a:rPr lang="da-DK" sz="3600" dirty="0" smtClean="0"/>
              <a:t> </a:t>
            </a:r>
            <a:r>
              <a:rPr lang="da-DK" sz="3600" dirty="0" err="1" smtClean="0"/>
              <a:t>ordinary</a:t>
            </a:r>
            <a:r>
              <a:rPr lang="da-DK" sz="3600" dirty="0" smtClean="0"/>
              <a:t> supervision, it </a:t>
            </a:r>
            <a:r>
              <a:rPr lang="da-DK" sz="3600" dirty="0" err="1" smtClean="0"/>
              <a:t>does</a:t>
            </a:r>
            <a:r>
              <a:rPr lang="da-DK" sz="3600" dirty="0" smtClean="0"/>
              <a:t> not </a:t>
            </a:r>
            <a:r>
              <a:rPr lang="da-DK" sz="3600" dirty="0" err="1" smtClean="0"/>
              <a:t>replace</a:t>
            </a:r>
            <a:r>
              <a:rPr lang="da-DK" sz="3600" dirty="0" smtClean="0"/>
              <a:t> it!</a:t>
            </a:r>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236522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lstStyle/>
          <a:p>
            <a:pPr marL="0" indent="0">
              <a:buNone/>
            </a:pPr>
            <a:r>
              <a:rPr lang="en-US" dirty="0" smtClean="0"/>
              <a:t>‘A problem is a certain ‘wondering’ which occurs in the concrete form of a question. </a:t>
            </a:r>
          </a:p>
          <a:p>
            <a:pPr marL="0" indent="0">
              <a:buNone/>
            </a:pPr>
            <a:r>
              <a:rPr lang="en-US" dirty="0" smtClean="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3356456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good</a:t>
            </a:r>
            <a:r>
              <a:rPr lang="da-DK" dirty="0" smtClean="0"/>
              <a:t>?</a:t>
            </a:r>
            <a:endParaRPr lang="da-DK" dirty="0"/>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t>
            </a:r>
            <a:r>
              <a:rPr lang="en-GB" dirty="0" smtClean="0"/>
              <a:t>aha - interesting’ </a:t>
            </a:r>
          </a:p>
          <a:p>
            <a:pPr lvl="0"/>
            <a:endParaRPr lang="en-GB" dirty="0" smtClean="0"/>
          </a:p>
          <a:p>
            <a:pPr lvl="0"/>
            <a:r>
              <a:rPr lang="en-GB" dirty="0" smtClean="0"/>
              <a:t>You </a:t>
            </a:r>
            <a:r>
              <a:rPr lang="en-GB" dirty="0"/>
              <a:t>believe that you have discovered a governing idea and know where your research work is heading</a:t>
            </a:r>
            <a:r>
              <a:rPr lang="en-GB" dirty="0" smtClean="0"/>
              <a:t>.</a:t>
            </a:r>
          </a:p>
          <a:p>
            <a:pPr lvl="0"/>
            <a:endParaRPr lang="da-DK" dirty="0"/>
          </a:p>
          <a:p>
            <a:pPr lvl="0"/>
            <a:r>
              <a:rPr lang="en-GB" dirty="0"/>
              <a:t>You determine fairly easily the aspects relevant to include in the context and which to exclude</a:t>
            </a:r>
            <a:r>
              <a:rPr lang="en-GB" dirty="0" smtClean="0"/>
              <a:t>.</a:t>
            </a:r>
          </a:p>
          <a:p>
            <a:pPr lvl="0"/>
            <a:endParaRPr lang="da-DK" dirty="0"/>
          </a:p>
          <a:p>
            <a:pPr lvl="0"/>
            <a:r>
              <a:rPr lang="en-GB" dirty="0"/>
              <a:t>In two minutes, you can explain other people what your research work is about, why you want to </a:t>
            </a:r>
            <a:r>
              <a:rPr lang="en-GB" dirty="0" smtClean="0"/>
              <a:t>do </a:t>
            </a:r>
            <a:r>
              <a:rPr lang="en-GB" dirty="0"/>
              <a:t>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1384211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-bad?</a:t>
            </a:r>
            <a:endParaRPr lang="da-DK" dirty="0"/>
          </a:p>
        </p:txBody>
      </p:sp>
      <p:sp>
        <p:nvSpPr>
          <p:cNvPr id="3" name="Pladsholder til indhold 2"/>
          <p:cNvSpPr>
            <a:spLocks noGrp="1"/>
          </p:cNvSpPr>
          <p:nvPr>
            <p:ph idx="1"/>
          </p:nvPr>
        </p:nvSpPr>
        <p:spPr/>
        <p:txBody>
          <a:bodyPr/>
          <a:lstStyle/>
          <a:p>
            <a:r>
              <a:rPr lang="da-DK" dirty="0" smtClean="0"/>
              <a:t>We </a:t>
            </a:r>
            <a:r>
              <a:rPr lang="da-DK" dirty="0" err="1" smtClean="0"/>
              <a:t>will</a:t>
            </a:r>
            <a:r>
              <a:rPr lang="da-DK" dirty="0" smtClean="0"/>
              <a:t> </a:t>
            </a:r>
            <a:r>
              <a:rPr lang="da-DK" dirty="0" err="1" smtClean="0"/>
              <a:t>describe</a:t>
            </a:r>
            <a:r>
              <a:rPr lang="da-DK" dirty="0" smtClean="0"/>
              <a:t> …..</a:t>
            </a:r>
          </a:p>
          <a:p>
            <a:r>
              <a:rPr lang="da-DK" dirty="0" smtClean="0"/>
              <a:t>We </a:t>
            </a:r>
            <a:r>
              <a:rPr lang="da-DK" dirty="0" err="1" smtClean="0"/>
              <a:t>will</a:t>
            </a:r>
            <a:r>
              <a:rPr lang="da-DK" dirty="0" smtClean="0"/>
              <a:t> point out …..</a:t>
            </a:r>
          </a:p>
          <a:p>
            <a:r>
              <a:rPr lang="da-DK" dirty="0" smtClean="0"/>
              <a:t>A </a:t>
            </a:r>
            <a:r>
              <a:rPr lang="da-DK" dirty="0" err="1" smtClean="0"/>
              <a:t>specification</a:t>
            </a:r>
            <a:r>
              <a:rPr lang="da-DK" dirty="0" smtClean="0"/>
              <a:t> of </a:t>
            </a:r>
            <a:r>
              <a:rPr lang="da-DK" dirty="0" err="1" smtClean="0"/>
              <a:t>subjects</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994958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a:t>
            </a:r>
            <a:r>
              <a:rPr lang="en-GB" sz="4000" dirty="0" smtClean="0"/>
              <a:t>that:</a:t>
            </a:r>
          </a:p>
          <a:p>
            <a:pPr lvl="1"/>
            <a:r>
              <a:rPr lang="en-GB" sz="4000" dirty="0" smtClean="0"/>
              <a:t> </a:t>
            </a:r>
            <a:r>
              <a:rPr lang="en-GB" sz="4000" b="1" dirty="0"/>
              <a:t>C</a:t>
            </a:r>
            <a:r>
              <a:rPr lang="en-GB" sz="4000" b="1" dirty="0" smtClean="0"/>
              <a:t>ontrols </a:t>
            </a:r>
            <a:r>
              <a:rPr lang="en-GB" sz="4000" b="1" dirty="0"/>
              <a:t>the structure and elaboration of the project.</a:t>
            </a:r>
            <a:endParaRPr lang="da-DK" sz="4000" dirty="0"/>
          </a:p>
          <a:p>
            <a:pPr lvl="1"/>
            <a:r>
              <a:rPr lang="en-GB" sz="4000" b="1" dirty="0" smtClean="0"/>
              <a:t>Serve as a </a:t>
            </a:r>
            <a:r>
              <a:rPr lang="en-GB" sz="4000" b="1" dirty="0"/>
              <a:t>leading mark when </a:t>
            </a:r>
            <a:r>
              <a:rPr lang="en-GB" sz="4000" b="1" dirty="0" smtClean="0"/>
              <a:t>doing </a:t>
            </a:r>
            <a:r>
              <a:rPr lang="en-GB" sz="4000" b="1" dirty="0"/>
              <a:t>the project </a:t>
            </a:r>
            <a:endParaRPr lang="en-GB" sz="4000" b="1" dirty="0" smtClean="0"/>
          </a:p>
          <a:p>
            <a:pPr lvl="1"/>
            <a:endParaRPr lang="da-DK" sz="40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3665744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how</a:t>
            </a:r>
            <a:r>
              <a:rPr lang="da-DK" dirty="0" smtClean="0"/>
              <a:t> to?</a:t>
            </a:r>
            <a:endParaRPr lang="da-DK" dirty="0"/>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smtClean="0"/>
              <a:t>The group rises questions which it finds relevant to examine</a:t>
            </a:r>
            <a:endParaRPr lang="da-DK" dirty="0" smtClean="0"/>
          </a:p>
          <a:p>
            <a:pPr marL="514350" lvl="0" indent="-514350">
              <a:buFont typeface="+mj-lt"/>
              <a:buAutoNum type="arabicPeriod"/>
            </a:pPr>
            <a:r>
              <a:rPr lang="en-GB" dirty="0" smtClean="0"/>
              <a:t>The group argues in favour of why it is relevant and to whom it is relevant</a:t>
            </a:r>
            <a:endParaRPr lang="da-DK" dirty="0" smtClean="0"/>
          </a:p>
          <a:p>
            <a:pPr marL="514350" lvl="0" indent="-514350">
              <a:buFont typeface="+mj-lt"/>
              <a:buAutoNum type="arabicPeriod"/>
            </a:pPr>
            <a:r>
              <a:rPr lang="en-GB" dirty="0" smtClean="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smtClean="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17359202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exercises</a:t>
            </a:r>
            <a:r>
              <a:rPr lang="da-DK" dirty="0" smtClean="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2921338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1</a:t>
            </a:r>
            <a:endParaRPr lang="da-DK"/>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1589129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2</a:t>
            </a:r>
            <a:endParaRPr lang="da-DK"/>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r>
              <a:rPr lang="en-US" sz="2900" dirty="0" smtClean="0"/>
              <a:t>:</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a:t>
            </a:r>
            <a:r>
              <a:rPr lang="en-US" sz="2900" dirty="0" smtClean="0"/>
              <a:t>	Hibernate</a:t>
            </a:r>
            <a:r>
              <a:rPr lang="en-US" sz="2900" dirty="0"/>
              <a:t>?</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1505874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3</a:t>
            </a:r>
            <a:endParaRPr lang="da-DK"/>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a:t>
            </a:r>
            <a:r>
              <a:rPr lang="en-US" sz="2000" dirty="0" smtClean="0"/>
              <a:t>	how </a:t>
            </a:r>
            <a:r>
              <a:rPr lang="en-US" sz="2000" dirty="0"/>
              <a:t>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276586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4</a:t>
            </a:r>
            <a:endParaRPr lang="da-DK"/>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r>
              <a:rPr lang="en-US" sz="2800" smtClean="0"/>
              <a:t>?</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3270391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Purpose:</a:t>
            </a:r>
          </a:p>
          <a:p>
            <a:endParaRPr lang="da-DK" sz="3600" dirty="0"/>
          </a:p>
          <a:p>
            <a:pPr marL="0" indent="0">
              <a:buNone/>
            </a:pPr>
            <a:r>
              <a:rPr lang="da-DK" sz="7200" dirty="0" err="1" smtClean="0">
                <a:solidFill>
                  <a:srgbClr val="C00000"/>
                </a:solidFill>
              </a:rPr>
              <a:t>Enable</a:t>
            </a:r>
            <a:r>
              <a:rPr lang="da-DK" sz="7200" dirty="0" smtClean="0">
                <a:solidFill>
                  <a:srgbClr val="C00000"/>
                </a:solidFill>
              </a:rPr>
              <a:t> </a:t>
            </a:r>
            <a:r>
              <a:rPr lang="da-DK" sz="7200" dirty="0" err="1" smtClean="0">
                <a:solidFill>
                  <a:srgbClr val="C00000"/>
                </a:solidFill>
              </a:rPr>
              <a:t>you</a:t>
            </a:r>
            <a:r>
              <a:rPr lang="da-DK" sz="7200" dirty="0" smtClean="0">
                <a:solidFill>
                  <a:srgbClr val="C00000"/>
                </a:solidFill>
              </a:rPr>
              <a:t> to </a:t>
            </a:r>
            <a:r>
              <a:rPr lang="da-DK" sz="7200" dirty="0" err="1" smtClean="0">
                <a:solidFill>
                  <a:srgbClr val="C00000"/>
                </a:solidFill>
              </a:rPr>
              <a:t>write</a:t>
            </a:r>
            <a:r>
              <a:rPr lang="da-DK" sz="7200" dirty="0" smtClean="0">
                <a:solidFill>
                  <a:srgbClr val="C00000"/>
                </a:solidFill>
              </a:rPr>
              <a:t> a </a:t>
            </a:r>
            <a:r>
              <a:rPr lang="da-DK" sz="7200" dirty="0" err="1" smtClean="0">
                <a:solidFill>
                  <a:srgbClr val="C00000"/>
                </a:solidFill>
              </a:rPr>
              <a:t>better</a:t>
            </a:r>
            <a:r>
              <a:rPr lang="da-DK" sz="7200" dirty="0" smtClean="0">
                <a:solidFill>
                  <a:srgbClr val="C00000"/>
                </a:solidFill>
              </a:rPr>
              <a:t> dissertation!</a:t>
            </a:r>
          </a:p>
          <a:p>
            <a:r>
              <a:rPr lang="da-DK" sz="2800" dirty="0" err="1" smtClean="0"/>
              <a:t>Better</a:t>
            </a:r>
            <a:r>
              <a:rPr lang="da-DK" sz="2800" dirty="0" smtClean="0"/>
              <a:t>, </a:t>
            </a:r>
            <a:r>
              <a:rPr lang="da-DK" sz="2800" dirty="0" err="1" smtClean="0"/>
              <a:t>according</a:t>
            </a:r>
            <a:r>
              <a:rPr lang="da-DK" sz="2800" dirty="0" smtClean="0"/>
              <a:t> to the </a:t>
            </a:r>
            <a:r>
              <a:rPr lang="da-DK" sz="2800" dirty="0" err="1" smtClean="0"/>
              <a:t>requirements</a:t>
            </a:r>
            <a:r>
              <a:rPr lang="da-DK" sz="2800" dirty="0" smtClean="0"/>
              <a:t> in the curriculum</a:t>
            </a:r>
            <a:endParaRPr lang="da-DK" sz="2800"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03824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663677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6</a:t>
            </a:r>
            <a:endParaRPr lang="da-DK"/>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3195890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7</a:t>
            </a:r>
            <a:endParaRPr lang="da-DK"/>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47800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8</a:t>
            </a:r>
            <a:endParaRPr lang="da-DK"/>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6665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9</a:t>
            </a:r>
            <a:endParaRPr lang="da-DK" dirty="0"/>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794512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10</a:t>
            </a:r>
            <a:endParaRPr lang="en-US" dirty="0"/>
          </a:p>
        </p:txBody>
      </p:sp>
      <p:sp>
        <p:nvSpPr>
          <p:cNvPr id="3" name="Pladsholder til indhold 2"/>
          <p:cNvSpPr>
            <a:spLocks noGrp="1"/>
          </p:cNvSpPr>
          <p:nvPr>
            <p:ph idx="1"/>
          </p:nvPr>
        </p:nvSpPr>
        <p:spPr/>
        <p:txBody>
          <a:bodyPr>
            <a:normAutofit/>
          </a:bodyPr>
          <a:lstStyle/>
          <a:p>
            <a:r>
              <a:rPr lang="da-DK" dirty="0" err="1" smtClean="0"/>
              <a:t>What</a:t>
            </a:r>
            <a:r>
              <a:rPr lang="da-DK" dirty="0" smtClean="0"/>
              <a:t> is </a:t>
            </a:r>
            <a:r>
              <a:rPr lang="da-DK" dirty="0" err="1" smtClean="0"/>
              <a:t>Behaviour</a:t>
            </a:r>
            <a:r>
              <a:rPr lang="da-DK" dirty="0" smtClean="0"/>
              <a:t> Driven Development and </a:t>
            </a:r>
            <a:r>
              <a:rPr lang="da-DK" dirty="0" err="1" smtClean="0"/>
              <a:t>which</a:t>
            </a:r>
            <a:r>
              <a:rPr lang="da-DK" dirty="0" smtClean="0"/>
              <a:t> </a:t>
            </a:r>
            <a:r>
              <a:rPr lang="da-DK" dirty="0" err="1" smtClean="0"/>
              <a:t>are</a:t>
            </a:r>
            <a:r>
              <a:rPr lang="da-DK" dirty="0" smtClean="0"/>
              <a:t> </a:t>
            </a:r>
            <a:r>
              <a:rPr lang="da-DK" dirty="0" err="1" smtClean="0"/>
              <a:t>its</a:t>
            </a:r>
            <a:r>
              <a:rPr lang="da-DK" dirty="0" smtClean="0"/>
              <a:t> </a:t>
            </a:r>
            <a:r>
              <a:rPr lang="da-DK" dirty="0" err="1" smtClean="0"/>
              <a:t>underlying</a:t>
            </a:r>
            <a:r>
              <a:rPr lang="da-DK" dirty="0" smtClean="0"/>
              <a:t> </a:t>
            </a:r>
            <a:r>
              <a:rPr lang="da-DK" dirty="0" err="1" smtClean="0"/>
              <a:t>assumptions</a:t>
            </a:r>
            <a:r>
              <a:rPr lang="da-DK" dirty="0" smtClean="0"/>
              <a:t>?</a:t>
            </a:r>
          </a:p>
          <a:p>
            <a:r>
              <a:rPr lang="da-DK" dirty="0" err="1" smtClean="0"/>
              <a:t>What</a:t>
            </a:r>
            <a:r>
              <a:rPr lang="da-DK" dirty="0" smtClean="0"/>
              <a:t> </a:t>
            </a:r>
            <a:r>
              <a:rPr lang="da-DK" dirty="0" err="1" smtClean="0"/>
              <a:t>are</a:t>
            </a:r>
            <a:r>
              <a:rPr lang="da-DK" dirty="0" smtClean="0"/>
              <a:t> the </a:t>
            </a:r>
            <a:r>
              <a:rPr lang="da-DK" dirty="0" err="1" smtClean="0"/>
              <a:t>benefits</a:t>
            </a:r>
            <a:r>
              <a:rPr lang="da-DK" dirty="0" smtClean="0"/>
              <a:t> </a:t>
            </a:r>
            <a:r>
              <a:rPr lang="da-DK" dirty="0" err="1" smtClean="0"/>
              <a:t>when</a:t>
            </a:r>
            <a:r>
              <a:rPr lang="da-DK" dirty="0" smtClean="0"/>
              <a:t> developers </a:t>
            </a:r>
            <a:r>
              <a:rPr lang="da-DK" dirty="0" err="1" smtClean="0"/>
              <a:t>use</a:t>
            </a:r>
            <a:r>
              <a:rPr lang="da-DK" dirty="0" smtClean="0"/>
              <a:t> </a:t>
            </a:r>
            <a:r>
              <a:rPr lang="da-DK" dirty="0" err="1" smtClean="0"/>
              <a:t>Behavior</a:t>
            </a:r>
            <a:r>
              <a:rPr lang="da-DK" dirty="0" smtClean="0"/>
              <a:t> </a:t>
            </a:r>
            <a:r>
              <a:rPr lang="da-DK" dirty="0"/>
              <a:t>Driven </a:t>
            </a:r>
            <a:r>
              <a:rPr lang="da-DK" dirty="0" smtClean="0"/>
              <a:t>Development? </a:t>
            </a:r>
          </a:p>
          <a:p>
            <a:r>
              <a:rPr lang="da-DK" dirty="0" err="1" smtClean="0"/>
              <a:t>What</a:t>
            </a:r>
            <a:r>
              <a:rPr lang="da-DK" dirty="0" smtClean="0"/>
              <a:t> is </a:t>
            </a:r>
            <a:r>
              <a:rPr lang="da-DK" dirty="0" err="1" smtClean="0"/>
              <a:t>behaviour</a:t>
            </a:r>
            <a:r>
              <a:rPr lang="da-DK" dirty="0" smtClean="0"/>
              <a:t> driven </a:t>
            </a:r>
            <a:r>
              <a:rPr lang="da-DK" dirty="0" err="1" smtClean="0"/>
              <a:t>development</a:t>
            </a:r>
            <a:r>
              <a:rPr lang="da-DK" dirty="0" smtClean="0"/>
              <a:t> in a </a:t>
            </a:r>
            <a:r>
              <a:rPr lang="da-DK" dirty="0" err="1" smtClean="0"/>
              <a:t>methodology</a:t>
            </a:r>
            <a:r>
              <a:rPr lang="da-DK" dirty="0" smtClean="0"/>
              <a:t> </a:t>
            </a:r>
            <a:r>
              <a:rPr lang="da-DK" dirty="0" err="1" smtClean="0"/>
              <a:t>perspective</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752178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a:t>
            </a:r>
            <a:r>
              <a:rPr lang="da-DK" dirty="0" err="1" smtClean="0"/>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dirty="0" smtClean="0"/>
              <a:t>‘</a:t>
            </a:r>
            <a:r>
              <a:rPr lang="da-DK" b="1" dirty="0" err="1" smtClean="0"/>
              <a:t>method</a:t>
            </a:r>
            <a:r>
              <a:rPr lang="da-DK" b="1" dirty="0" smtClean="0"/>
              <a:t>’ </a:t>
            </a:r>
            <a:r>
              <a:rPr lang="da-DK" dirty="0" smtClean="0"/>
              <a:t>(</a:t>
            </a:r>
            <a:r>
              <a:rPr lang="da-DK" dirty="0" err="1" smtClean="0"/>
              <a:t>activities</a:t>
            </a:r>
            <a:r>
              <a:rPr lang="da-DK" dirty="0" smtClean="0"/>
              <a:t>) </a:t>
            </a:r>
            <a:r>
              <a:rPr lang="da-DK" dirty="0" err="1" smtClean="0"/>
              <a:t>which</a:t>
            </a:r>
            <a:r>
              <a:rPr lang="da-DK" dirty="0" smtClean="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a:t>
            </a:r>
            <a:r>
              <a:rPr lang="da-DK" dirty="0" smtClean="0"/>
              <a:t>definition</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1746144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buNone/>
            </a:pPr>
            <a:r>
              <a:rPr lang="da-DK" sz="2400" dirty="0" smtClean="0"/>
              <a:t>The </a:t>
            </a:r>
            <a:r>
              <a:rPr lang="da-DK" sz="2400" dirty="0" err="1" smtClean="0"/>
              <a:t>claim</a:t>
            </a:r>
            <a:r>
              <a:rPr lang="da-DK" sz="2400" dirty="0" smtClean="0"/>
              <a:t>:</a:t>
            </a:r>
          </a:p>
          <a:p>
            <a:pPr marL="0" indent="0" algn="ctr">
              <a:buNone/>
            </a:pPr>
            <a:r>
              <a:rPr lang="da-DK" sz="5400" b="1" dirty="0" smtClean="0"/>
              <a:t>Beer is </a:t>
            </a:r>
            <a:r>
              <a:rPr lang="da-DK" sz="5400" b="1" dirty="0" err="1" smtClean="0"/>
              <a:t>good</a:t>
            </a:r>
            <a:r>
              <a:rPr lang="da-DK" sz="5400" b="1" dirty="0" smtClean="0"/>
              <a:t> for </a:t>
            </a:r>
            <a:r>
              <a:rPr lang="da-DK" sz="5400" b="1" dirty="0" err="1" smtClean="0"/>
              <a:t>you</a:t>
            </a:r>
            <a:r>
              <a:rPr lang="da-DK" sz="5400" b="1" dirty="0" smtClean="0"/>
              <a: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1438030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smtClean="0"/>
          </a:p>
          <a:p>
            <a:pPr marL="0" indent="0" algn="ctr">
              <a:buNone/>
            </a:pPr>
            <a:r>
              <a:rPr lang="da-DK" sz="5400" b="1" smtClean="0"/>
              <a:t>Text Classification – the ”Quality” of report</a:t>
            </a:r>
            <a:endParaRPr lang="da-DK" sz="5400" b="1"/>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2565862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normAutofit lnSpcReduction="10000"/>
          </a:bodyPr>
          <a:lstStyle/>
          <a:p>
            <a:r>
              <a:rPr lang="da-DK" dirty="0" err="1" smtClean="0"/>
              <a:t>Questions</a:t>
            </a:r>
            <a:r>
              <a:rPr lang="da-DK" dirty="0" smtClean="0"/>
              <a:t> </a:t>
            </a:r>
            <a:r>
              <a:rPr lang="da-DK" dirty="0" err="1" smtClean="0"/>
              <a:t>raised</a:t>
            </a:r>
            <a:r>
              <a:rPr lang="da-DK" dirty="0" smtClean="0"/>
              <a:t> in problem definitions </a:t>
            </a:r>
            <a:r>
              <a:rPr lang="da-DK" dirty="0" err="1" smtClean="0"/>
              <a:t>can</a:t>
            </a:r>
            <a:r>
              <a:rPr lang="da-DK" dirty="0" smtClean="0"/>
              <a:t> </a:t>
            </a:r>
            <a:r>
              <a:rPr lang="da-DK" dirty="0" err="1" smtClean="0"/>
              <a:t>be</a:t>
            </a:r>
            <a:r>
              <a:rPr lang="da-DK" dirty="0" smtClean="0"/>
              <a:t> </a:t>
            </a:r>
            <a:r>
              <a:rPr lang="da-DK" dirty="0" err="1" smtClean="0"/>
              <a:t>classified</a:t>
            </a:r>
            <a:r>
              <a:rPr lang="da-DK" dirty="0" smtClean="0"/>
              <a:t> </a:t>
            </a:r>
            <a:r>
              <a:rPr lang="da-DK" dirty="0" err="1" smtClean="0"/>
              <a:t>according</a:t>
            </a:r>
            <a:r>
              <a:rPr lang="da-DK" dirty="0" smtClean="0"/>
              <a:t> to the </a:t>
            </a:r>
            <a:r>
              <a:rPr lang="da-DK" dirty="0" err="1" smtClean="0"/>
              <a:t>results</a:t>
            </a:r>
            <a:r>
              <a:rPr lang="da-DK" dirty="0" smtClean="0"/>
              <a:t> in the </a:t>
            </a:r>
            <a:r>
              <a:rPr lang="da-DK" dirty="0" err="1" smtClean="0"/>
              <a:t>report</a:t>
            </a:r>
            <a:r>
              <a:rPr lang="da-DK" dirty="0" smtClean="0"/>
              <a:t>: </a:t>
            </a:r>
          </a:p>
          <a:p>
            <a:pPr lvl="1"/>
            <a:r>
              <a:rPr lang="da-DK" sz="3600" b="1" dirty="0" smtClean="0"/>
              <a:t>Summary </a:t>
            </a:r>
          </a:p>
          <a:p>
            <a:pPr lvl="1"/>
            <a:r>
              <a:rPr lang="da-DK" sz="3600" b="1" dirty="0" err="1" smtClean="0"/>
              <a:t>Evaluated</a:t>
            </a:r>
            <a:r>
              <a:rPr lang="da-DK" sz="3600" b="1" dirty="0" smtClean="0"/>
              <a:t> summary </a:t>
            </a:r>
          </a:p>
          <a:p>
            <a:pPr lvl="1"/>
            <a:r>
              <a:rPr lang="da-DK" sz="3600" b="1" dirty="0" smtClean="0"/>
              <a:t>Analysis</a:t>
            </a:r>
          </a:p>
          <a:p>
            <a:pPr lvl="1"/>
            <a:r>
              <a:rPr lang="da-DK" sz="3600" b="1" dirty="0" err="1" smtClean="0"/>
              <a:t>Synthesis</a:t>
            </a:r>
            <a:endParaRPr lang="da-DK" sz="3600" b="1" dirty="0" smtClean="0"/>
          </a:p>
          <a:p>
            <a:pPr lvl="1"/>
            <a:r>
              <a:rPr lang="da-DK" sz="3600" b="1" dirty="0" smtClean="0"/>
              <a:t>Critical </a:t>
            </a:r>
            <a:r>
              <a:rPr lang="da-DK" sz="3600" b="1" dirty="0" err="1" smtClean="0"/>
              <a:t>evaluation</a:t>
            </a:r>
            <a:endParaRPr lang="da-DK" sz="3600" b="1" dirty="0" smtClean="0"/>
          </a:p>
          <a:p>
            <a:pPr lvl="1"/>
            <a:endParaRPr lang="da-DK" dirty="0" smtClean="0"/>
          </a:p>
          <a:p>
            <a:pPr lvl="1"/>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42733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More </a:t>
            </a:r>
            <a:r>
              <a:rPr lang="da-DK" sz="3600" dirty="0" err="1" smtClean="0"/>
              <a:t>specially</a:t>
            </a:r>
            <a:endParaRPr lang="da-DK" sz="3600" dirty="0" smtClean="0"/>
          </a:p>
          <a:p>
            <a:pPr lvl="1"/>
            <a:r>
              <a:rPr lang="en-US" sz="3200" dirty="0" smtClean="0"/>
              <a:t>Provide better understanding of problem definitions and method</a:t>
            </a:r>
          </a:p>
          <a:p>
            <a:pPr lvl="1"/>
            <a:r>
              <a:rPr lang="en-US" sz="3200" dirty="0" smtClean="0"/>
              <a:t>Better understanding of various sections in a dissertation report</a:t>
            </a:r>
          </a:p>
          <a:p>
            <a:pPr lvl="1"/>
            <a:r>
              <a:rPr lang="en-US" sz="3200" dirty="0" smtClean="0"/>
              <a:t>Facilitate the formation of groups</a:t>
            </a:r>
          </a:p>
          <a:p>
            <a:pPr lvl="1"/>
            <a:r>
              <a:rPr lang="en-US" sz="3200" dirty="0" smtClean="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4170880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lstStyle/>
          <a:p>
            <a:r>
              <a:rPr lang="en-US" b="1" dirty="0" smtClean="0">
                <a:solidFill>
                  <a:srgbClr val="00B050"/>
                </a:solidFill>
              </a:rPr>
              <a:t>Summary</a:t>
            </a:r>
          </a:p>
          <a:p>
            <a:pPr lvl="1"/>
            <a:r>
              <a:rPr lang="en-US" dirty="0" smtClean="0"/>
              <a:t>The result of a </a:t>
            </a:r>
            <a:r>
              <a:rPr lang="en-US" sz="4000" b="1" dirty="0" smtClean="0">
                <a:solidFill>
                  <a:srgbClr val="FF0000"/>
                </a:solidFill>
              </a:rPr>
              <a:t>‘What is ….’-</a:t>
            </a:r>
            <a:r>
              <a:rPr lang="en-US" dirty="0" smtClean="0"/>
              <a:t>question</a:t>
            </a:r>
          </a:p>
          <a:p>
            <a:pPr lvl="1"/>
            <a:r>
              <a:rPr lang="en-US" dirty="0" smtClean="0"/>
              <a:t>Typically  a relatively complete reproduction of some theory</a:t>
            </a:r>
          </a:p>
          <a:p>
            <a:pPr lvl="1"/>
            <a:r>
              <a:rPr lang="en-US" dirty="0" smtClean="0"/>
              <a:t>The structure of report sections is given by the applied literature</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3635303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smtClean="0">
                <a:solidFill>
                  <a:srgbClr val="00B050"/>
                </a:solidFill>
              </a:rPr>
              <a:t>Evaluated</a:t>
            </a:r>
            <a:r>
              <a:rPr lang="da-DK" sz="3500" b="1" dirty="0" smtClean="0">
                <a:solidFill>
                  <a:srgbClr val="00B050"/>
                </a:solidFill>
              </a:rPr>
              <a:t> Summary &amp; Analysis</a:t>
            </a:r>
          </a:p>
          <a:p>
            <a:pPr lvl="1"/>
            <a:r>
              <a:rPr lang="en-US" dirty="0" smtClean="0"/>
              <a:t>The result of  </a:t>
            </a:r>
            <a:r>
              <a:rPr lang="en-US" sz="4000" b="1" dirty="0" smtClean="0">
                <a:solidFill>
                  <a:srgbClr val="FF0000"/>
                </a:solidFill>
              </a:rPr>
              <a:t>‘why is/can/will...?’-</a:t>
            </a:r>
            <a:r>
              <a:rPr lang="en-US" dirty="0" smtClean="0"/>
              <a:t>questions</a:t>
            </a:r>
            <a:r>
              <a:rPr lang="en-US" sz="4000" b="1" dirty="0" smtClean="0"/>
              <a:t> </a:t>
            </a:r>
          </a:p>
          <a:p>
            <a:pPr lvl="1"/>
            <a:r>
              <a:rPr lang="en-US" dirty="0" smtClean="0"/>
              <a:t>give a survey of e.g. the structure and principles of one systems development method</a:t>
            </a:r>
          </a:p>
          <a:p>
            <a:pPr lvl="1"/>
            <a:r>
              <a:rPr lang="en-US" dirty="0" smtClean="0"/>
              <a:t>elucidate consequences and problems in the original text, e.g. an author’s point of view on systems development</a:t>
            </a:r>
          </a:p>
          <a:p>
            <a:pPr lvl="1"/>
            <a:r>
              <a:rPr lang="en-US" dirty="0" smtClean="0"/>
              <a:t>involve several authors to elucidate a specific paragraph</a:t>
            </a:r>
          </a:p>
          <a:p>
            <a:pPr lvl="1"/>
            <a:r>
              <a:rPr lang="en-US" dirty="0" smtClean="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4576182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smtClean="0">
                <a:solidFill>
                  <a:srgbClr val="00B050"/>
                </a:solidFill>
              </a:rPr>
              <a:t>Analysis (1)</a:t>
            </a:r>
          </a:p>
          <a:p>
            <a:pPr lvl="1"/>
            <a:r>
              <a:rPr lang="en-GB" sz="2900" dirty="0"/>
              <a:t>Paragraphs where the phenomenon is ‘the centre’ in the way that theory is applied in order to understand the phenomenon (The theory is not the centre</a:t>
            </a:r>
            <a:r>
              <a:rPr lang="en-GB" sz="2900" dirty="0" smtClean="0"/>
              <a:t>).</a:t>
            </a:r>
          </a:p>
          <a:p>
            <a:pPr marL="457200" lvl="1" indent="0">
              <a:buNone/>
            </a:pPr>
            <a:r>
              <a:rPr lang="en-GB" sz="2900" dirty="0" smtClean="0"/>
              <a:t>	</a:t>
            </a:r>
            <a:r>
              <a:rPr lang="en-GB" sz="2900" dirty="0" smtClean="0">
                <a:solidFill>
                  <a:schemeClr val="tx2">
                    <a:lumMod val="60000"/>
                    <a:lumOff val="40000"/>
                  </a:schemeClr>
                </a:solidFill>
              </a:rPr>
              <a:t>E.g. </a:t>
            </a:r>
            <a:r>
              <a:rPr lang="en-GB" sz="2900" dirty="0">
                <a:solidFill>
                  <a:schemeClr val="tx2">
                    <a:lumMod val="60000"/>
                    <a:lumOff val="40000"/>
                  </a:schemeClr>
                </a:solidFill>
              </a:rPr>
              <a:t>if you face a certain problem you have never come </a:t>
            </a:r>
            <a:r>
              <a:rPr lang="en-GB" sz="2900" dirty="0" smtClean="0">
                <a:solidFill>
                  <a:schemeClr val="tx2">
                    <a:lumMod val="60000"/>
                    <a:lumOff val="40000"/>
                  </a:schemeClr>
                </a:solidFill>
              </a:rPr>
              <a:t>	up </a:t>
            </a:r>
            <a:r>
              <a:rPr lang="en-GB" sz="2900" dirty="0">
                <a:solidFill>
                  <a:schemeClr val="tx2">
                    <a:lumMod val="60000"/>
                    <a:lumOff val="40000"/>
                  </a:schemeClr>
                </a:solidFill>
              </a:rPr>
              <a:t>against previously (</a:t>
            </a:r>
            <a:r>
              <a:rPr lang="en-GB" sz="2900" dirty="0" smtClean="0">
                <a:solidFill>
                  <a:schemeClr val="tx2">
                    <a:lumMod val="60000"/>
                    <a:lumOff val="40000"/>
                  </a:schemeClr>
                </a:solidFill>
              </a:rPr>
              <a:t>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smtClean="0"/>
              <a:t>	</a:t>
            </a:r>
            <a:r>
              <a:rPr lang="en-GB" sz="2900" dirty="0" smtClean="0">
                <a:solidFill>
                  <a:schemeClr val="tx2">
                    <a:lumMod val="60000"/>
                    <a:lumOff val="40000"/>
                  </a:schemeClr>
                </a:solidFill>
              </a:rPr>
              <a:t>For </a:t>
            </a:r>
            <a:r>
              <a:rPr lang="en-GB" sz="2900" dirty="0">
                <a:solidFill>
                  <a:schemeClr val="tx2">
                    <a:lumMod val="60000"/>
                    <a:lumOff val="40000"/>
                  </a:schemeClr>
                </a:solidFill>
              </a:rPr>
              <a:t>instance, if theory criteria as well as own criteria </a:t>
            </a:r>
            <a:r>
              <a:rPr lang="en-GB" sz="2900" dirty="0" smtClean="0">
                <a:solidFill>
                  <a:schemeClr val="tx2">
                    <a:lumMod val="60000"/>
                    <a:lumOff val="40000"/>
                  </a:schemeClr>
                </a:solidFill>
              </a:rPr>
              <a:t>	are </a:t>
            </a:r>
            <a:r>
              <a:rPr lang="en-GB" sz="2900" dirty="0">
                <a:solidFill>
                  <a:schemeClr val="tx2">
                    <a:lumMod val="60000"/>
                    <a:lumOff val="40000"/>
                  </a:schemeClr>
                </a:solidFill>
              </a:rPr>
              <a:t>used for the concept of ‘</a:t>
            </a:r>
            <a:r>
              <a:rPr lang="en-GB" sz="2900" dirty="0" smtClean="0">
                <a:solidFill>
                  <a:schemeClr val="tx2">
                    <a:lumMod val="60000"/>
                    <a:lumOff val="40000"/>
                  </a:schemeClr>
                </a:solidFill>
              </a:rPr>
              <a:t>a good user </a:t>
            </a:r>
            <a:r>
              <a:rPr lang="en-GB" sz="2900" dirty="0">
                <a:solidFill>
                  <a:schemeClr val="tx2">
                    <a:lumMod val="60000"/>
                    <a:lumOff val="40000"/>
                  </a:schemeClr>
                </a:solidFill>
              </a:rPr>
              <a:t>interface’ </a:t>
            </a:r>
            <a:r>
              <a:rPr lang="en-GB" sz="2900" dirty="0" smtClean="0">
                <a:solidFill>
                  <a:schemeClr val="tx2">
                    <a:lumMod val="60000"/>
                    <a:lumOff val="40000"/>
                  </a:schemeClr>
                </a:solidFill>
              </a:rPr>
              <a:t>	which </a:t>
            </a:r>
            <a:r>
              <a:rPr lang="en-GB" sz="2900" dirty="0">
                <a:solidFill>
                  <a:schemeClr val="tx2">
                    <a:lumMod val="60000"/>
                    <a:lumOff val="40000"/>
                  </a:schemeClr>
                </a:solidFill>
              </a:rPr>
              <a:t>is utilised for an original evaluation (analysis) of </a:t>
            </a:r>
            <a:r>
              <a:rPr lang="en-GB" sz="2900" dirty="0" smtClean="0">
                <a:solidFill>
                  <a:schemeClr val="tx2">
                    <a:lumMod val="60000"/>
                    <a:lumOff val="40000"/>
                  </a:schemeClr>
                </a:solidFill>
              </a:rPr>
              <a:t>	the interfaces </a:t>
            </a:r>
            <a:r>
              <a:rPr lang="en-GB" sz="2900" dirty="0">
                <a:solidFill>
                  <a:schemeClr val="tx2">
                    <a:lumMod val="60000"/>
                    <a:lumOff val="40000"/>
                  </a:schemeClr>
                </a:solidFill>
              </a:rPr>
              <a:t>of </a:t>
            </a:r>
            <a:r>
              <a:rPr lang="en-GB" sz="2900" dirty="0" smtClean="0">
                <a:solidFill>
                  <a:schemeClr val="tx2">
                    <a:lumMod val="60000"/>
                    <a:lumOff val="40000"/>
                  </a:schemeClr>
                </a:solidFill>
              </a:rPr>
              <a:t>concrete </a:t>
            </a:r>
            <a:r>
              <a:rPr lang="en-GB" sz="2900" dirty="0">
                <a:solidFill>
                  <a:schemeClr val="tx2">
                    <a:lumMod val="60000"/>
                    <a:lumOff val="40000"/>
                  </a:schemeClr>
                </a:solidFill>
              </a:rPr>
              <a:t>products</a:t>
            </a:r>
            <a:r>
              <a:rPr lang="en-GB" sz="2900" dirty="0" smtClean="0">
                <a:solidFill>
                  <a:schemeClr val="tx2">
                    <a:lumMod val="60000"/>
                    <a:lumOff val="40000"/>
                  </a:schemeClr>
                </a:solidFill>
              </a:rPr>
              <a:t>.</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1574226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smtClean="0">
                <a:solidFill>
                  <a:srgbClr val="00B050"/>
                </a:solidFill>
              </a:rPr>
              <a:t>Analysis (2)</a:t>
            </a:r>
          </a:p>
          <a:p>
            <a:pPr lvl="1"/>
            <a:r>
              <a:rPr lang="en-GB" sz="2900" dirty="0" smtClean="0"/>
              <a:t>Paragraphs </a:t>
            </a:r>
            <a:r>
              <a:rPr lang="en-GB" sz="2900" dirty="0"/>
              <a:t>where problems, theories, data and conclusions are united. They are presented coherently </a:t>
            </a:r>
            <a:r>
              <a:rPr lang="en-GB" sz="2900" dirty="0" smtClean="0"/>
              <a:t>- not independently </a:t>
            </a:r>
            <a:r>
              <a:rPr lang="en-GB" sz="2900" dirty="0"/>
              <a:t>and in </a:t>
            </a:r>
            <a:r>
              <a:rPr lang="en-GB" sz="2900" dirty="0" smtClean="0"/>
              <a:t>parallel </a:t>
            </a:r>
            <a:r>
              <a:rPr lang="en-GB" sz="2900" dirty="0"/>
              <a:t>unaffected by one another.</a:t>
            </a:r>
            <a:endParaRPr lang="da-DK" sz="2900" dirty="0"/>
          </a:p>
          <a:p>
            <a:pPr marL="457200" lvl="1" indent="0">
              <a:buNone/>
            </a:pPr>
            <a:r>
              <a:rPr lang="en-GB" sz="2900" dirty="0" smtClean="0"/>
              <a:t>	</a:t>
            </a:r>
            <a:r>
              <a:rPr lang="en-GB" sz="2900" dirty="0" smtClean="0">
                <a:solidFill>
                  <a:schemeClr val="tx2">
                    <a:lumMod val="60000"/>
                    <a:lumOff val="40000"/>
                  </a:schemeClr>
                </a:solidFill>
              </a:rPr>
              <a:t>Project </a:t>
            </a:r>
            <a:r>
              <a:rPr lang="en-GB" sz="2900" dirty="0">
                <a:solidFill>
                  <a:schemeClr val="tx2">
                    <a:lumMod val="60000"/>
                    <a:lumOff val="40000"/>
                  </a:schemeClr>
                </a:solidFill>
              </a:rPr>
              <a:t>reports lacking paragraphs of this kind are often </a:t>
            </a:r>
            <a:r>
              <a:rPr lang="en-GB" sz="2900" dirty="0" smtClean="0">
                <a:solidFill>
                  <a:schemeClr val="tx2">
                    <a:lumMod val="60000"/>
                    <a:lumOff val="40000"/>
                  </a:schemeClr>
                </a:solidFill>
              </a:rPr>
              <a:t>	characterised </a:t>
            </a:r>
            <a:r>
              <a:rPr lang="en-GB" sz="2900" dirty="0">
                <a:solidFill>
                  <a:schemeClr val="tx2">
                    <a:lumMod val="60000"/>
                    <a:lumOff val="40000"/>
                  </a:schemeClr>
                </a:solidFill>
              </a:rPr>
              <a:t>by phrases like: </a:t>
            </a:r>
            <a:r>
              <a:rPr lang="en-GB" sz="2900" dirty="0" smtClean="0">
                <a:solidFill>
                  <a:schemeClr val="tx2">
                    <a:lumMod val="60000"/>
                    <a:lumOff val="40000"/>
                  </a:schemeClr>
                </a:solidFill>
              </a:rPr>
              <a:t>‘</a:t>
            </a:r>
            <a:r>
              <a:rPr lang="en-GB" sz="2900" dirty="0">
                <a:solidFill>
                  <a:schemeClr val="tx2">
                    <a:lumMod val="60000"/>
                    <a:lumOff val="40000"/>
                  </a:schemeClr>
                </a:solidFill>
              </a:rPr>
              <a:t>Superficial with a shortage of </a:t>
            </a:r>
            <a:r>
              <a:rPr lang="en-GB" sz="2900" dirty="0" smtClean="0">
                <a:solidFill>
                  <a:schemeClr val="tx2">
                    <a:lumMod val="60000"/>
                    <a:lumOff val="40000"/>
                  </a:schemeClr>
                </a:solidFill>
              </a:rPr>
              <a:t>	preparation </a:t>
            </a:r>
            <a:r>
              <a:rPr lang="en-GB" sz="2900" dirty="0">
                <a:solidFill>
                  <a:schemeClr val="tx2">
                    <a:lumMod val="60000"/>
                    <a:lumOff val="40000"/>
                  </a:schemeClr>
                </a:solidFill>
              </a:rPr>
              <a:t>and application of data material’, ‘Lack of </a:t>
            </a:r>
            <a:r>
              <a:rPr lang="en-GB" sz="2900" dirty="0" smtClean="0">
                <a:solidFill>
                  <a:schemeClr val="tx2">
                    <a:lumMod val="60000"/>
                    <a:lumOff val="40000"/>
                  </a:schemeClr>
                </a:solidFill>
              </a:rPr>
              <a:t>	understanding </a:t>
            </a:r>
            <a:r>
              <a:rPr lang="en-GB" sz="2900" dirty="0">
                <a:solidFill>
                  <a:schemeClr val="tx2">
                    <a:lumMod val="60000"/>
                    <a:lumOff val="40000"/>
                  </a:schemeClr>
                </a:solidFill>
              </a:rPr>
              <a:t>and coherence between empiricism and theory </a:t>
            </a:r>
            <a:r>
              <a:rPr lang="en-GB" sz="2900" dirty="0" smtClean="0">
                <a:solidFill>
                  <a:schemeClr val="tx2">
                    <a:lumMod val="60000"/>
                    <a:lumOff val="40000"/>
                  </a:schemeClr>
                </a:solidFill>
              </a:rPr>
              <a:t>	’or </a:t>
            </a:r>
            <a:r>
              <a:rPr lang="en-GB" sz="2900" dirty="0">
                <a:solidFill>
                  <a:schemeClr val="tx2">
                    <a:lumMod val="60000"/>
                    <a:lumOff val="40000"/>
                  </a:schemeClr>
                </a:solidFill>
              </a:rPr>
              <a:t>‘Unreflective </a:t>
            </a:r>
            <a:r>
              <a:rPr lang="en-GB" sz="2900" dirty="0" smtClean="0">
                <a:solidFill>
                  <a:schemeClr val="tx2">
                    <a:lumMod val="60000"/>
                    <a:lumOff val="40000"/>
                  </a:schemeClr>
                </a:solidFill>
              </a:rPr>
              <a:t>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smtClean="0"/>
              <a:t>	</a:t>
            </a:r>
            <a:r>
              <a:rPr lang="en-GB" sz="2900" dirty="0" smtClean="0">
                <a:solidFill>
                  <a:schemeClr val="tx2">
                    <a:lumMod val="60000"/>
                    <a:lumOff val="40000"/>
                  </a:schemeClr>
                </a:solidFill>
              </a:rPr>
              <a:t>E.g</a:t>
            </a:r>
            <a:r>
              <a:rPr lang="en-GB" sz="2900" dirty="0">
                <a:solidFill>
                  <a:schemeClr val="tx2">
                    <a:lumMod val="60000"/>
                    <a:lumOff val="40000"/>
                  </a:schemeClr>
                </a:solidFill>
              </a:rPr>
              <a:t>. if, after an explanation of a systems development method, </a:t>
            </a:r>
            <a:r>
              <a:rPr lang="en-GB" sz="2900" dirty="0" smtClean="0">
                <a:solidFill>
                  <a:schemeClr val="tx2">
                    <a:lumMod val="60000"/>
                    <a:lumOff val="40000"/>
                  </a:schemeClr>
                </a:solidFill>
              </a:rPr>
              <a:t>	a </a:t>
            </a:r>
            <a:r>
              <a:rPr lang="en-GB" sz="2900" dirty="0">
                <a:solidFill>
                  <a:schemeClr val="tx2">
                    <a:lumMod val="60000"/>
                    <a:lumOff val="40000"/>
                  </a:schemeClr>
                </a:solidFill>
              </a:rPr>
              <a:t>number of transverse </a:t>
            </a:r>
            <a:r>
              <a:rPr lang="en-GB" sz="2900" dirty="0" smtClean="0">
                <a:solidFill>
                  <a:schemeClr val="tx2">
                    <a:lumMod val="60000"/>
                    <a:lumOff val="40000"/>
                  </a:schemeClr>
                </a:solidFill>
              </a:rPr>
              <a:t>	questions </a:t>
            </a:r>
            <a:r>
              <a:rPr lang="en-GB" sz="2900" dirty="0">
                <a:solidFill>
                  <a:schemeClr val="tx2">
                    <a:lumMod val="60000"/>
                    <a:lumOff val="40000"/>
                  </a:schemeClr>
                </a:solidFill>
              </a:rPr>
              <a:t>are being discussed to find </a:t>
            </a:r>
            <a:r>
              <a:rPr lang="en-GB" sz="2900" dirty="0" smtClean="0">
                <a:solidFill>
                  <a:schemeClr val="tx2">
                    <a:lumMod val="60000"/>
                    <a:lumOff val="40000"/>
                  </a:schemeClr>
                </a:solidFill>
              </a:rPr>
              <a:t>	the </a:t>
            </a:r>
            <a:r>
              <a:rPr lang="en-GB" sz="2900" dirty="0">
                <a:solidFill>
                  <a:schemeClr val="tx2">
                    <a:lumMod val="60000"/>
                    <a:lumOff val="40000"/>
                  </a:schemeClr>
                </a:solidFill>
              </a:rPr>
              <a:t>basic attitude of the method (the author) </a:t>
            </a:r>
            <a:r>
              <a:rPr lang="en-GB" sz="2900" dirty="0" smtClean="0">
                <a:solidFill>
                  <a:schemeClr val="tx2">
                    <a:lumMod val="60000"/>
                    <a:lumOff val="40000"/>
                  </a:schemeClr>
                </a:solidFill>
              </a:rPr>
              <a:t>towards e.g</a:t>
            </a:r>
            <a:r>
              <a:rPr lang="en-GB" sz="2900" dirty="0">
                <a:solidFill>
                  <a:schemeClr val="tx2">
                    <a:lumMod val="60000"/>
                    <a:lumOff val="40000"/>
                  </a:schemeClr>
                </a:solidFill>
              </a:rPr>
              <a:t>. </a:t>
            </a:r>
            <a:r>
              <a:rPr lang="en-GB" sz="2900" dirty="0" smtClean="0">
                <a:solidFill>
                  <a:schemeClr val="tx2">
                    <a:lumMod val="60000"/>
                    <a:lumOff val="40000"/>
                  </a:schemeClr>
                </a:solidFill>
              </a:rPr>
              <a:t>	user </a:t>
            </a:r>
            <a:r>
              <a:rPr lang="en-GB" sz="2900" dirty="0">
                <a:solidFill>
                  <a:schemeClr val="tx2">
                    <a:lumMod val="60000"/>
                    <a:lumOff val="40000"/>
                  </a:schemeClr>
                </a:solidFill>
              </a:rPr>
              <a:t>co-operation, quality, etc</a:t>
            </a:r>
            <a:r>
              <a:rPr lang="en-GB" sz="2900" dirty="0" smtClean="0">
                <a:solidFill>
                  <a:schemeClr val="tx2">
                    <a:lumMod val="60000"/>
                    <a:lumOff val="40000"/>
                  </a:schemeClr>
                </a:solidFill>
              </a:rPr>
              <a:t>.</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2907705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smtClean="0">
                <a:solidFill>
                  <a:srgbClr val="00B050"/>
                </a:solidFill>
              </a:rPr>
              <a:t>Synthesis</a:t>
            </a:r>
            <a:endParaRPr lang="da-DK" b="1" dirty="0" smtClean="0">
              <a:solidFill>
                <a:srgbClr val="00B050"/>
              </a:solidFill>
            </a:endParaRPr>
          </a:p>
          <a:p>
            <a:pPr lvl="1"/>
            <a:r>
              <a:rPr lang="da-DK" dirty="0" smtClean="0"/>
              <a:t>The </a:t>
            </a:r>
            <a:r>
              <a:rPr lang="da-DK" dirty="0" err="1" smtClean="0"/>
              <a:t>result</a:t>
            </a:r>
            <a:r>
              <a:rPr lang="da-DK" dirty="0" smtClean="0"/>
              <a:t> of </a:t>
            </a:r>
            <a:r>
              <a:rPr lang="en-GB" sz="4000" b="1" dirty="0">
                <a:solidFill>
                  <a:srgbClr val="FF0000"/>
                </a:solidFill>
              </a:rPr>
              <a:t>‘what consequences will it entail that...? or ‘what is the reason for</a:t>
            </a:r>
            <a:r>
              <a:rPr lang="en-GB" sz="4000" b="1" dirty="0" smtClean="0">
                <a:solidFill>
                  <a:srgbClr val="FF0000"/>
                </a:solidFill>
              </a:rPr>
              <a:t>....?’-</a:t>
            </a:r>
            <a:r>
              <a:rPr lang="en-GB" dirty="0" smtClean="0">
                <a:solidFill>
                  <a:srgbClr val="FF0000"/>
                </a:solidFill>
              </a:rPr>
              <a:t> </a:t>
            </a:r>
            <a:r>
              <a:rPr lang="en-GB" dirty="0" smtClean="0"/>
              <a:t>questions</a:t>
            </a:r>
          </a:p>
          <a:p>
            <a:pPr lvl="1"/>
            <a:r>
              <a:rPr lang="en-GB" dirty="0" smtClean="0"/>
              <a:t>Independent </a:t>
            </a:r>
            <a:r>
              <a:rPr lang="en-GB" dirty="0"/>
              <a:t>text building on own analysis. E.g.:</a:t>
            </a:r>
            <a:endParaRPr lang="da-DK" dirty="0"/>
          </a:p>
          <a:p>
            <a:pPr lvl="2"/>
            <a:r>
              <a:rPr lang="en-GB" dirty="0" smtClean="0"/>
              <a:t>By </a:t>
            </a:r>
            <a:r>
              <a:rPr lang="en-GB" dirty="0"/>
              <a:t>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a:t>
            </a:r>
            <a:r>
              <a:rPr lang="en-GB" dirty="0" smtClean="0"/>
              <a:t>results</a:t>
            </a:r>
            <a:r>
              <a:rPr lang="en-GB" dirty="0"/>
              <a:t> </a:t>
            </a:r>
            <a:endParaRPr lang="en-GB" dirty="0" smtClean="0"/>
          </a:p>
          <a:p>
            <a:pPr lvl="1"/>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0733074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smtClean="0">
                <a:solidFill>
                  <a:srgbClr val="00B050"/>
                </a:solidFill>
              </a:rPr>
              <a:t>Critical Evaluation</a:t>
            </a:r>
          </a:p>
          <a:p>
            <a:pPr lvl="1"/>
            <a:r>
              <a:rPr lang="en-GB" dirty="0" smtClean="0"/>
              <a:t>Result of </a:t>
            </a:r>
            <a:r>
              <a:rPr lang="en-GB" sz="3600" b="1" dirty="0" smtClean="0">
                <a:solidFill>
                  <a:srgbClr val="FF0000"/>
                </a:solidFill>
              </a:rPr>
              <a:t>‘</a:t>
            </a:r>
            <a:r>
              <a:rPr lang="en-GB" sz="3600" b="1" dirty="0">
                <a:solidFill>
                  <a:srgbClr val="FF0000"/>
                </a:solidFill>
              </a:rPr>
              <a:t>Is it possible to come up with </a:t>
            </a:r>
            <a:r>
              <a:rPr lang="en-GB" sz="3600" b="1" dirty="0" smtClean="0">
                <a:solidFill>
                  <a:srgbClr val="FF0000"/>
                </a:solidFill>
              </a:rPr>
              <a:t>conclusions </a:t>
            </a:r>
            <a:r>
              <a:rPr lang="en-GB" sz="3600" b="1" dirty="0">
                <a:solidFill>
                  <a:srgbClr val="FF0000"/>
                </a:solidFill>
              </a:rPr>
              <a:t>on the basis of the analysis and </a:t>
            </a:r>
            <a:r>
              <a:rPr lang="en-GB" sz="3600" b="1" dirty="0" smtClean="0">
                <a:solidFill>
                  <a:srgbClr val="FF0000"/>
                </a:solidFill>
              </a:rPr>
              <a:t>considerations </a:t>
            </a:r>
            <a:r>
              <a:rPr lang="en-GB" sz="3600" b="1" dirty="0">
                <a:solidFill>
                  <a:srgbClr val="FF0000"/>
                </a:solidFill>
              </a:rPr>
              <a:t>made concerning.... </a:t>
            </a:r>
            <a:r>
              <a:rPr lang="en-GB" sz="3600" b="1" dirty="0" smtClean="0">
                <a:solidFill>
                  <a:srgbClr val="FF0000"/>
                </a:solidFill>
              </a:rPr>
              <a:t>‘- </a:t>
            </a:r>
            <a:r>
              <a:rPr lang="en-GB" dirty="0" smtClean="0"/>
              <a:t>questions</a:t>
            </a:r>
            <a:endParaRPr lang="da-DK" dirty="0"/>
          </a:p>
          <a:p>
            <a:endParaRPr lang="da-DK" b="1" dirty="0" smtClean="0"/>
          </a:p>
          <a:p>
            <a:pPr lvl="1"/>
            <a:endParaRPr lang="en-US"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2484954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smtClean="0"/>
              <a:t>In </a:t>
            </a:r>
            <a:r>
              <a:rPr lang="da-DK" dirty="0" err="1" smtClean="0"/>
              <a:t>order</a:t>
            </a:r>
            <a:r>
              <a:rPr lang="da-DK" dirty="0" smtClean="0"/>
              <a:t> to </a:t>
            </a:r>
            <a:r>
              <a:rPr lang="da-DK" dirty="0" err="1" smtClean="0"/>
              <a:t>answer</a:t>
            </a:r>
            <a:r>
              <a:rPr lang="da-DK" dirty="0" smtClean="0"/>
              <a:t> </a:t>
            </a:r>
            <a:r>
              <a:rPr lang="da-DK" dirty="0" err="1" smtClean="0"/>
              <a:t>questions</a:t>
            </a:r>
            <a:r>
              <a:rPr lang="da-DK" dirty="0" smtClean="0"/>
              <a:t> at a </a:t>
            </a:r>
            <a:r>
              <a:rPr lang="da-DK" dirty="0" err="1" smtClean="0"/>
              <a:t>certain</a:t>
            </a:r>
            <a:r>
              <a:rPr lang="da-DK" dirty="0" smtClean="0"/>
              <a:t> </a:t>
            </a:r>
            <a:r>
              <a:rPr lang="da-DK" dirty="0" err="1" smtClean="0"/>
              <a:t>level</a:t>
            </a:r>
            <a:r>
              <a:rPr lang="da-DK" dirty="0" smtClean="0"/>
              <a:t>, </a:t>
            </a:r>
            <a:r>
              <a:rPr lang="da-DK" dirty="0" err="1" smtClean="0"/>
              <a:t>you</a:t>
            </a:r>
            <a:r>
              <a:rPr lang="da-DK" dirty="0" smtClean="0"/>
              <a:t> </a:t>
            </a:r>
            <a:r>
              <a:rPr lang="da-DK" dirty="0" err="1" smtClean="0"/>
              <a:t>need</a:t>
            </a:r>
            <a:r>
              <a:rPr lang="da-DK" dirty="0" smtClean="0"/>
              <a:t> to </a:t>
            </a:r>
            <a:r>
              <a:rPr lang="da-DK" dirty="0" err="1" smtClean="0"/>
              <a:t>answer</a:t>
            </a:r>
            <a:r>
              <a:rPr lang="da-DK" dirty="0" smtClean="0"/>
              <a:t> </a:t>
            </a:r>
            <a:r>
              <a:rPr lang="da-DK" dirty="0" err="1" smtClean="0"/>
              <a:t>questions</a:t>
            </a:r>
            <a:r>
              <a:rPr lang="da-DK" dirty="0" smtClean="0"/>
              <a:t> at </a:t>
            </a:r>
            <a:r>
              <a:rPr lang="da-DK" dirty="0" err="1" smtClean="0"/>
              <a:t>underlying</a:t>
            </a:r>
            <a:r>
              <a:rPr lang="da-DK" dirty="0" smtClean="0"/>
              <a:t> </a:t>
            </a:r>
            <a:r>
              <a:rPr lang="da-DK" dirty="0" err="1" smtClean="0"/>
              <a:t>levels</a:t>
            </a:r>
            <a:r>
              <a:rPr lang="da-DK" dirty="0" smtClean="0"/>
              <a:t> as </a:t>
            </a:r>
            <a:r>
              <a:rPr lang="da-DK" dirty="0" err="1" smtClean="0"/>
              <a:t>well</a:t>
            </a:r>
            <a:endParaRPr lang="da-DK" dirty="0" smtClean="0"/>
          </a:p>
          <a:p>
            <a:r>
              <a:rPr lang="da-DK" dirty="0" err="1" smtClean="0"/>
              <a:t>E.g</a:t>
            </a:r>
            <a:r>
              <a:rPr lang="da-DK" dirty="0" smtClean="0"/>
              <a:t>:</a:t>
            </a:r>
          </a:p>
          <a:p>
            <a:pPr lvl="1"/>
            <a:r>
              <a:rPr lang="da-DK" dirty="0" smtClean="0"/>
              <a:t>Critical </a:t>
            </a:r>
            <a:r>
              <a:rPr lang="da-DK" dirty="0" err="1" smtClean="0"/>
              <a:t>evaluation</a:t>
            </a:r>
            <a:r>
              <a:rPr lang="da-DK" dirty="0" smtClean="0"/>
              <a:t> is </a:t>
            </a:r>
            <a:r>
              <a:rPr lang="da-DK" dirty="0" err="1" smtClean="0"/>
              <a:t>based</a:t>
            </a:r>
            <a:r>
              <a:rPr lang="da-DK" dirty="0" smtClean="0"/>
              <a:t> on </a:t>
            </a:r>
            <a:r>
              <a:rPr lang="da-DK" dirty="0" err="1" smtClean="0"/>
              <a:t>synthesis</a:t>
            </a:r>
            <a:r>
              <a:rPr lang="da-DK" dirty="0" smtClean="0"/>
              <a:t> and </a:t>
            </a:r>
            <a:r>
              <a:rPr lang="da-DK" dirty="0" err="1" smtClean="0"/>
              <a:t>analysis</a:t>
            </a:r>
            <a:endParaRPr lang="da-DK" dirty="0" smtClean="0"/>
          </a:p>
          <a:p>
            <a:pPr lvl="1"/>
            <a:r>
              <a:rPr lang="da-DK" dirty="0" err="1" smtClean="0"/>
              <a:t>Evaluated</a:t>
            </a:r>
            <a:r>
              <a:rPr lang="da-DK" dirty="0" smtClean="0"/>
              <a:t> </a:t>
            </a:r>
            <a:r>
              <a:rPr lang="da-DK" dirty="0" err="1" smtClean="0"/>
              <a:t>summaries</a:t>
            </a:r>
            <a:r>
              <a:rPr lang="da-DK" dirty="0" smtClean="0"/>
              <a:t> are </a:t>
            </a:r>
            <a:r>
              <a:rPr lang="da-DK" dirty="0" err="1" smtClean="0"/>
              <a:t>based</a:t>
            </a:r>
            <a:r>
              <a:rPr lang="da-DK" dirty="0" smtClean="0"/>
              <a:t> on </a:t>
            </a:r>
            <a:r>
              <a:rPr lang="da-DK" dirty="0" err="1" smtClean="0"/>
              <a:t>summaries</a:t>
            </a:r>
            <a:endParaRPr lang="da-DK" dirty="0" smtClean="0"/>
          </a:p>
          <a:p>
            <a:pPr lvl="1"/>
            <a:endParaRPr lang="da-DK" dirty="0" smtClean="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783282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t>
            </a:r>
            <a:r>
              <a:rPr lang="en-GB" sz="4000" dirty="0" smtClean="0"/>
              <a:t>are </a:t>
            </a:r>
            <a:r>
              <a:rPr lang="en-GB" sz="4000" dirty="0"/>
              <a:t>a large majority of summary paragraphs in a report it is not as ‘good’ </a:t>
            </a:r>
            <a:r>
              <a:rPr lang="en-GB" sz="4000" dirty="0" smtClean="0"/>
              <a:t>as a report </a:t>
            </a:r>
            <a:r>
              <a:rPr lang="en-GB" sz="4000" dirty="0"/>
              <a:t>including a majority of paragraphs of evaluated summaries, etc</a:t>
            </a:r>
            <a:r>
              <a:rPr lang="en-GB" sz="4000" dirty="0" smtClean="0"/>
              <a:t>.</a:t>
            </a:r>
            <a:r>
              <a:rPr lang="en-GB" sz="4000" dirty="0"/>
              <a:t> </a:t>
            </a:r>
            <a:endParaRPr lang="da-DK" sz="4000" dirty="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7998678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23530939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The role of the Supervisor</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834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smtClean="0"/>
              <a:t>Why…?</a:t>
            </a:r>
          </a:p>
          <a:p>
            <a:pPr lvl="1"/>
            <a:r>
              <a:rPr lang="da-DK" sz="3200" smtClean="0"/>
              <a:t>We have seen many students being very insecure about how to write a dissertation (all phases)</a:t>
            </a:r>
          </a:p>
          <a:p>
            <a:pPr lvl="1"/>
            <a:r>
              <a:rPr lang="da-DK" sz="3200" smtClean="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929685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en-US" dirty="0" smtClean="0"/>
              <a:t>Each project (single or group) is assigned a supervisor</a:t>
            </a:r>
          </a:p>
          <a:p>
            <a:r>
              <a:rPr lang="en-US" dirty="0" smtClean="0"/>
              <a:t>The supervisor gets 15 hours of ”credit” for supervision per student</a:t>
            </a:r>
          </a:p>
          <a:p>
            <a:r>
              <a:rPr lang="en-US" dirty="0" smtClean="0"/>
              <a:t>This includes ALL activities related to the dissertation project + internship</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732880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da-DK" sz="2800" smtClean="0"/>
              <a:t>Discussions about project ”foundation” (topic, problem formulation, etc.)</a:t>
            </a:r>
          </a:p>
          <a:p>
            <a:r>
              <a:rPr lang="da-DK" sz="2800" smtClean="0"/>
              <a:t>Meetings with students</a:t>
            </a:r>
          </a:p>
          <a:p>
            <a:r>
              <a:rPr lang="da-DK" sz="2800" smtClean="0"/>
              <a:t>Preparation for meetings (review of submitted material, mail correspondence, etc.)</a:t>
            </a:r>
          </a:p>
          <a:p>
            <a:r>
              <a:rPr lang="da-DK" sz="2800" smtClean="0"/>
              <a:t>Reading and evaluating the final dissertation</a:t>
            </a:r>
          </a:p>
          <a:p>
            <a:r>
              <a:rPr lang="da-DK" sz="2800" smtClean="0"/>
              <a:t>Conducting the exam</a:t>
            </a:r>
          </a:p>
          <a:p>
            <a:r>
              <a:rPr lang="da-DK" sz="2800" b="1" i="1" smtClean="0"/>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383270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The primary abilities of a supervisor</a:t>
            </a:r>
          </a:p>
          <a:p>
            <a:pPr lvl="1"/>
            <a:r>
              <a:rPr lang="da-DK" smtClean="0"/>
              <a:t>Discussions concerning problem formulation, overall definition of methodology, etc.</a:t>
            </a:r>
          </a:p>
          <a:p>
            <a:pPr lvl="1"/>
            <a:r>
              <a:rPr lang="da-DK" smtClean="0"/>
              <a:t>Planning, establish priorities</a:t>
            </a:r>
          </a:p>
          <a:p>
            <a:pPr lvl="1"/>
            <a:r>
              <a:rPr lang="da-DK" smtClean="0"/>
              <a:t>Spotting inconsistencies, subjectivity, continuity errors, etc.</a:t>
            </a:r>
          </a:p>
          <a:p>
            <a:pPr lvl="1"/>
            <a:r>
              <a:rPr lang="da-DK" smtClean="0"/>
              <a:t>Discussions about conclusions, reflection, etc.</a:t>
            </a:r>
          </a:p>
          <a:p>
            <a:pPr lvl="1"/>
            <a:r>
              <a:rPr lang="da-DK" smtClean="0"/>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2337596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You can </a:t>
            </a:r>
            <a:r>
              <a:rPr lang="da-DK" u="sng" smtClean="0"/>
              <a:t>not</a:t>
            </a:r>
            <a:r>
              <a:rPr lang="da-DK" smtClean="0"/>
              <a:t> expect your supervisor to have</a:t>
            </a:r>
          </a:p>
          <a:p>
            <a:pPr lvl="1"/>
            <a:r>
              <a:rPr lang="da-DK" smtClean="0"/>
              <a:t>Deep knowledge about your problem domain</a:t>
            </a:r>
          </a:p>
          <a:p>
            <a:pPr lvl="1"/>
            <a:r>
              <a:rPr lang="da-DK" smtClean="0"/>
              <a:t>Deep knowledge about the tools and technologies you use</a:t>
            </a:r>
          </a:p>
          <a:p>
            <a:r>
              <a:rPr lang="da-DK" smtClean="0"/>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6982037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en-US" dirty="0" smtClean="0"/>
              <a:t>Avoid using the supervisor for ”proofreading”</a:t>
            </a:r>
          </a:p>
          <a:p>
            <a:pPr lvl="1"/>
            <a:r>
              <a:rPr lang="en-US" dirty="0" smtClean="0"/>
              <a:t>Checking for typing errors, grammar, etc..</a:t>
            </a:r>
          </a:p>
          <a:p>
            <a:r>
              <a:rPr lang="en-US" dirty="0" smtClean="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14997716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Perhaps most importantly:</a:t>
            </a:r>
          </a:p>
          <a:p>
            <a:r>
              <a:rPr lang="da-DK" b="1" smtClean="0"/>
              <a:t>The supervisor will not do the work for you!</a:t>
            </a:r>
          </a:p>
          <a:p>
            <a:r>
              <a:rPr lang="da-DK" b="1" smtClean="0"/>
              <a:t>The supervisor is not responsible for your success – you are!</a:t>
            </a:r>
          </a:p>
          <a:p>
            <a:r>
              <a:rPr lang="da-DK" b="1" smtClean="0"/>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9785923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mtClean="0"/>
              <a:t>(One week before deadline): </a:t>
            </a:r>
            <a:r>
              <a:rPr lang="da-DK" i="1" smtClean="0"/>
              <a:t>Dear supervisor, here is a first version of my report. Please tell me if there are any problems with it…</a:t>
            </a:r>
            <a:endParaRPr lang="da-DK" i="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Usual setup (not mandatory):</a:t>
            </a:r>
          </a:p>
          <a:p>
            <a:pPr lvl="1"/>
            <a:r>
              <a:rPr lang="da-DK" smtClean="0"/>
              <a:t>4 hours of meeting (face time), e.g. one half-hour meeting per week for the last 8 weeks.</a:t>
            </a:r>
          </a:p>
          <a:p>
            <a:pPr lvl="1"/>
            <a:r>
              <a:rPr lang="da-DK" smtClean="0"/>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2026599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363272" cy="4709120"/>
          </a:xfrm>
        </p:spPr>
        <p:txBody>
          <a:bodyPr/>
          <a:lstStyle/>
          <a:p>
            <a:r>
              <a:rPr lang="en-US" dirty="0" smtClean="0"/>
              <a:t>The dissertation work is an exam!</a:t>
            </a:r>
          </a:p>
          <a:p>
            <a:r>
              <a:rPr lang="en-US" dirty="0" smtClean="0"/>
              <a:t>The supervisor will not do the work for you!</a:t>
            </a:r>
          </a:p>
          <a:p>
            <a:r>
              <a:rPr lang="en-US" dirty="0" smtClean="0"/>
              <a:t>BUT the supervisor will – of course – really like you to succeed! We are not evil people </a:t>
            </a:r>
            <a:r>
              <a:rPr lang="da-DK" b="1" dirty="0" smtClean="0">
                <a:sym typeface="Wingdings" panose="05000000000000000000" pitchFamily="2" charset="2"/>
              </a:rPr>
              <a:t></a:t>
            </a:r>
            <a:endParaRPr lang="da-DK"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6996465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smtClean="0"/>
              <a:t>We’re</a:t>
            </a:r>
            <a:r>
              <a:rPr lang="da-DK" sz="3600" b="1" dirty="0" smtClean="0"/>
              <a:t> done for </a:t>
            </a:r>
            <a:r>
              <a:rPr lang="da-DK" sz="3600" b="1" dirty="0" err="1" smtClean="0"/>
              <a:t>today</a:t>
            </a:r>
            <a:r>
              <a:rPr lang="da-DK" sz="3600" b="1" dirty="0" smtClean="0"/>
              <a:t> – </a:t>
            </a:r>
            <a:r>
              <a:rPr lang="da-DK" sz="3600" b="1" dirty="0" err="1" smtClean="0"/>
              <a:t>thank</a:t>
            </a:r>
            <a:r>
              <a:rPr lang="da-DK" sz="3600" b="1" dirty="0" smtClean="0"/>
              <a:t> </a:t>
            </a:r>
            <a:r>
              <a:rPr lang="da-DK" sz="3600" b="1" dirty="0" err="1" smtClean="0"/>
              <a:t>you</a:t>
            </a:r>
            <a:r>
              <a:rPr lang="da-DK" sz="3600" b="1" dirty="0" smtClean="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476885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smtClean="0"/>
              <a:t>Schedule</a:t>
            </a:r>
          </a:p>
          <a:p>
            <a:pPr lvl="1"/>
            <a:r>
              <a:rPr lang="da-DK" b="1" dirty="0" smtClean="0"/>
              <a:t>…</a:t>
            </a:r>
          </a:p>
          <a:p>
            <a:r>
              <a:rPr lang="da-DK" sz="3600" dirty="0" smtClean="0"/>
              <a:t>All </a:t>
            </a:r>
            <a:r>
              <a:rPr lang="da-DK" sz="3600" dirty="0" err="1" smtClean="0"/>
              <a:t>days</a:t>
            </a:r>
            <a:r>
              <a:rPr lang="da-DK" sz="3600" dirty="0" smtClean="0"/>
              <a:t> start at 9.10, and end </a:t>
            </a:r>
            <a:r>
              <a:rPr lang="da-DK" sz="3600" dirty="0" err="1" smtClean="0"/>
              <a:t>when</a:t>
            </a:r>
            <a:r>
              <a:rPr lang="da-DK" sz="3600" dirty="0" smtClean="0"/>
              <a:t> the agenda is </a:t>
            </a:r>
            <a:r>
              <a:rPr lang="da-DK" sz="3600" dirty="0" err="1" smtClean="0"/>
              <a:t>exhausted</a:t>
            </a:r>
            <a:r>
              <a:rPr lang="da-DK" sz="3600" dirty="0" smtClean="0"/>
              <a:t>…but at the </a:t>
            </a:r>
            <a:r>
              <a:rPr lang="da-DK" sz="3600" dirty="0" err="1" smtClean="0"/>
              <a:t>latest</a:t>
            </a:r>
            <a:r>
              <a:rPr lang="da-DK" sz="3600" dirty="0" smtClean="0"/>
              <a:t> 14.00 (</a:t>
            </a:r>
            <a:r>
              <a:rPr lang="da-DK" sz="3600" dirty="0" err="1" smtClean="0"/>
              <a:t>depends</a:t>
            </a:r>
            <a:r>
              <a:rPr lang="da-DK" sz="3600" dirty="0" smtClean="0"/>
              <a:t> on </a:t>
            </a:r>
            <a:r>
              <a:rPr lang="da-DK" sz="3600" dirty="0" err="1" smtClean="0"/>
              <a:t>activity</a:t>
            </a:r>
            <a:r>
              <a:rPr lang="da-DK" sz="3600" dirty="0" smtClean="0"/>
              <a:t>)</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51785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smtClean="0"/>
              <a:t>Day 1: ”</a:t>
            </a:r>
            <a:r>
              <a:rPr lang="da-DK" sz="3600" b="1" dirty="0" err="1" smtClean="0"/>
              <a:t>What</a:t>
            </a:r>
            <a:r>
              <a:rPr lang="da-DK" sz="3600" b="1" dirty="0" smtClean="0"/>
              <a:t> is it all </a:t>
            </a:r>
            <a:r>
              <a:rPr lang="da-DK" sz="3600" b="1" dirty="0" err="1" smtClean="0"/>
              <a:t>about</a:t>
            </a:r>
            <a:r>
              <a:rPr lang="da-DK" sz="3600" b="1" dirty="0" smtClean="0"/>
              <a:t> + </a:t>
            </a:r>
            <a:r>
              <a:rPr lang="da-DK" sz="3600" b="1" dirty="0" err="1" smtClean="0"/>
              <a:t>forming</a:t>
            </a:r>
            <a:r>
              <a:rPr lang="da-DK" sz="3600" b="1" dirty="0" smtClean="0"/>
              <a:t> </a:t>
            </a:r>
            <a:r>
              <a:rPr lang="da-DK" sz="3600" b="1" dirty="0" err="1" smtClean="0"/>
              <a:t>groups</a:t>
            </a:r>
            <a:r>
              <a:rPr lang="da-DK" sz="3600" b="1" dirty="0" smtClean="0"/>
              <a:t>”</a:t>
            </a:r>
          </a:p>
          <a:p>
            <a:pPr lvl="1"/>
            <a:r>
              <a:rPr lang="da-DK" dirty="0" smtClean="0"/>
              <a:t>Problems </a:t>
            </a:r>
          </a:p>
          <a:p>
            <a:pPr lvl="1"/>
            <a:r>
              <a:rPr lang="da-DK" dirty="0" err="1" smtClean="0"/>
              <a:t>Study</a:t>
            </a:r>
            <a:r>
              <a:rPr lang="da-DK" dirty="0" smtClean="0"/>
              <a:t> </a:t>
            </a:r>
            <a:r>
              <a:rPr lang="da-DK" dirty="0" err="1" smtClean="0"/>
              <a:t>project</a:t>
            </a:r>
            <a:r>
              <a:rPr lang="da-DK" dirty="0" smtClean="0"/>
              <a:t> – structure</a:t>
            </a:r>
          </a:p>
          <a:p>
            <a:pPr lvl="1"/>
            <a:r>
              <a:rPr lang="da-DK" dirty="0">
                <a:solidFill>
                  <a:srgbClr val="00B050"/>
                </a:solidFill>
              </a:rPr>
              <a:t>Group </a:t>
            </a:r>
            <a:r>
              <a:rPr lang="da-DK" dirty="0" smtClean="0">
                <a:solidFill>
                  <a:srgbClr val="00B050"/>
                </a:solidFill>
              </a:rPr>
              <a:t>formations (Marketplace)</a:t>
            </a:r>
          </a:p>
          <a:p>
            <a:pPr lvl="1"/>
            <a:r>
              <a:rPr lang="da-DK" dirty="0" smtClean="0"/>
              <a:t>Problem definitions </a:t>
            </a:r>
          </a:p>
          <a:p>
            <a:pPr lvl="1"/>
            <a:r>
              <a:rPr lang="da-DK" dirty="0" smtClean="0"/>
              <a:t>Good and bad problem definitions</a:t>
            </a:r>
          </a:p>
          <a:p>
            <a:pPr lvl="1"/>
            <a:r>
              <a:rPr lang="da-DK" dirty="0" err="1" smtClean="0">
                <a:solidFill>
                  <a:srgbClr val="00B050"/>
                </a:solidFill>
              </a:rPr>
              <a:t>Exercise</a:t>
            </a:r>
            <a:r>
              <a:rPr lang="da-DK" dirty="0" smtClean="0">
                <a:solidFill>
                  <a:srgbClr val="00B050"/>
                </a:solidFill>
              </a:rPr>
              <a:t>: </a:t>
            </a:r>
            <a:r>
              <a:rPr lang="da-DK" dirty="0" err="1" smtClean="0">
                <a:solidFill>
                  <a:srgbClr val="00B050"/>
                </a:solidFill>
              </a:rPr>
              <a:t>Working</a:t>
            </a:r>
            <a:r>
              <a:rPr lang="da-DK" dirty="0" smtClean="0">
                <a:solidFill>
                  <a:srgbClr val="00B050"/>
                </a:solidFill>
              </a:rPr>
              <a:t> with problem definition for a given </a:t>
            </a:r>
            <a:r>
              <a:rPr lang="da-DK" dirty="0" err="1" smtClean="0">
                <a:solidFill>
                  <a:srgbClr val="00B050"/>
                </a:solidFill>
              </a:rPr>
              <a:t>topic</a:t>
            </a:r>
            <a:endParaRPr lang="da-DK" dirty="0" smtClean="0">
              <a:solidFill>
                <a:srgbClr val="00B050"/>
              </a:solidFill>
            </a:endParaRPr>
          </a:p>
          <a:p>
            <a:pPr lvl="1"/>
            <a:r>
              <a:rPr lang="da-DK" dirty="0" smtClean="0"/>
              <a:t>The </a:t>
            </a:r>
            <a:r>
              <a:rPr lang="da-DK" dirty="0" err="1" smtClean="0"/>
              <a:t>role</a:t>
            </a:r>
            <a:r>
              <a:rPr lang="da-DK" dirty="0" smtClean="0"/>
              <a:t> of </a:t>
            </a:r>
            <a:r>
              <a:rPr lang="da-DK" smtClean="0"/>
              <a:t>the supervisor</a:t>
            </a:r>
            <a:endParaRPr lang="da-DK" dirty="0"/>
          </a:p>
          <a:p>
            <a:pPr lvl="1"/>
            <a:endParaRPr lang="da-DK" dirty="0" smtClean="0"/>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2+3: ”Further into the details”</a:t>
            </a:r>
          </a:p>
          <a:p>
            <a:pPr lvl="1"/>
            <a:r>
              <a:rPr lang="da-DK" smtClean="0"/>
              <a:t>Subjectivity vs. Objectivity</a:t>
            </a:r>
          </a:p>
          <a:p>
            <a:pPr lvl="1"/>
            <a:r>
              <a:rPr lang="da-DK" smtClean="0"/>
              <a:t>Supporting claims</a:t>
            </a:r>
          </a:p>
          <a:p>
            <a:pPr lvl="1"/>
            <a:r>
              <a:rPr lang="da-DK" smtClean="0"/>
              <a:t>Language and formulations</a:t>
            </a:r>
          </a:p>
          <a:p>
            <a:pPr lvl="1"/>
            <a:r>
              <a:rPr lang="da-DK" smtClean="0"/>
              <a:t>Proper use of sources</a:t>
            </a:r>
          </a:p>
          <a:p>
            <a:pPr lvl="1"/>
            <a:r>
              <a:rPr lang="da-DK" smtClean="0"/>
              <a:t>Proper use of your supervisor</a:t>
            </a:r>
          </a:p>
          <a:p>
            <a:pPr lvl="1"/>
            <a:r>
              <a:rPr lang="da-DK" smtClean="0"/>
              <a:t>Planning and prioritisation</a:t>
            </a:r>
          </a:p>
          <a:p>
            <a:pPr lvl="1"/>
            <a:r>
              <a:rPr lang="da-DK" smtClean="0"/>
              <a:t>Reflection</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4: ”The End is near”</a:t>
            </a:r>
          </a:p>
          <a:p>
            <a:pPr lvl="1"/>
            <a:r>
              <a:rPr lang="da-DK" smtClean="0"/>
              <a:t>Group status and problems (”workshop”)</a:t>
            </a:r>
          </a:p>
          <a:p>
            <a:pPr lvl="1"/>
            <a:r>
              <a:rPr lang="da-DK" smtClean="0"/>
              <a:t>Writing proper conclusions</a:t>
            </a:r>
          </a:p>
          <a:p>
            <a:pPr lvl="1"/>
            <a:r>
              <a:rPr lang="da-DK" smtClean="0"/>
              <a:t>Report structure and layout</a:t>
            </a:r>
          </a:p>
          <a:p>
            <a:pPr lvl="1"/>
            <a:r>
              <a:rPr lang="da-DK" smtClean="0"/>
              <a:t>The exam</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2225</TotalTime>
  <Words>3039</Words>
  <Application>Microsoft Office PowerPoint</Application>
  <PresentationFormat>Skærmshow (4:3)</PresentationFormat>
  <Paragraphs>453</Paragraphs>
  <Slides>59</Slides>
  <Notes>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59</vt:i4>
      </vt:variant>
    </vt:vector>
  </HeadingPairs>
  <TitlesOfParts>
    <vt:vector size="65" baseType="lpstr">
      <vt:lpstr>Arial</vt:lpstr>
      <vt:lpstr>Arial Black</vt:lpstr>
      <vt:lpstr>Calibri</vt:lpstr>
      <vt:lpstr>Times New Roman</vt:lpstr>
      <vt:lpstr>Wingdings</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What is a problem?</vt:lpstr>
      <vt:lpstr>What is a problem?</vt:lpstr>
      <vt:lpstr>PowerPoint-præsentation</vt:lpstr>
      <vt:lpstr>Study Project</vt:lpstr>
      <vt:lpstr>PowerPoint-præsentation</vt:lpstr>
      <vt:lpstr>PowerPoint-præsentation</vt:lpstr>
      <vt:lpstr>Group formation</vt:lpstr>
      <vt:lpstr>Group formation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Administrator</cp:lastModifiedBy>
  <cp:revision>60</cp:revision>
  <dcterms:created xsi:type="dcterms:W3CDTF">2013-09-14T11:40:54Z</dcterms:created>
  <dcterms:modified xsi:type="dcterms:W3CDTF">2016-09-21T11:15:30Z</dcterms:modified>
</cp:coreProperties>
</file>