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9"/>
  </p:notesMasterIdLst>
  <p:sldIdLst>
    <p:sldId id="256" r:id="rId7"/>
    <p:sldId id="257" r:id="rId8"/>
    <p:sldId id="277" r:id="rId9"/>
    <p:sldId id="258" r:id="rId10"/>
    <p:sldId id="259" r:id="rId11"/>
    <p:sldId id="260" r:id="rId12"/>
    <p:sldId id="278" r:id="rId13"/>
    <p:sldId id="261" r:id="rId14"/>
    <p:sldId id="263" r:id="rId15"/>
    <p:sldId id="264" r:id="rId16"/>
    <p:sldId id="265" r:id="rId17"/>
    <p:sldId id="266" r:id="rId18"/>
    <p:sldId id="267" r:id="rId19"/>
    <p:sldId id="26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5C0A9-31E1-44D9-844C-34C40AD76888}" type="datetimeFigureOut">
              <a:rPr lang="en-US" smtClean="0"/>
              <a:t>11/24/2016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90D22-C1BF-4DFB-9E6C-F61A341FC61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7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90D22-C1BF-4DFB-9E6C-F61A341FC6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0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05B10-B4E2-49B2-9721-BD434652BE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9C5AE-533E-46ED-AC76-98DDA3E494E4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7D36-6A80-4530-9CF6-621083C4DD0F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8690-0983-4A31-A5C8-16106115FE86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5B8EC-C091-48F2-995C-313D58776F8B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C7E3A-F841-4782-ABDE-785BE458DEB6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EBD4D-C6A0-45AB-8A7C-5F3805B5B619}" type="datetime1">
              <a:rPr lang="da-DK" smtClean="0"/>
              <a:t>24-11-2016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779D4-BA46-4DF7-8AE5-FCAB05514A8C}" type="datetime1">
              <a:rPr lang="da-DK" smtClean="0"/>
              <a:t>24-11-2016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676B4-EEFA-4020-9BC7-60CA346111AC}" type="datetime1">
              <a:rPr lang="da-DK" smtClean="0"/>
              <a:t>24-11-2016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E453-AB6B-4184-B274-8B8D8638A8E3}" type="datetime1">
              <a:rPr lang="da-DK" smtClean="0"/>
              <a:t>24-11-2016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B116-0C2A-4EEC-A719-818D24E94D29}" type="datetime1">
              <a:rPr lang="da-DK" smtClean="0"/>
              <a:t>24-11-2016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29F8-F6A7-4D51-98B5-2ECA4CFC2CA2}" type="datetime1">
              <a:rPr lang="da-DK" smtClean="0"/>
              <a:t>24-11-2016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14CFF-D66E-4131-96C1-C65075D20A50}" type="datetime1">
              <a:rPr lang="da-DK" smtClean="0"/>
              <a:t>24-11-2016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singsources.fas.harvard.edu/hom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usingsources.fas.harvard.edu/citing-sour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singsources.fas.harvard.edu/h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smtClean="0"/>
              <a:t>Dissertation Course – Day 3</a:t>
            </a:r>
            <a:endParaRPr lang="da-DK" b="1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dirty="0" smtClean="0"/>
              <a:t>Summarising</a:t>
            </a:r>
          </a:p>
          <a:p>
            <a:pPr lvl="1"/>
            <a:r>
              <a:rPr lang="da-DK" i="1" dirty="0" smtClean="0"/>
              <a:t>A </a:t>
            </a:r>
            <a:r>
              <a:rPr lang="da-DK" i="1" dirty="0" err="1" smtClean="0"/>
              <a:t>condensed</a:t>
            </a:r>
            <a:r>
              <a:rPr lang="da-DK" i="1" dirty="0" smtClean="0"/>
              <a:t> version of the </a:t>
            </a:r>
            <a:r>
              <a:rPr lang="da-DK" i="1" dirty="0" err="1" smtClean="0"/>
              <a:t>authors’s</a:t>
            </a:r>
            <a:r>
              <a:rPr lang="da-DK" i="1" dirty="0" smtClean="0"/>
              <a:t> </a:t>
            </a:r>
            <a:r>
              <a:rPr lang="da-DK" i="1" dirty="0" err="1" smtClean="0"/>
              <a:t>key</a:t>
            </a:r>
            <a:r>
              <a:rPr lang="da-DK" i="1" dirty="0" smtClean="0"/>
              <a:t> points</a:t>
            </a:r>
          </a:p>
          <a:p>
            <a:pPr lvl="1"/>
            <a:r>
              <a:rPr lang="en-US" i="1" dirty="0"/>
              <a:t>You will need to summarize a source in your paper when you are going to refer to that source and you want your readers to understand the source's </a:t>
            </a:r>
            <a:r>
              <a:rPr lang="en-US" i="1" dirty="0" smtClean="0"/>
              <a:t>argument or </a:t>
            </a:r>
            <a:r>
              <a:rPr lang="en-US" i="1" dirty="0"/>
              <a:t>main </a:t>
            </a:r>
            <a:r>
              <a:rPr lang="en-US" i="1" dirty="0" smtClean="0"/>
              <a:t>ideas, before </a:t>
            </a:r>
            <a:r>
              <a:rPr lang="en-US" i="1" dirty="0"/>
              <a:t>you lay out your own argument about it, analysis of it, or response to </a:t>
            </a:r>
            <a:r>
              <a:rPr lang="en-US" i="1" dirty="0" smtClean="0"/>
              <a:t>it</a:t>
            </a:r>
          </a:p>
          <a:p>
            <a:pPr lvl="1"/>
            <a:r>
              <a:rPr lang="en-US" dirty="0" smtClean="0"/>
              <a:t>NOTE: </a:t>
            </a:r>
            <a:r>
              <a:rPr lang="en-US" dirty="0" err="1" smtClean="0"/>
              <a:t>Summarising</a:t>
            </a:r>
            <a:r>
              <a:rPr lang="en-US" dirty="0" smtClean="0"/>
              <a:t> is NOT copy-paste…</a:t>
            </a:r>
          </a:p>
          <a:p>
            <a:pPr lvl="1"/>
            <a:r>
              <a:rPr lang="en-US" dirty="0" smtClean="0"/>
              <a:t>Keep target audience and context in mind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0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da-DK" smtClean="0"/>
              <a:t>Paraphrasing and Quoting</a:t>
            </a:r>
          </a:p>
          <a:p>
            <a:pPr lvl="1"/>
            <a:r>
              <a:rPr lang="en-US" sz="2400" i="1"/>
              <a:t>When you paraphrase from a source, you restate the source's ideas in your own words. Whereas a summary provides your readers with a condensed overview of a source (or part of a source), a paraphrase of a source offers your readers the same level of detail provided in the original </a:t>
            </a:r>
            <a:r>
              <a:rPr lang="en-US" sz="2400" i="1" smtClean="0"/>
              <a:t>source</a:t>
            </a:r>
          </a:p>
          <a:p>
            <a:pPr lvl="1"/>
            <a:r>
              <a:rPr lang="da-DK" sz="2400" smtClean="0"/>
              <a:t>Quoting is actually copy-paste… So why ever do it?</a:t>
            </a:r>
            <a:endParaRPr lang="da-DK" sz="2400"/>
          </a:p>
          <a:p>
            <a:endParaRPr lang="da-DK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792088"/>
          </a:xfrm>
        </p:spPr>
        <p:txBody>
          <a:bodyPr>
            <a:normAutofit/>
          </a:bodyPr>
          <a:lstStyle/>
          <a:p>
            <a:r>
              <a:rPr lang="da-DK" dirty="0" err="1" smtClean="0"/>
              <a:t>Paraphrasing</a:t>
            </a:r>
            <a:r>
              <a:rPr lang="da-DK" dirty="0" smtClean="0"/>
              <a:t> and </a:t>
            </a:r>
            <a:r>
              <a:rPr lang="da-DK" dirty="0" err="1" smtClean="0"/>
              <a:t>Quoting</a:t>
            </a:r>
            <a:endParaRPr lang="da-DK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16774"/>
            <a:ext cx="7759167" cy="368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ksplosion 1 1"/>
          <p:cNvSpPr/>
          <p:nvPr/>
        </p:nvSpPr>
        <p:spPr>
          <a:xfrm>
            <a:off x="5364088" y="23956"/>
            <a:ext cx="3672408" cy="236915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600" smtClean="0"/>
              <a:t>This was a quote…</a:t>
            </a:r>
            <a:endParaRPr lang="da-DK" sz="3600"/>
          </a:p>
        </p:txBody>
      </p:sp>
      <p:sp>
        <p:nvSpPr>
          <p:cNvPr id="5" name="Tekstfelt 4"/>
          <p:cNvSpPr txBox="1"/>
          <p:nvPr/>
        </p:nvSpPr>
        <p:spPr>
          <a:xfrm>
            <a:off x="755576" y="5661248"/>
            <a:ext cx="7759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Harvard Guide to Using Sources: Summarizing, Paraphrasing, and Quoting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usingsources.fas.harvard.edu/home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087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832648"/>
          </a:xfrm>
        </p:spPr>
        <p:txBody>
          <a:bodyPr/>
          <a:lstStyle/>
          <a:p>
            <a:r>
              <a:rPr lang="da-DK" dirty="0" err="1" smtClean="0"/>
              <a:t>Primary</a:t>
            </a:r>
            <a:r>
              <a:rPr lang="da-DK" dirty="0" smtClean="0"/>
              <a:t> </a:t>
            </a:r>
            <a:r>
              <a:rPr lang="da-DK" dirty="0" err="1" smtClean="0"/>
              <a:t>advice</a:t>
            </a:r>
            <a:r>
              <a:rPr lang="da-DK" dirty="0" smtClean="0"/>
              <a:t> for source citation:</a:t>
            </a:r>
          </a:p>
          <a:p>
            <a:pPr lvl="1"/>
            <a:r>
              <a:rPr lang="da-DK" sz="2000" dirty="0" smtClean="0"/>
              <a:t>BE CONSISTENT – </a:t>
            </a:r>
            <a:r>
              <a:rPr lang="da-DK" sz="2000" dirty="0" err="1" smtClean="0"/>
              <a:t>use</a:t>
            </a:r>
            <a:r>
              <a:rPr lang="da-DK" sz="2000" dirty="0" smtClean="0"/>
              <a:t> the same </a:t>
            </a:r>
            <a:r>
              <a:rPr lang="da-DK" sz="2000" dirty="0" err="1" smtClean="0"/>
              <a:t>style</a:t>
            </a:r>
            <a:r>
              <a:rPr lang="da-DK" sz="2000" dirty="0" smtClean="0"/>
              <a:t> for the same types of </a:t>
            </a:r>
            <a:r>
              <a:rPr lang="da-DK" sz="2000" dirty="0" err="1" smtClean="0"/>
              <a:t>material</a:t>
            </a:r>
            <a:endParaRPr lang="da-DK" sz="2000" dirty="0" smtClean="0"/>
          </a:p>
          <a:p>
            <a:pPr lvl="1"/>
            <a:r>
              <a:rPr lang="da-DK" sz="2000" dirty="0" smtClean="0"/>
              <a:t>Provide as </a:t>
            </a:r>
            <a:r>
              <a:rPr lang="da-DK" sz="2000" dirty="0" err="1" smtClean="0"/>
              <a:t>much</a:t>
            </a:r>
            <a:r>
              <a:rPr lang="da-DK" sz="2000" dirty="0" smtClean="0"/>
              <a:t> </a:t>
            </a:r>
            <a:r>
              <a:rPr lang="da-DK" sz="2000" dirty="0" err="1" smtClean="0"/>
              <a:t>detail</a:t>
            </a:r>
            <a:r>
              <a:rPr lang="da-DK" sz="2000" dirty="0" smtClean="0"/>
              <a:t> as </a:t>
            </a:r>
            <a:r>
              <a:rPr lang="da-DK" sz="2000" dirty="0" err="1" smtClean="0"/>
              <a:t>possible</a:t>
            </a:r>
            <a:r>
              <a:rPr lang="da-DK" sz="2000" dirty="0" smtClean="0"/>
              <a:t> – it is not </a:t>
            </a:r>
            <a:r>
              <a:rPr lang="da-DK" sz="2000" dirty="0" err="1" smtClean="0"/>
              <a:t>enough</a:t>
            </a:r>
            <a:r>
              <a:rPr lang="da-DK" sz="2000" dirty="0" smtClean="0"/>
              <a:t> just to </a:t>
            </a:r>
            <a:r>
              <a:rPr lang="da-DK" sz="2000" dirty="0" err="1" smtClean="0"/>
              <a:t>refer</a:t>
            </a:r>
            <a:r>
              <a:rPr lang="da-DK" sz="2000" dirty="0" smtClean="0"/>
              <a:t> to </a:t>
            </a:r>
            <a:r>
              <a:rPr lang="da-DK" sz="2000" dirty="0" err="1" smtClean="0"/>
              <a:t>e.g</a:t>
            </a:r>
            <a:r>
              <a:rPr lang="da-DK" sz="2000" dirty="0" smtClean="0"/>
              <a:t>. a top-</a:t>
            </a:r>
            <a:r>
              <a:rPr lang="da-DK" sz="2000" dirty="0" err="1" smtClean="0"/>
              <a:t>level</a:t>
            </a:r>
            <a:r>
              <a:rPr lang="da-DK" sz="2000" dirty="0" smtClean="0"/>
              <a:t> domain or an </a:t>
            </a:r>
            <a:r>
              <a:rPr lang="da-DK" sz="2000" dirty="0" err="1" smtClean="0"/>
              <a:t>entire</a:t>
            </a:r>
            <a:r>
              <a:rPr lang="da-DK" sz="2000" dirty="0" smtClean="0"/>
              <a:t> book</a:t>
            </a:r>
          </a:p>
          <a:p>
            <a:pPr lvl="1"/>
            <a:r>
              <a:rPr lang="da-DK" sz="2000" dirty="0" err="1" smtClean="0"/>
              <a:t>Cite</a:t>
            </a:r>
            <a:r>
              <a:rPr lang="da-DK" sz="2000" dirty="0" smtClean="0"/>
              <a:t> ALL </a:t>
            </a:r>
            <a:r>
              <a:rPr lang="da-DK" sz="2000" dirty="0"/>
              <a:t>of </a:t>
            </a:r>
            <a:r>
              <a:rPr lang="da-DK" sz="2000" dirty="0" err="1"/>
              <a:t>your</a:t>
            </a:r>
            <a:r>
              <a:rPr lang="da-DK" sz="2000" dirty="0"/>
              <a:t> </a:t>
            </a:r>
            <a:r>
              <a:rPr lang="da-DK" sz="2000" dirty="0" err="1"/>
              <a:t>sources</a:t>
            </a:r>
            <a:r>
              <a:rPr lang="da-DK" sz="2000" dirty="0"/>
              <a:t>, </a:t>
            </a:r>
            <a:r>
              <a:rPr lang="da-DK" sz="2000" dirty="0" err="1"/>
              <a:t>no</a:t>
            </a:r>
            <a:r>
              <a:rPr lang="da-DK" sz="2000" dirty="0"/>
              <a:t> matter </a:t>
            </a:r>
            <a:r>
              <a:rPr lang="da-DK" sz="2000" dirty="0" err="1"/>
              <a:t>their</a:t>
            </a:r>
            <a:r>
              <a:rPr lang="da-DK" sz="2000" dirty="0"/>
              <a:t> form (</a:t>
            </a:r>
            <a:r>
              <a:rPr lang="da-DK" sz="2000" dirty="0" err="1"/>
              <a:t>see</a:t>
            </a:r>
            <a:r>
              <a:rPr lang="da-DK" sz="2000" dirty="0"/>
              <a:t> </a:t>
            </a:r>
            <a:r>
              <a:rPr lang="da-DK" sz="2000" dirty="0">
                <a:hlinkClick r:id="rId3"/>
              </a:rPr>
              <a:t>http://</a:t>
            </a:r>
            <a:r>
              <a:rPr lang="da-DK" sz="2000" dirty="0" smtClean="0">
                <a:hlinkClick r:id="rId3"/>
              </a:rPr>
              <a:t>usingsources.fas.harvard.edu/citing-sources</a:t>
            </a:r>
            <a:r>
              <a:rPr lang="da-DK" sz="2000" dirty="0" smtClean="0"/>
              <a:t> for </a:t>
            </a:r>
            <a:r>
              <a:rPr lang="da-DK" sz="2000" dirty="0" smtClean="0"/>
              <a:t>suggestions for </a:t>
            </a:r>
            <a:r>
              <a:rPr lang="da-DK" sz="2000" dirty="0" err="1" smtClean="0"/>
              <a:t>different</a:t>
            </a:r>
            <a:r>
              <a:rPr lang="da-DK" sz="2000" dirty="0" smtClean="0"/>
              <a:t> formats)</a:t>
            </a:r>
          </a:p>
          <a:p>
            <a:pPr lvl="1"/>
            <a:r>
              <a:rPr lang="da-DK" sz="2000" dirty="0" smtClean="0"/>
              <a:t>Do not </a:t>
            </a:r>
            <a:r>
              <a:rPr lang="da-DK" sz="2000" dirty="0" err="1" smtClean="0"/>
              <a:t>cite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</a:t>
            </a:r>
            <a:r>
              <a:rPr lang="da-DK" sz="2000" dirty="0" err="1" smtClean="0"/>
              <a:t>you</a:t>
            </a:r>
            <a:r>
              <a:rPr lang="da-DK" sz="2000" dirty="0" smtClean="0"/>
              <a:t> have not </a:t>
            </a:r>
            <a:r>
              <a:rPr lang="da-DK" sz="2000" dirty="0" err="1" smtClean="0"/>
              <a:t>used</a:t>
            </a:r>
            <a:r>
              <a:rPr lang="da-DK" sz="2000" dirty="0" smtClean="0"/>
              <a:t> – the supervisor </a:t>
            </a:r>
            <a:r>
              <a:rPr lang="da-DK" sz="2000" dirty="0" err="1" smtClean="0"/>
              <a:t>may</a:t>
            </a:r>
            <a:r>
              <a:rPr lang="da-DK" sz="2000" dirty="0" smtClean="0"/>
              <a:t> ask </a:t>
            </a:r>
            <a:r>
              <a:rPr lang="da-DK" sz="2000" dirty="0" err="1" smtClean="0"/>
              <a:t>about</a:t>
            </a:r>
            <a:r>
              <a:rPr lang="da-DK" sz="2000" dirty="0" smtClean="0"/>
              <a:t> </a:t>
            </a:r>
            <a:r>
              <a:rPr lang="da-DK" sz="2000" dirty="0" err="1" smtClean="0"/>
              <a:t>sources</a:t>
            </a:r>
            <a:r>
              <a:rPr lang="da-DK" sz="2000" dirty="0" smtClean="0"/>
              <a:t> at the </a:t>
            </a:r>
            <a:r>
              <a:rPr lang="da-DK" sz="2000" dirty="0" err="1" smtClean="0"/>
              <a:t>exam</a:t>
            </a:r>
            <a:r>
              <a:rPr lang="da-DK" sz="2000" dirty="0" smtClean="0"/>
              <a:t>…</a:t>
            </a:r>
          </a:p>
          <a:p>
            <a:pPr lvl="1"/>
            <a:r>
              <a:rPr lang="da-DK" sz="2000" dirty="0" smtClean="0"/>
              <a:t>Refer to the citation in the </a:t>
            </a:r>
            <a:r>
              <a:rPr lang="da-DK" sz="2000" dirty="0" err="1" smtClean="0"/>
              <a:t>main</a:t>
            </a:r>
            <a:r>
              <a:rPr lang="da-DK" sz="2000" dirty="0" smtClean="0"/>
              <a:t>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where</a:t>
            </a:r>
            <a:r>
              <a:rPr lang="da-DK" sz="2000" dirty="0" smtClean="0"/>
              <a:t> relevant</a:t>
            </a:r>
          </a:p>
          <a:p>
            <a:pPr lvl="1"/>
            <a:r>
              <a:rPr lang="da-DK" sz="2000" dirty="0" smtClean="0"/>
              <a:t>If </a:t>
            </a:r>
            <a:r>
              <a:rPr lang="da-DK" sz="2000" dirty="0" err="1" smtClean="0"/>
              <a:t>you</a:t>
            </a:r>
            <a:r>
              <a:rPr lang="da-DK" sz="2000" dirty="0" smtClean="0"/>
              <a:t> </a:t>
            </a:r>
            <a:r>
              <a:rPr lang="da-DK" sz="2000" dirty="0" err="1" smtClean="0"/>
              <a:t>include</a:t>
            </a:r>
            <a:r>
              <a:rPr lang="da-DK" sz="2000" dirty="0" smtClean="0"/>
              <a:t> </a:t>
            </a:r>
            <a:r>
              <a:rPr lang="da-DK" sz="2000" dirty="0" err="1" smtClean="0"/>
              <a:t>direct</a:t>
            </a:r>
            <a:r>
              <a:rPr lang="da-DK" sz="2000" dirty="0" smtClean="0"/>
              <a:t> </a:t>
            </a:r>
            <a:r>
              <a:rPr lang="da-DK" sz="2000" dirty="0" err="1" smtClean="0"/>
              <a:t>quotes</a:t>
            </a:r>
            <a:r>
              <a:rPr lang="da-DK" sz="2000" dirty="0" smtClean="0"/>
              <a:t>, </a:t>
            </a:r>
            <a:r>
              <a:rPr lang="da-DK" sz="2000" dirty="0" err="1" smtClean="0"/>
              <a:t>indicate</a:t>
            </a:r>
            <a:r>
              <a:rPr lang="da-DK" sz="2000" dirty="0" smtClean="0"/>
              <a:t> it CLEARLY in the </a:t>
            </a:r>
            <a:r>
              <a:rPr lang="da-DK" sz="2000" dirty="0" err="1" smtClean="0"/>
              <a:t>text</a:t>
            </a:r>
            <a:r>
              <a:rPr lang="da-DK" sz="2000" dirty="0" smtClean="0"/>
              <a:t>, </a:t>
            </a:r>
            <a:r>
              <a:rPr lang="da-DK" sz="2000" dirty="0" err="1" smtClean="0"/>
              <a:t>e.g</a:t>
            </a:r>
            <a:r>
              <a:rPr lang="da-DK" sz="2000" dirty="0" smtClean="0"/>
              <a:t>. by </a:t>
            </a:r>
            <a:r>
              <a:rPr lang="da-DK" sz="2000" dirty="0" err="1" smtClean="0"/>
              <a:t>using</a:t>
            </a:r>
            <a:r>
              <a:rPr lang="da-DK" sz="2000" dirty="0" smtClean="0"/>
              <a:t> </a:t>
            </a:r>
            <a:r>
              <a:rPr lang="da-DK" sz="2000" i="1" dirty="0" err="1" smtClean="0"/>
              <a:t>italic</a:t>
            </a:r>
            <a:r>
              <a:rPr lang="da-DK" sz="2000" dirty="0" smtClean="0"/>
              <a:t> or </a:t>
            </a:r>
            <a:r>
              <a:rPr lang="da-DK" sz="2000" dirty="0" err="1" smtClean="0"/>
              <a:t>some</a:t>
            </a:r>
            <a:r>
              <a:rPr lang="da-DK" sz="2000" dirty="0" smtClean="0"/>
              <a:t> </a:t>
            </a:r>
            <a:r>
              <a:rPr lang="da-DK" sz="2000" dirty="0" err="1" smtClean="0"/>
              <a:t>other</a:t>
            </a:r>
            <a:r>
              <a:rPr lang="da-DK" sz="2000" dirty="0" smtClean="0"/>
              <a:t> form of </a:t>
            </a:r>
            <a:r>
              <a:rPr lang="da-DK" sz="2000" dirty="0" err="1" smtClean="0"/>
              <a:t>emphasis</a:t>
            </a:r>
            <a:endParaRPr lang="da-DK" sz="2000" dirty="0" smtClean="0"/>
          </a:p>
          <a:p>
            <a:pPr lvl="1"/>
            <a:r>
              <a:rPr lang="da-DK" sz="2000" dirty="0" err="1" smtClean="0"/>
              <a:t>Maintain</a:t>
            </a:r>
            <a:r>
              <a:rPr lang="da-DK" sz="2000" dirty="0" smtClean="0"/>
              <a:t> </a:t>
            </a:r>
            <a:r>
              <a:rPr lang="da-DK" sz="2000" dirty="0" err="1" smtClean="0"/>
              <a:t>your</a:t>
            </a:r>
            <a:r>
              <a:rPr lang="da-DK" sz="2000" dirty="0" smtClean="0"/>
              <a:t> </a:t>
            </a:r>
            <a:r>
              <a:rPr lang="da-DK" sz="2000" dirty="0" err="1" smtClean="0"/>
              <a:t>bibliography</a:t>
            </a:r>
            <a:r>
              <a:rPr lang="da-DK" sz="2000" dirty="0" smtClean="0"/>
              <a:t> from </a:t>
            </a:r>
            <a:r>
              <a:rPr lang="da-DK" sz="2000" dirty="0" err="1" smtClean="0"/>
              <a:t>day</a:t>
            </a:r>
            <a:r>
              <a:rPr lang="da-DK" sz="2000" dirty="0" smtClean="0"/>
              <a:t> 1. Do not slap it </a:t>
            </a:r>
            <a:r>
              <a:rPr lang="da-DK" sz="2000" dirty="0" err="1" smtClean="0"/>
              <a:t>onto</a:t>
            </a:r>
            <a:r>
              <a:rPr lang="da-DK" sz="2000" dirty="0" smtClean="0"/>
              <a:t> the </a:t>
            </a:r>
            <a:r>
              <a:rPr lang="da-DK" sz="2000" dirty="0" err="1" smtClean="0"/>
              <a:t>report</a:t>
            </a:r>
            <a:r>
              <a:rPr lang="da-DK" sz="2000" dirty="0" smtClean="0"/>
              <a:t> as a </a:t>
            </a:r>
            <a:r>
              <a:rPr lang="da-DK" sz="2000" dirty="0" err="1" smtClean="0"/>
              <a:t>quick</a:t>
            </a:r>
            <a:r>
              <a:rPr lang="da-DK" sz="2000" dirty="0" smtClean="0"/>
              <a:t> and </a:t>
            </a:r>
            <a:r>
              <a:rPr lang="da-DK" sz="2000" dirty="0" err="1" smtClean="0"/>
              <a:t>sloppy</a:t>
            </a:r>
            <a:r>
              <a:rPr lang="da-DK" sz="2000" dirty="0" smtClean="0"/>
              <a:t> </a:t>
            </a:r>
            <a:r>
              <a:rPr lang="da-DK" sz="2000" dirty="0" err="1" smtClean="0"/>
              <a:t>afterthought</a:t>
            </a:r>
            <a:r>
              <a:rPr lang="da-DK" sz="2000" dirty="0" smtClean="0"/>
              <a:t>.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639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da-DK" dirty="0" err="1" smtClean="0"/>
              <a:t>Plagiarism</a:t>
            </a:r>
            <a:r>
              <a:rPr lang="da-DK" dirty="0" smtClean="0"/>
              <a:t> …</a:t>
            </a:r>
          </a:p>
          <a:p>
            <a:pPr lvl="1"/>
            <a:r>
              <a:rPr lang="da-DK" dirty="0" err="1" smtClean="0"/>
              <a:t>Claiming</a:t>
            </a:r>
            <a:r>
              <a:rPr lang="da-DK" dirty="0" smtClean="0"/>
              <a:t> ANY sort of </a:t>
            </a:r>
            <a:r>
              <a:rPr lang="da-DK" dirty="0" err="1" smtClean="0"/>
              <a:t>work</a:t>
            </a:r>
            <a:r>
              <a:rPr lang="da-DK" dirty="0" smtClean="0"/>
              <a:t>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, </a:t>
            </a:r>
            <a:r>
              <a:rPr lang="da-DK" dirty="0" err="1" smtClean="0"/>
              <a:t>even</a:t>
            </a:r>
            <a:r>
              <a:rPr lang="da-DK" dirty="0" smtClean="0"/>
              <a:t> </a:t>
            </a:r>
            <a:r>
              <a:rPr lang="da-DK" dirty="0" err="1" smtClean="0"/>
              <a:t>though</a:t>
            </a:r>
            <a:r>
              <a:rPr lang="da-DK" dirty="0" smtClean="0"/>
              <a:t> it </a:t>
            </a:r>
            <a:r>
              <a:rPr lang="da-DK" dirty="0" err="1" smtClean="0"/>
              <a:t>originates</a:t>
            </a:r>
            <a:r>
              <a:rPr lang="da-DK" dirty="0" smtClean="0"/>
              <a:t> from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This 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raw</a:t>
            </a:r>
            <a:r>
              <a:rPr lang="da-DK" dirty="0" smtClean="0"/>
              <a:t> </a:t>
            </a:r>
            <a:r>
              <a:rPr lang="da-DK" dirty="0" err="1" smtClean="0"/>
              <a:t>copy-paste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rewriting</a:t>
            </a:r>
            <a:r>
              <a:rPr lang="da-DK" dirty="0" smtClean="0"/>
              <a:t> source </a:t>
            </a:r>
            <a:r>
              <a:rPr lang="da-DK" dirty="0" err="1" smtClean="0"/>
              <a:t>material</a:t>
            </a:r>
            <a:r>
              <a:rPr lang="da-DK" dirty="0" smtClean="0"/>
              <a:t> WITHOUT proper </a:t>
            </a:r>
            <a:r>
              <a:rPr lang="da-DK" dirty="0" err="1" smtClean="0"/>
              <a:t>mentioning</a:t>
            </a:r>
            <a:r>
              <a:rPr lang="da-DK" dirty="0" smtClean="0"/>
              <a:t> of source</a:t>
            </a:r>
          </a:p>
          <a:p>
            <a:pPr lvl="1"/>
            <a:r>
              <a:rPr lang="da-DK" dirty="0" smtClean="0"/>
              <a:t>Covers not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text</a:t>
            </a:r>
            <a:r>
              <a:rPr lang="da-DK" dirty="0" smtClean="0"/>
              <a:t>, but </a:t>
            </a:r>
            <a:r>
              <a:rPr lang="da-DK" dirty="0" err="1" smtClean="0"/>
              <a:t>also</a:t>
            </a:r>
            <a:r>
              <a:rPr lang="da-DK" dirty="0" smtClean="0"/>
              <a:t> program source </a:t>
            </a:r>
            <a:r>
              <a:rPr lang="da-DK" dirty="0" err="1" smtClean="0"/>
              <a:t>code</a:t>
            </a:r>
            <a:r>
              <a:rPr lang="da-DK" dirty="0" smtClean="0"/>
              <a:t>, designs, etc..</a:t>
            </a:r>
          </a:p>
          <a:p>
            <a:pPr lvl="1"/>
            <a:r>
              <a:rPr lang="da-DK" dirty="0" smtClean="0"/>
              <a:t>THERE IS NO EXCUSE FOR PLAGIARISM, AND IT IS NOT THE RESPONSIBILITY OF THE SUPERVISOR TO DETECT IT BEFORE REPORT HAND-IN!</a:t>
            </a:r>
          </a:p>
          <a:p>
            <a:pPr lvl="1"/>
            <a:r>
              <a:rPr lang="da-DK" dirty="0" err="1" smtClean="0"/>
              <a:t>Wiseflow</a:t>
            </a:r>
            <a:r>
              <a:rPr lang="da-DK" dirty="0" smtClean="0"/>
              <a:t> has a </a:t>
            </a:r>
            <a:r>
              <a:rPr lang="da-DK" dirty="0" err="1" smtClean="0"/>
              <a:t>built</a:t>
            </a:r>
            <a:r>
              <a:rPr lang="da-DK" dirty="0" smtClean="0"/>
              <a:t>-in </a:t>
            </a:r>
            <a:r>
              <a:rPr lang="da-DK" dirty="0" err="1" smtClean="0"/>
              <a:t>plagiarism</a:t>
            </a:r>
            <a:r>
              <a:rPr lang="da-DK" dirty="0" smtClean="0"/>
              <a:t> </a:t>
            </a:r>
            <a:r>
              <a:rPr lang="da-DK" dirty="0" err="1" smtClean="0"/>
              <a:t>detector</a:t>
            </a:r>
            <a:r>
              <a:rPr lang="da-DK" dirty="0" smtClean="0"/>
              <a:t>.</a:t>
            </a:r>
          </a:p>
          <a:p>
            <a:pPr lvl="2"/>
            <a:r>
              <a:rPr lang="da-DK" dirty="0" smtClean="0"/>
              <a:t>It runs </a:t>
            </a:r>
            <a:r>
              <a:rPr lang="da-DK" dirty="0" err="1" smtClean="0"/>
              <a:t>automatically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hand</a:t>
            </a:r>
            <a:r>
              <a:rPr lang="da-DK" dirty="0" smtClean="0"/>
              <a:t> in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89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7200" dirty="0" smtClean="0"/>
              <a:t>Language and Wording</a:t>
            </a:r>
          </a:p>
          <a:p>
            <a:endParaRPr lang="da-DK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15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and wording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report writing you need to consider:</a:t>
            </a:r>
          </a:p>
          <a:p>
            <a:pPr lvl="1"/>
            <a:r>
              <a:rPr lang="en-US" dirty="0" smtClean="0"/>
              <a:t>Who are the author(s)?</a:t>
            </a:r>
          </a:p>
          <a:p>
            <a:pPr lvl="1"/>
            <a:r>
              <a:rPr lang="en-US" dirty="0" smtClean="0"/>
              <a:t>Who are the reader(s)? </a:t>
            </a:r>
          </a:p>
          <a:p>
            <a:pPr lvl="1"/>
            <a:r>
              <a:rPr lang="en-US" dirty="0" smtClean="0"/>
              <a:t>Which tense to choose?</a:t>
            </a:r>
          </a:p>
          <a:p>
            <a:pPr lvl="1"/>
            <a:r>
              <a:rPr lang="en-US" dirty="0" smtClean="0"/>
              <a:t>How to make good writing?</a:t>
            </a:r>
          </a:p>
          <a:p>
            <a:pPr lvl="1"/>
            <a:endParaRPr lang="en-US" dirty="0" smtClean="0"/>
          </a:p>
          <a:p>
            <a:pPr lvl="1"/>
            <a:r>
              <a:rPr lang="en-US" sz="2000" dirty="0" smtClean="0"/>
              <a:t>Grammar and spelling</a:t>
            </a:r>
          </a:p>
          <a:p>
            <a:pPr lvl="1"/>
            <a:r>
              <a:rPr lang="en-US" sz="2000" dirty="0" smtClean="0"/>
              <a:t>Fonts and numbering</a:t>
            </a:r>
          </a:p>
          <a:p>
            <a:pPr lvl="1"/>
            <a:r>
              <a:rPr lang="en-US" sz="2000" dirty="0" smtClean="0"/>
              <a:t>Figures and sources</a:t>
            </a:r>
          </a:p>
          <a:p>
            <a:pPr lvl="1"/>
            <a:r>
              <a:rPr lang="en-US" sz="2000" dirty="0" smtClean="0"/>
              <a:t>Layout</a:t>
            </a:r>
            <a:endParaRPr lang="en-US" dirty="0" smtClean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985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author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make</a:t>
            </a:r>
            <a:r>
              <a:rPr lang="da-DK" dirty="0" smtClean="0"/>
              <a:t> the </a:t>
            </a:r>
            <a:r>
              <a:rPr lang="da-DK" dirty="0" err="1" smtClean="0"/>
              <a:t>report</a:t>
            </a:r>
            <a:r>
              <a:rPr lang="da-DK" dirty="0" smtClean="0"/>
              <a:t> </a:t>
            </a:r>
            <a:r>
              <a:rPr lang="da-DK" dirty="0" err="1" smtClean="0"/>
              <a:t>personal</a:t>
            </a:r>
            <a:r>
              <a:rPr lang="da-DK" dirty="0" smtClean="0"/>
              <a:t> by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‘I’</a:t>
            </a:r>
            <a:r>
              <a:rPr lang="da-DK" dirty="0" smtClean="0"/>
              <a:t> or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endParaRPr lang="da-DK" dirty="0" smtClean="0"/>
          </a:p>
          <a:p>
            <a:r>
              <a:rPr lang="da-DK" dirty="0" smtClean="0"/>
              <a:t>Eg: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decide</a:t>
            </a:r>
            <a:r>
              <a:rPr lang="da-DK" dirty="0" smtClean="0"/>
              <a:t> to </a:t>
            </a:r>
            <a:r>
              <a:rPr lang="da-DK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Eclipse</a:t>
            </a:r>
            <a:r>
              <a:rPr lang="da-DK" dirty="0" smtClean="0"/>
              <a:t> as </a:t>
            </a:r>
            <a:r>
              <a:rPr lang="da-DK" dirty="0" err="1" smtClean="0"/>
              <a:t>my</a:t>
            </a:r>
            <a:r>
              <a:rPr lang="da-DK" dirty="0" smtClean="0"/>
              <a:t> …..</a:t>
            </a:r>
          </a:p>
          <a:p>
            <a:pPr marL="0" indent="0">
              <a:buNone/>
            </a:pPr>
            <a:r>
              <a:rPr lang="da-DK" dirty="0"/>
              <a:t> </a:t>
            </a:r>
            <a:r>
              <a:rPr lang="da-DK" dirty="0" smtClean="0"/>
              <a:t>          </a:t>
            </a:r>
            <a:r>
              <a:rPr lang="da-DK" dirty="0" err="1" smtClean="0"/>
              <a:t>based</a:t>
            </a:r>
            <a:r>
              <a:rPr lang="da-DK" dirty="0" smtClean="0"/>
              <a:t> upon … </a:t>
            </a:r>
            <a:r>
              <a:rPr lang="da-DK" b="1" i="1" u="sng" dirty="0" smtClean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da-DK" dirty="0" smtClean="0"/>
              <a:t> </a:t>
            </a:r>
            <a:r>
              <a:rPr lang="da-DK" dirty="0" err="1" smtClean="0"/>
              <a:t>think</a:t>
            </a:r>
            <a:r>
              <a:rPr lang="da-DK" dirty="0" smtClean="0"/>
              <a:t> …….</a:t>
            </a:r>
          </a:p>
          <a:p>
            <a:pPr marL="0" indent="0">
              <a:buNone/>
            </a:pP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         </a:t>
            </a:r>
            <a:r>
              <a:rPr lang="da-DK" b="1" i="1" u="sng" dirty="0" err="1" smtClean="0">
                <a:solidFill>
                  <a:schemeClr val="accent5">
                    <a:lumMod val="75000"/>
                  </a:schemeClr>
                </a:solidFill>
              </a:rPr>
              <a:t>We</a:t>
            </a:r>
            <a:r>
              <a:rPr lang="da-DK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the </a:t>
            </a:r>
            <a:r>
              <a:rPr lang="da-DK" dirty="0" err="1" smtClean="0"/>
              <a:t>relevance</a:t>
            </a:r>
            <a:r>
              <a:rPr lang="da-DK" dirty="0" smtClean="0"/>
              <a:t> of ….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7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Who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(s)?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readers are: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Your supervisor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external examiner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Others with interest in your topics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That means that you can assume a general understanding of IT, problems, theories and solutions from the </a:t>
            </a:r>
            <a:r>
              <a:rPr lang="en-US" dirty="0" err="1" smtClean="0"/>
              <a:t>programme</a:t>
            </a:r>
            <a:r>
              <a:rPr lang="en-US" dirty="0" smtClean="0"/>
              <a:t>(s)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571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Which</a:t>
            </a:r>
            <a:r>
              <a:rPr lang="da-DK" dirty="0" smtClean="0"/>
              <a:t> </a:t>
            </a:r>
            <a:r>
              <a:rPr lang="da-DK" dirty="0" err="1" smtClean="0"/>
              <a:t>tense</a:t>
            </a:r>
            <a:r>
              <a:rPr lang="da-DK" dirty="0" smtClean="0"/>
              <a:t> to </a:t>
            </a:r>
            <a:r>
              <a:rPr lang="da-DK" dirty="0" err="1" smtClean="0"/>
              <a:t>chose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Present or past tense?</a:t>
            </a:r>
          </a:p>
          <a:p>
            <a:r>
              <a:rPr lang="da-DK" dirty="0" smtClean="0"/>
              <a:t>Eg: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or I </a:t>
            </a:r>
            <a:r>
              <a:rPr lang="en-US" b="1" i="1" u="sng" dirty="0" smtClean="0">
                <a:solidFill>
                  <a:schemeClr val="accent5">
                    <a:lumMod val="75000"/>
                  </a:schemeClr>
                </a:solidFill>
              </a:rPr>
              <a:t>decided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to use Eclipse …</a:t>
            </a:r>
          </a:p>
          <a:p>
            <a:r>
              <a:rPr lang="en-US" dirty="0" smtClean="0"/>
              <a:t>Present tense gives the reader a feeling of activities/problems/decisions/discussions happening right now</a:t>
            </a:r>
          </a:p>
          <a:p>
            <a:r>
              <a:rPr lang="en-US" dirty="0" smtClean="0"/>
              <a:t>Past tense gives a ‘diary’-like feeling</a:t>
            </a:r>
          </a:p>
          <a:p>
            <a:r>
              <a:rPr lang="en-US" dirty="0" smtClean="0"/>
              <a:t>Be consistent in your report writing!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731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dirty="0"/>
              <a:t>Day 1: ”</a:t>
            </a:r>
            <a:r>
              <a:rPr lang="da-DK" sz="3600" b="1" dirty="0" err="1"/>
              <a:t>What</a:t>
            </a:r>
            <a:r>
              <a:rPr lang="da-DK" sz="3600" b="1" dirty="0"/>
              <a:t> is it all </a:t>
            </a:r>
            <a:r>
              <a:rPr lang="da-DK" sz="3600" b="1" dirty="0" err="1"/>
              <a:t>about</a:t>
            </a:r>
            <a:r>
              <a:rPr lang="da-DK" sz="3600" b="1" dirty="0"/>
              <a:t> + </a:t>
            </a:r>
            <a:r>
              <a:rPr lang="da-DK" sz="3600" b="1" dirty="0" err="1"/>
              <a:t>forming</a:t>
            </a:r>
            <a:r>
              <a:rPr lang="da-DK" sz="3600" b="1" dirty="0"/>
              <a:t> </a:t>
            </a:r>
            <a:r>
              <a:rPr lang="da-DK" sz="3600" b="1" dirty="0" err="1"/>
              <a:t>groups</a:t>
            </a:r>
            <a:r>
              <a:rPr lang="da-DK" sz="3600" b="1" dirty="0"/>
              <a:t>”</a:t>
            </a:r>
          </a:p>
          <a:p>
            <a:pPr lvl="1"/>
            <a:r>
              <a:rPr lang="da-DK" dirty="0"/>
              <a:t>Problems </a:t>
            </a:r>
          </a:p>
          <a:p>
            <a:pPr lvl="1"/>
            <a:r>
              <a:rPr lang="da-DK" dirty="0" err="1"/>
              <a:t>Study</a:t>
            </a:r>
            <a:r>
              <a:rPr lang="da-DK" dirty="0"/>
              <a:t> </a:t>
            </a:r>
            <a:r>
              <a:rPr lang="da-DK" dirty="0" err="1"/>
              <a:t>project</a:t>
            </a:r>
            <a:r>
              <a:rPr lang="da-DK" dirty="0"/>
              <a:t> – structure</a:t>
            </a:r>
          </a:p>
          <a:p>
            <a:pPr lvl="1"/>
            <a:r>
              <a:rPr lang="da-DK" dirty="0">
                <a:solidFill>
                  <a:srgbClr val="00B050"/>
                </a:solidFill>
              </a:rPr>
              <a:t>Group formations (Marketplace)</a:t>
            </a:r>
          </a:p>
          <a:p>
            <a:pPr lvl="1"/>
            <a:r>
              <a:rPr lang="da-DK" dirty="0"/>
              <a:t>Problem definitions </a:t>
            </a:r>
          </a:p>
          <a:p>
            <a:pPr lvl="1"/>
            <a:r>
              <a:rPr lang="da-DK" dirty="0"/>
              <a:t>Good and bad problem definitions</a:t>
            </a:r>
          </a:p>
          <a:p>
            <a:pPr lvl="1"/>
            <a:r>
              <a:rPr lang="da-DK" dirty="0" err="1">
                <a:solidFill>
                  <a:srgbClr val="00B050"/>
                </a:solidFill>
              </a:rPr>
              <a:t>Exercise</a:t>
            </a:r>
            <a:r>
              <a:rPr lang="da-DK" dirty="0">
                <a:solidFill>
                  <a:srgbClr val="00B050"/>
                </a:solidFill>
              </a:rPr>
              <a:t>: </a:t>
            </a:r>
            <a:r>
              <a:rPr lang="da-DK" dirty="0" err="1">
                <a:solidFill>
                  <a:srgbClr val="00B050"/>
                </a:solidFill>
              </a:rPr>
              <a:t>Working</a:t>
            </a:r>
            <a:r>
              <a:rPr lang="da-DK" dirty="0">
                <a:solidFill>
                  <a:srgbClr val="00B050"/>
                </a:solidFill>
              </a:rPr>
              <a:t> with problem definition for a given </a:t>
            </a:r>
            <a:r>
              <a:rPr lang="da-DK" dirty="0" err="1" smtClean="0">
                <a:solidFill>
                  <a:srgbClr val="00B050"/>
                </a:solidFill>
              </a:rPr>
              <a:t>topic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Tell </a:t>
            </a:r>
            <a:r>
              <a:rPr lang="da-DK" b="1" dirty="0" smtClean="0">
                <a:solidFill>
                  <a:srgbClr val="C00000"/>
                </a:solidFill>
              </a:rPr>
              <a:t>‘the story’ </a:t>
            </a:r>
            <a:r>
              <a:rPr lang="da-DK" dirty="0" smtClean="0"/>
              <a:t>of </a:t>
            </a:r>
            <a:r>
              <a:rPr lang="da-DK" dirty="0" err="1" smtClean="0"/>
              <a:t>your</a:t>
            </a:r>
            <a:r>
              <a:rPr lang="da-DK" dirty="0" smtClean="0"/>
              <a:t> project:</a:t>
            </a:r>
          </a:p>
          <a:p>
            <a:pPr lvl="1"/>
            <a:r>
              <a:rPr lang="da-DK" dirty="0" smtClean="0"/>
              <a:t>…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definition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Method</a:t>
            </a:r>
            <a:r>
              <a:rPr lang="da-DK" dirty="0" smtClean="0"/>
              <a:t> </a:t>
            </a:r>
          </a:p>
          <a:p>
            <a:pPr lvl="2"/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b="1" dirty="0" err="1" smtClean="0"/>
              <a:t>will</a:t>
            </a:r>
            <a:r>
              <a:rPr lang="da-DK" dirty="0" smtClean="0"/>
              <a:t> do (</a:t>
            </a:r>
            <a:r>
              <a:rPr lang="da-DK" dirty="0" err="1" smtClean="0"/>
              <a:t>activities</a:t>
            </a:r>
            <a:r>
              <a:rPr lang="da-DK" dirty="0" smtClean="0"/>
              <a:t>) to </a:t>
            </a:r>
            <a:r>
              <a:rPr lang="da-DK" dirty="0" err="1" smtClean="0"/>
              <a:t>answer</a:t>
            </a:r>
            <a:r>
              <a:rPr lang="da-DK" dirty="0" smtClean="0"/>
              <a:t> the problem definition </a:t>
            </a:r>
            <a:r>
              <a:rPr lang="da-DK" dirty="0" err="1" smtClean="0"/>
              <a:t>question</a:t>
            </a:r>
            <a:r>
              <a:rPr lang="da-DK" dirty="0" smtClean="0"/>
              <a:t>(s)</a:t>
            </a:r>
          </a:p>
          <a:p>
            <a:pPr lvl="1"/>
            <a:r>
              <a:rPr lang="da-DK" dirty="0" smtClean="0">
                <a:solidFill>
                  <a:srgbClr val="C00000"/>
                </a:solidFill>
              </a:rPr>
              <a:t>Problem </a:t>
            </a:r>
            <a:r>
              <a:rPr lang="da-DK" dirty="0" err="1" smtClean="0">
                <a:solidFill>
                  <a:srgbClr val="C00000"/>
                </a:solidFill>
              </a:rPr>
              <a:t>solving</a:t>
            </a:r>
            <a:r>
              <a:rPr lang="da-DK" dirty="0" smtClean="0">
                <a:solidFill>
                  <a:srgbClr val="C00000"/>
                </a:solidFill>
              </a:rPr>
              <a:t> </a:t>
            </a:r>
            <a:r>
              <a:rPr lang="da-DK" dirty="0" smtClean="0"/>
              <a:t>(</a:t>
            </a:r>
            <a:r>
              <a:rPr lang="da-DK" dirty="0" err="1" smtClean="0"/>
              <a:t>next</a:t>
            </a:r>
            <a:r>
              <a:rPr lang="da-DK" dirty="0" smtClean="0"/>
              <a:t> slide)</a:t>
            </a:r>
          </a:p>
          <a:p>
            <a:pPr lvl="1"/>
            <a:r>
              <a:rPr lang="da-DK" dirty="0" smtClean="0"/>
              <a:t>…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19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How to </a:t>
            </a:r>
            <a:r>
              <a:rPr lang="da-DK" dirty="0" err="1" smtClean="0"/>
              <a:t>make</a:t>
            </a:r>
            <a:r>
              <a:rPr lang="da-DK" dirty="0" smtClean="0"/>
              <a:t> </a:t>
            </a: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writing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solving</a:t>
            </a:r>
          </a:p>
          <a:p>
            <a:pPr lvl="2"/>
            <a:r>
              <a:rPr lang="en-US" dirty="0" smtClean="0"/>
              <a:t>Write about your activities: (in the order they happen)</a:t>
            </a:r>
          </a:p>
          <a:p>
            <a:pPr lvl="3"/>
            <a:r>
              <a:rPr lang="en-US" dirty="0" smtClean="0"/>
              <a:t>Purpose of this activity</a:t>
            </a:r>
          </a:p>
          <a:p>
            <a:pPr lvl="3"/>
            <a:r>
              <a:rPr lang="en-US" dirty="0" smtClean="0"/>
              <a:t>How you do it</a:t>
            </a:r>
          </a:p>
          <a:p>
            <a:pPr lvl="3"/>
            <a:r>
              <a:rPr lang="en-US" dirty="0" smtClean="0"/>
              <a:t>Problems/discussions/decisions that happens</a:t>
            </a:r>
          </a:p>
          <a:p>
            <a:pPr lvl="3"/>
            <a:r>
              <a:rPr lang="en-US" dirty="0" smtClean="0"/>
              <a:t>Results (summary, evaluated summary, analysis …- paragraphs</a:t>
            </a:r>
          </a:p>
          <a:p>
            <a:pPr lvl="3"/>
            <a:r>
              <a:rPr lang="en-US" dirty="0" smtClean="0"/>
              <a:t>Sub conclusions (if any)</a:t>
            </a:r>
          </a:p>
          <a:p>
            <a:pPr lvl="2"/>
            <a:r>
              <a:rPr lang="en-US" dirty="0" smtClean="0"/>
              <a:t>Relate the activities to one another so that the reader experience a </a:t>
            </a:r>
            <a:r>
              <a:rPr lang="en-US" u="sng" dirty="0" smtClean="0">
                <a:solidFill>
                  <a:srgbClr val="C00000"/>
                </a:solidFill>
              </a:rPr>
              <a:t>connecting line</a:t>
            </a:r>
            <a:r>
              <a:rPr lang="en-US" dirty="0" smtClean="0"/>
              <a:t> throughout the report</a:t>
            </a:r>
          </a:p>
          <a:p>
            <a:pPr lvl="3"/>
            <a:r>
              <a:rPr lang="en-US" dirty="0" err="1" smtClean="0"/>
              <a:t>Eg</a:t>
            </a:r>
            <a:r>
              <a:rPr lang="en-US" dirty="0" smtClean="0"/>
              <a:t>. The result of one activity is used in the next activity etc.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355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You make and write a ‘fantastic’ Business Analysis but you don’t use it for anything in your project -&gt; </a:t>
            </a:r>
            <a:r>
              <a:rPr lang="en-US" b="1" dirty="0" smtClean="0"/>
              <a:t>kill it</a:t>
            </a:r>
          </a:p>
          <a:p>
            <a:endParaRPr lang="en-US" b="1" dirty="0" smtClean="0"/>
          </a:p>
          <a:p>
            <a:r>
              <a:rPr lang="en-US" dirty="0" smtClean="0"/>
              <a:t>You have written a section about some special feature in a programming language but you don’t use the feature -&gt; </a:t>
            </a:r>
            <a:r>
              <a:rPr lang="en-US" b="1" dirty="0" smtClean="0"/>
              <a:t>kill it</a:t>
            </a:r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133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How to </a:t>
            </a:r>
            <a:r>
              <a:rPr lang="da-DK" dirty="0" err="1"/>
              <a:t>make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</a:t>
            </a:r>
            <a:r>
              <a:rPr lang="da-DK" dirty="0" err="1"/>
              <a:t>writing</a:t>
            </a:r>
            <a:r>
              <a:rPr lang="da-DK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Kill your darlings!!!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So: No report writing without a </a:t>
            </a:r>
            <a:r>
              <a:rPr lang="en-US" u="sng" dirty="0" smtClean="0"/>
              <a:t>purpose</a:t>
            </a:r>
            <a:r>
              <a:rPr lang="en-US" dirty="0" smtClean="0"/>
              <a:t> and a </a:t>
            </a:r>
            <a:r>
              <a:rPr lang="en-US" u="sng" dirty="0" smtClean="0"/>
              <a:t>result</a:t>
            </a:r>
            <a:r>
              <a:rPr lang="en-US" dirty="0" smtClean="0"/>
              <a:t> that is </a:t>
            </a:r>
            <a:r>
              <a:rPr lang="en-US" u="sng" dirty="0" smtClean="0"/>
              <a:t>used </a:t>
            </a:r>
            <a:r>
              <a:rPr lang="en-US" dirty="0" smtClean="0"/>
              <a:t>in your project</a:t>
            </a:r>
            <a:endParaRPr lang="en-US" dirty="0"/>
          </a:p>
          <a:p>
            <a:endParaRPr lang="en-US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124744"/>
            <a:ext cx="4148803" cy="1615245"/>
          </a:xfrm>
          <a:prstGeom prst="rect">
            <a:avLst/>
          </a:prstGeom>
        </p:spPr>
      </p:pic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8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lvl="1" indent="0" algn="ctr">
              <a:buNone/>
            </a:pPr>
            <a:r>
              <a:rPr lang="da-DK" sz="7200" smtClean="0"/>
              <a:t>Reflection</a:t>
            </a:r>
            <a:endParaRPr lang="da-DK" sz="7200"/>
          </a:p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65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11438"/>
            <a:ext cx="6449765" cy="361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2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smtClean="0"/>
              <a:t>You are at a pedestrian crossroad</a:t>
            </a:r>
          </a:p>
          <a:p>
            <a:r>
              <a:rPr lang="da-DK" smtClean="0"/>
              <a:t>At the other side lies a dog, that seems to be badly hurt…</a:t>
            </a:r>
          </a:p>
          <a:p>
            <a:r>
              <a:rPr lang="da-DK" smtClean="0"/>
              <a:t>There is a red light for you right now…</a:t>
            </a:r>
          </a:p>
          <a:p>
            <a:endParaRPr lang="da-DK"/>
          </a:p>
          <a:p>
            <a:r>
              <a:rPr lang="da-DK" smtClean="0"/>
              <a:t>WHAT DO YOU DO…?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69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”I’ll just run across the road – I want to help that dog!”</a:t>
            </a:r>
          </a:p>
          <a:p>
            <a:r>
              <a:rPr lang="da-DK" smtClean="0"/>
              <a:t>”I don’t know what that shiny red light is for…”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5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”I’ll wait here until the light becomes green, then I’ll cross”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”I want to help that dog…but the light is red!”</a:t>
            </a:r>
          </a:p>
          <a:p>
            <a:r>
              <a:rPr lang="da-DK" smtClean="0"/>
              <a:t>”Red light means: YOU CANNOT CROSS NOW”</a:t>
            </a:r>
          </a:p>
          <a:p>
            <a:r>
              <a:rPr lang="da-DK" smtClean="0"/>
              <a:t>”However, that dog is badly hurt, and needs help NOW”</a:t>
            </a:r>
          </a:p>
          <a:p>
            <a:r>
              <a:rPr lang="da-DK" smtClean="0"/>
              <a:t>”So, instead of waiting for a green light, I look carefully to both sides, and then cross if no cars are too close – the risk of being hit by a car is then very low, and the chances of saving the dog much higher”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9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en-US" sz="3600" b="1" dirty="0"/>
              <a:t>Day </a:t>
            </a:r>
            <a:r>
              <a:rPr lang="en-US" sz="3600" b="1" dirty="0" smtClean="0"/>
              <a:t>2: </a:t>
            </a:r>
            <a:r>
              <a:rPr lang="en-US" sz="3600" b="1" dirty="0"/>
              <a:t>”Further into the details”</a:t>
            </a:r>
          </a:p>
          <a:p>
            <a:pPr lvl="1"/>
            <a:r>
              <a:rPr lang="en-US" dirty="0"/>
              <a:t>An excellent dissertation project </a:t>
            </a:r>
            <a:endParaRPr lang="en-US" dirty="0" smtClean="0"/>
          </a:p>
          <a:p>
            <a:pPr lvl="1"/>
            <a:r>
              <a:rPr lang="en-US" dirty="0" smtClean="0"/>
              <a:t>Method </a:t>
            </a:r>
          </a:p>
          <a:p>
            <a:pPr lvl="1"/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/>
              <a:t>problem definition</a:t>
            </a:r>
          </a:p>
          <a:p>
            <a:pPr lvl="1"/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method</a:t>
            </a:r>
            <a:endParaRPr lang="en-US" dirty="0"/>
          </a:p>
          <a:p>
            <a:pPr lvl="1"/>
            <a:r>
              <a:rPr lang="en-US" dirty="0"/>
              <a:t>Planning and </a:t>
            </a:r>
            <a:r>
              <a:rPr lang="en-US" dirty="0" smtClean="0"/>
              <a:t>prioritization</a:t>
            </a:r>
            <a:endParaRPr lang="en-US" dirty="0"/>
          </a:p>
          <a:p>
            <a:pPr lvl="1"/>
            <a:r>
              <a:rPr lang="en-US" dirty="0"/>
              <a:t>Objectivity vs. </a:t>
            </a:r>
            <a:r>
              <a:rPr lang="en-US" dirty="0" smtClean="0"/>
              <a:t>Subjectivity</a:t>
            </a:r>
            <a:endParaRPr lang="en-US" dirty="0"/>
          </a:p>
          <a:p>
            <a:pPr lvl="1"/>
            <a:r>
              <a:rPr lang="en-US" dirty="0"/>
              <a:t>Supporting </a:t>
            </a:r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24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Reckless young boy:</a:t>
            </a:r>
          </a:p>
          <a:p>
            <a:r>
              <a:rPr lang="da-DK" smtClean="0"/>
              <a:t>Did not know the rules, and/or did not care about them</a:t>
            </a:r>
          </a:p>
          <a:p>
            <a:r>
              <a:rPr lang="da-DK" smtClean="0"/>
              <a:t>He did what he did to achieve a goal, not caring (or knowing) if he achieved the goal in the best possible way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3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00506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386104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468914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665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Careful girl:</a:t>
            </a:r>
          </a:p>
          <a:p>
            <a:r>
              <a:rPr lang="da-DK" smtClean="0"/>
              <a:t>Knew the rules, and followed them</a:t>
            </a:r>
          </a:p>
          <a:p>
            <a:r>
              <a:rPr lang="da-DK" smtClean="0"/>
              <a:t>However, she did not consider to challenge the rules…</a:t>
            </a:r>
          </a:p>
          <a:p>
            <a:r>
              <a:rPr lang="da-DK" smtClean="0"/>
              <a:t>Maybe she did not fully understand the situation she was put in…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49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Careful girl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da-DK" b="1" smtClean="0"/>
              <a:t>Wise old woman:</a:t>
            </a:r>
          </a:p>
          <a:p>
            <a:r>
              <a:rPr lang="da-DK" smtClean="0"/>
              <a:t>Knew the rules</a:t>
            </a:r>
          </a:p>
          <a:p>
            <a:r>
              <a:rPr lang="da-DK" smtClean="0"/>
              <a:t>Was confident enough to </a:t>
            </a:r>
            <a:r>
              <a:rPr lang="da-DK" u="sng" smtClean="0"/>
              <a:t>challenge</a:t>
            </a:r>
            <a:r>
              <a:rPr lang="da-DK" smtClean="0"/>
              <a:t> the rules, given the specific circumstances in the present situation</a:t>
            </a:r>
          </a:p>
          <a:p>
            <a:r>
              <a:rPr lang="da-DK" smtClean="0"/>
              <a:t>Ended up breaking/changing the rules, BUT</a:t>
            </a:r>
          </a:p>
          <a:p>
            <a:pPr lvl="1"/>
            <a:r>
              <a:rPr lang="da-DK" smtClean="0"/>
              <a:t>Carefully considered the pros and cons</a:t>
            </a:r>
          </a:p>
          <a:p>
            <a:pPr lvl="1"/>
            <a:r>
              <a:rPr lang="da-DK" smtClean="0"/>
              <a:t>Followed an alternative procedure to obtain the goal (saving the dog)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44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720079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Wise old woman</a:t>
            </a:r>
          </a:p>
        </p:txBody>
      </p:sp>
      <p:sp>
        <p:nvSpPr>
          <p:cNvPr id="2" name="Sky 1"/>
          <p:cNvSpPr/>
          <p:nvPr/>
        </p:nvSpPr>
        <p:spPr>
          <a:xfrm>
            <a:off x="1187624" y="4365104"/>
            <a:ext cx="2160240" cy="165618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GOAL</a:t>
            </a:r>
            <a:endParaRPr lang="da-DK" sz="3200"/>
          </a:p>
        </p:txBody>
      </p:sp>
      <p:sp>
        <p:nvSpPr>
          <p:cNvPr id="4" name="Sky 3"/>
          <p:cNvSpPr/>
          <p:nvPr/>
        </p:nvSpPr>
        <p:spPr>
          <a:xfrm>
            <a:off x="4788024" y="4221088"/>
            <a:ext cx="2808312" cy="1656184"/>
          </a:xfrm>
          <a:prstGeom prst="cloud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ACTIONS</a:t>
            </a:r>
            <a:endParaRPr lang="da-DK" sz="3200"/>
          </a:p>
        </p:txBody>
      </p:sp>
      <p:sp>
        <p:nvSpPr>
          <p:cNvPr id="5" name="Kløftet højrepil 4"/>
          <p:cNvSpPr/>
          <p:nvPr/>
        </p:nvSpPr>
        <p:spPr>
          <a:xfrm rot="10800000">
            <a:off x="3563888" y="5049180"/>
            <a:ext cx="108012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6" name="Sky 5"/>
          <p:cNvSpPr/>
          <p:nvPr/>
        </p:nvSpPr>
        <p:spPr>
          <a:xfrm>
            <a:off x="4644008" y="1412776"/>
            <a:ext cx="2808312" cy="1656184"/>
          </a:xfrm>
          <a:prstGeom prst="cloud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3200" smtClean="0"/>
              <a:t>THEORY</a:t>
            </a:r>
            <a:endParaRPr lang="da-DK" sz="3200"/>
          </a:p>
        </p:txBody>
      </p:sp>
      <p:sp>
        <p:nvSpPr>
          <p:cNvPr id="7" name="Kløftet højrepil 6"/>
          <p:cNvSpPr/>
          <p:nvPr/>
        </p:nvSpPr>
        <p:spPr>
          <a:xfrm rot="5400000">
            <a:off x="5741513" y="3430368"/>
            <a:ext cx="810090" cy="396044"/>
          </a:xfrm>
          <a:prstGeom prst="notched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8" name="Sky 7"/>
          <p:cNvSpPr/>
          <p:nvPr/>
        </p:nvSpPr>
        <p:spPr>
          <a:xfrm>
            <a:off x="766963" y="1772816"/>
            <a:ext cx="3001562" cy="1656184"/>
          </a:xfrm>
          <a:prstGeom prst="clou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2400" smtClean="0"/>
              <a:t>CHALLENGE</a:t>
            </a:r>
            <a:endParaRPr lang="da-DK" sz="2400"/>
          </a:p>
        </p:txBody>
      </p:sp>
      <p:sp>
        <p:nvSpPr>
          <p:cNvPr id="9" name="Kløftet højrepil 8"/>
          <p:cNvSpPr/>
          <p:nvPr/>
        </p:nvSpPr>
        <p:spPr>
          <a:xfrm>
            <a:off x="3811366" y="2042846"/>
            <a:ext cx="744698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0" name="Kløftet højrepil 9"/>
          <p:cNvSpPr/>
          <p:nvPr/>
        </p:nvSpPr>
        <p:spPr>
          <a:xfrm rot="1752306">
            <a:off x="3418984" y="3569907"/>
            <a:ext cx="1676326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1" name="Kløftet højrepil 10"/>
          <p:cNvSpPr/>
          <p:nvPr/>
        </p:nvSpPr>
        <p:spPr>
          <a:xfrm rot="5400000">
            <a:off x="1698490" y="3692891"/>
            <a:ext cx="742463" cy="396044"/>
          </a:xfrm>
          <a:prstGeom prst="notched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FF0000"/>
              </a:solidFill>
            </a:endParaRP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  <p:sp>
        <p:nvSpPr>
          <p:cNvPr id="13" name="Pladsholder til sidefod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279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You can challenge an activity both </a:t>
            </a:r>
            <a:r>
              <a:rPr lang="da-DK" u="sng" smtClean="0"/>
              <a:t>before</a:t>
            </a:r>
            <a:r>
              <a:rPr lang="da-DK" smtClean="0"/>
              <a:t> and </a:t>
            </a:r>
            <a:r>
              <a:rPr lang="da-DK" u="sng" smtClean="0"/>
              <a:t>after</a:t>
            </a:r>
            <a:r>
              <a:rPr lang="da-DK" smtClean="0"/>
              <a:t> it is carried out</a:t>
            </a:r>
          </a:p>
          <a:p>
            <a:r>
              <a:rPr lang="da-DK" smtClean="0"/>
              <a:t>All aspects of an activity can be challenged</a:t>
            </a:r>
          </a:p>
          <a:p>
            <a:pPr lvl="1"/>
            <a:r>
              <a:rPr lang="da-DK" smtClean="0"/>
              <a:t>The theory itself</a:t>
            </a:r>
          </a:p>
          <a:p>
            <a:pPr lvl="1"/>
            <a:r>
              <a:rPr lang="da-DK" smtClean="0"/>
              <a:t>The actions dictated by the theory</a:t>
            </a:r>
          </a:p>
          <a:p>
            <a:pPr lvl="1"/>
            <a:r>
              <a:rPr lang="da-DK" smtClean="0"/>
              <a:t>The goals obtained by the actions</a:t>
            </a:r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90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smtClean="0"/>
              <a:t>Challenging an activity </a:t>
            </a:r>
            <a:r>
              <a:rPr lang="da-DK" u="sng" smtClean="0"/>
              <a:t>before</a:t>
            </a:r>
            <a:r>
              <a:rPr lang="da-DK" smtClean="0"/>
              <a:t> it is carried out is </a:t>
            </a:r>
            <a:r>
              <a:rPr lang="da-DK" u="sng" smtClean="0"/>
              <a:t>not</a:t>
            </a:r>
            <a:r>
              <a:rPr lang="da-DK" smtClean="0"/>
              <a:t> reflection!</a:t>
            </a:r>
          </a:p>
          <a:p>
            <a:r>
              <a:rPr lang="da-DK" b="1" smtClean="0"/>
              <a:t>Reflection</a:t>
            </a:r>
            <a:r>
              <a:rPr lang="da-DK" smtClean="0"/>
              <a:t> or </a:t>
            </a:r>
            <a:r>
              <a:rPr lang="da-DK" b="1" smtClean="0"/>
              <a:t>reflective thinking</a:t>
            </a:r>
            <a:r>
              <a:rPr lang="da-DK" smtClean="0"/>
              <a:t> is thinking about something </a:t>
            </a:r>
            <a:r>
              <a:rPr lang="da-DK" u="sng" smtClean="0"/>
              <a:t>after</a:t>
            </a:r>
            <a:r>
              <a:rPr lang="da-DK" smtClean="0"/>
              <a:t> it took place</a:t>
            </a:r>
          </a:p>
          <a:p>
            <a:r>
              <a:rPr lang="da-DK" smtClean="0"/>
              <a:t>Thinking about something </a:t>
            </a:r>
            <a:r>
              <a:rPr lang="da-DK" u="sng" smtClean="0"/>
              <a:t>before</a:t>
            </a:r>
            <a:r>
              <a:rPr lang="da-DK" smtClean="0"/>
              <a:t> it is going to take place can be called </a:t>
            </a:r>
            <a:r>
              <a:rPr lang="da-DK" b="1" smtClean="0"/>
              <a:t>critical thinking</a:t>
            </a:r>
          </a:p>
          <a:p>
            <a:r>
              <a:rPr lang="da-DK" smtClean="0"/>
              <a:t>The wise old woman just did some critical thinking…</a:t>
            </a:r>
          </a:p>
          <a:p>
            <a:endParaRPr lang="da-DK" smtClean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73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da-DK" b="1" smtClean="0"/>
              <a:t>Reckless young boy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”Yes, I saved the dog!”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”What do you think about </a:t>
            </a:r>
            <a:r>
              <a:rPr lang="da-DK" sz="2400" u="sng" smtClean="0">
                <a:solidFill>
                  <a:srgbClr val="006600"/>
                </a:solidFill>
              </a:rPr>
              <a:t>how</a:t>
            </a:r>
            <a:r>
              <a:rPr lang="da-DK" sz="2400" smtClean="0">
                <a:solidFill>
                  <a:srgbClr val="006600"/>
                </a:solidFill>
              </a:rPr>
              <a:t> you saved the dog…?”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”What? I don’t understand the question… The dog is saved – case closed!”</a:t>
            </a:r>
          </a:p>
          <a:p>
            <a:endParaRPr lang="da-DK" sz="2800"/>
          </a:p>
          <a:p>
            <a:pPr marL="0" indent="0">
              <a:buNone/>
            </a:pPr>
            <a:endParaRPr lang="da-DK" sz="2800" smtClean="0"/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None…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76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smtClean="0"/>
              <a:t>Careful girl interview: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”So, were you successful…?”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”Actually not, the dog died before I could help it…”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”How come that you did not succeed…?”</a:t>
            </a:r>
            <a:endParaRPr lang="da-DK" sz="2400">
              <a:solidFill>
                <a:srgbClr val="006600"/>
              </a:solidFill>
            </a:endParaRPr>
          </a:p>
          <a:p>
            <a:r>
              <a:rPr lang="da-DK" sz="2400" smtClean="0">
                <a:solidFill>
                  <a:srgbClr val="C00000"/>
                </a:solidFill>
              </a:rPr>
              <a:t>”Well, I’m a bit confused… I did follow the rules, but still I did not succeed. So, there must have been something about the specific situation that should have made me do things diffe-rently. But that would have meant breaking the rules… So, maybe the rules themselves are not perfect.”</a:t>
            </a:r>
          </a:p>
          <a:p>
            <a:pPr marL="0" indent="0">
              <a:buNone/>
            </a:pPr>
            <a:endParaRPr lang="da-DK" sz="2800"/>
          </a:p>
          <a:p>
            <a:pPr marL="0" indent="0">
              <a:buNone/>
            </a:pPr>
            <a:r>
              <a:rPr lang="da-DK" sz="2800" smtClean="0"/>
              <a:t>Reflection level: Medium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81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3: ”</a:t>
            </a:r>
            <a:r>
              <a:rPr lang="da-DK" sz="3600" b="1" dirty="0" err="1" smtClean="0"/>
              <a:t>Further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into</a:t>
            </a:r>
            <a:r>
              <a:rPr lang="da-DK" sz="3600" b="1" dirty="0" smtClean="0"/>
              <a:t> the </a:t>
            </a:r>
            <a:r>
              <a:rPr lang="da-DK" sz="3600" b="1" dirty="0" err="1" smtClean="0"/>
              <a:t>details</a:t>
            </a:r>
            <a:r>
              <a:rPr lang="da-DK" sz="3600" b="1" dirty="0" smtClean="0"/>
              <a:t>”</a:t>
            </a:r>
          </a:p>
          <a:p>
            <a:pPr lvl="1"/>
            <a:r>
              <a:rPr lang="da-DK" dirty="0" smtClean="0"/>
              <a:t>Proper </a:t>
            </a:r>
            <a:r>
              <a:rPr lang="da-DK" dirty="0" err="1" smtClean="0"/>
              <a:t>use</a:t>
            </a:r>
            <a:r>
              <a:rPr lang="da-DK" dirty="0" smtClean="0"/>
              <a:t> of </a:t>
            </a:r>
            <a:r>
              <a:rPr lang="da-DK" dirty="0" err="1" smtClean="0"/>
              <a:t>sources</a:t>
            </a:r>
            <a:endParaRPr lang="da-DK" dirty="0" smtClean="0"/>
          </a:p>
          <a:p>
            <a:pPr lvl="1"/>
            <a:r>
              <a:rPr lang="da-DK" dirty="0" smtClean="0"/>
              <a:t>Language and </a:t>
            </a:r>
            <a:r>
              <a:rPr lang="da-DK" dirty="0" err="1" smtClean="0"/>
              <a:t>wording</a:t>
            </a:r>
            <a:endParaRPr lang="da-DK" dirty="0" smtClean="0"/>
          </a:p>
          <a:p>
            <a:pPr lvl="1"/>
            <a:r>
              <a:rPr lang="da-DK" dirty="0" err="1" smtClean="0"/>
              <a:t>Reflection</a:t>
            </a:r>
            <a:endParaRPr lang="da-DK" dirty="0" smtClean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2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51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 smtClean="0"/>
              <a:t>Wise old </a:t>
            </a:r>
            <a:r>
              <a:rPr lang="da-DK" b="1" dirty="0" err="1" smtClean="0"/>
              <a:t>woman</a:t>
            </a:r>
            <a:r>
              <a:rPr lang="da-DK" b="1" dirty="0" smtClean="0"/>
              <a:t> interview: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”So, </a:t>
            </a:r>
            <a:r>
              <a:rPr lang="da-DK" sz="1800" dirty="0" err="1" smtClean="0">
                <a:solidFill>
                  <a:srgbClr val="006600"/>
                </a:solidFill>
              </a:rPr>
              <a:t>were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you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successful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yes</a:t>
            </a:r>
            <a:r>
              <a:rPr lang="da-DK" sz="1800" dirty="0" smtClean="0">
                <a:solidFill>
                  <a:srgbClr val="C00000"/>
                </a:solidFill>
              </a:rPr>
              <a:t>, in the </a:t>
            </a:r>
            <a:r>
              <a:rPr lang="da-DK" sz="1800" dirty="0" err="1" smtClean="0">
                <a:solidFill>
                  <a:srgbClr val="C00000"/>
                </a:solidFill>
              </a:rPr>
              <a:t>sense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survivied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However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I’m</a:t>
            </a:r>
            <a:r>
              <a:rPr lang="da-DK" sz="1800" dirty="0" smtClean="0">
                <a:solidFill>
                  <a:srgbClr val="C00000"/>
                </a:solidFill>
              </a:rPr>
              <a:t> not sure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my</a:t>
            </a:r>
            <a:r>
              <a:rPr lang="da-DK" sz="1800" dirty="0" smtClean="0">
                <a:solidFill>
                  <a:srgbClr val="C00000"/>
                </a:solidFill>
              </a:rPr>
              <a:t> actions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caused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this</a:t>
            </a:r>
            <a:r>
              <a:rPr lang="da-DK" sz="1800" dirty="0" smtClean="0">
                <a:solidFill>
                  <a:srgbClr val="C00000"/>
                </a:solidFill>
              </a:rPr>
              <a:t>”</a:t>
            </a:r>
          </a:p>
          <a:p>
            <a:r>
              <a:rPr lang="da-DK" sz="1800" dirty="0" smtClean="0">
                <a:solidFill>
                  <a:srgbClr val="006600"/>
                </a:solidFill>
              </a:rPr>
              <a:t>”</a:t>
            </a:r>
            <a:r>
              <a:rPr lang="da-DK" sz="1800" dirty="0" err="1" smtClean="0">
                <a:solidFill>
                  <a:srgbClr val="006600"/>
                </a:solidFill>
              </a:rPr>
              <a:t>Please</a:t>
            </a:r>
            <a:r>
              <a:rPr lang="da-DK" sz="1800" dirty="0" smtClean="0">
                <a:solidFill>
                  <a:srgbClr val="006600"/>
                </a:solidFill>
              </a:rPr>
              <a:t> </a:t>
            </a:r>
            <a:r>
              <a:rPr lang="da-DK" sz="1800" dirty="0" err="1" smtClean="0">
                <a:solidFill>
                  <a:srgbClr val="006600"/>
                </a:solidFill>
              </a:rPr>
              <a:t>elaborate</a:t>
            </a:r>
            <a:r>
              <a:rPr lang="da-DK" sz="1800" dirty="0" smtClean="0">
                <a:solidFill>
                  <a:srgbClr val="006600"/>
                </a:solidFill>
              </a:rPr>
              <a:t>…?”</a:t>
            </a:r>
            <a:endParaRPr lang="da-DK" sz="1800" dirty="0">
              <a:solidFill>
                <a:srgbClr val="006600"/>
              </a:solidFill>
            </a:endParaRPr>
          </a:p>
          <a:p>
            <a:r>
              <a:rPr lang="da-DK" sz="1800" dirty="0" smtClean="0">
                <a:solidFill>
                  <a:srgbClr val="C00000"/>
                </a:solidFill>
              </a:rPr>
              <a:t>”</a:t>
            </a:r>
            <a:r>
              <a:rPr lang="da-DK" sz="1800" dirty="0" err="1" smtClean="0">
                <a:solidFill>
                  <a:srgbClr val="C00000"/>
                </a:solidFill>
              </a:rPr>
              <a:t>Well</a:t>
            </a:r>
            <a:r>
              <a:rPr lang="da-DK" sz="1800" dirty="0" smtClean="0">
                <a:solidFill>
                  <a:srgbClr val="C00000"/>
                </a:solidFill>
              </a:rPr>
              <a:t>, the dog </a:t>
            </a:r>
            <a:r>
              <a:rPr lang="da-DK" sz="1800" dirty="0" err="1" smtClean="0">
                <a:solidFill>
                  <a:srgbClr val="C00000"/>
                </a:solidFill>
              </a:rPr>
              <a:t>turned</a:t>
            </a:r>
            <a:r>
              <a:rPr lang="da-DK" sz="1800" dirty="0" smtClean="0">
                <a:solidFill>
                  <a:srgbClr val="C00000"/>
                </a:solidFill>
              </a:rPr>
              <a:t> out not to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badly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hurt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to it, so it </a:t>
            </a:r>
            <a:r>
              <a:rPr lang="da-DK" sz="1800" dirty="0" err="1" smtClean="0">
                <a:solidFill>
                  <a:srgbClr val="C00000"/>
                </a:solidFill>
              </a:rPr>
              <a:t>would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probably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survived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if I did not </a:t>
            </a:r>
            <a:r>
              <a:rPr lang="da-DK" sz="1800" dirty="0" err="1" smtClean="0">
                <a:solidFill>
                  <a:srgbClr val="C00000"/>
                </a:solidFill>
              </a:rPr>
              <a:t>cross</a:t>
            </a:r>
            <a:r>
              <a:rPr lang="da-DK" sz="1800" dirty="0" smtClean="0">
                <a:solidFill>
                  <a:srgbClr val="C00000"/>
                </a:solidFill>
              </a:rPr>
              <a:t> the red light. Still, the </a:t>
            </a:r>
            <a:r>
              <a:rPr lang="da-DK" sz="1800" dirty="0" err="1" smtClean="0">
                <a:solidFill>
                  <a:srgbClr val="C00000"/>
                </a:solidFill>
              </a:rPr>
              <a:t>state</a:t>
            </a:r>
            <a:r>
              <a:rPr lang="da-DK" sz="1800" dirty="0" smtClean="0">
                <a:solidFill>
                  <a:srgbClr val="C00000"/>
                </a:solidFill>
              </a:rPr>
              <a:t> of the dog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hard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determine</a:t>
            </a:r>
            <a:r>
              <a:rPr lang="da-DK" sz="1800" dirty="0" smtClean="0">
                <a:solidFill>
                  <a:srgbClr val="C00000"/>
                </a:solidFill>
              </a:rPr>
              <a:t> from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so it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indeed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important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dog </a:t>
            </a:r>
            <a:r>
              <a:rPr lang="da-DK" sz="1800" dirty="0" err="1" smtClean="0">
                <a:solidFill>
                  <a:srgbClr val="C00000"/>
                </a:solidFill>
              </a:rPr>
              <a:t>quickly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When</a:t>
            </a:r>
            <a:r>
              <a:rPr lang="da-DK" sz="1800" dirty="0" smtClean="0">
                <a:solidFill>
                  <a:srgbClr val="C00000"/>
                </a:solidFill>
              </a:rPr>
              <a:t> I </a:t>
            </a:r>
            <a:r>
              <a:rPr lang="da-DK" sz="1800" dirty="0" err="1" smtClean="0">
                <a:solidFill>
                  <a:srgbClr val="C00000"/>
                </a:solidFill>
              </a:rPr>
              <a:t>crossed</a:t>
            </a:r>
            <a:r>
              <a:rPr lang="da-DK" sz="1800" dirty="0" smtClean="0">
                <a:solidFill>
                  <a:srgbClr val="C00000"/>
                </a:solidFill>
              </a:rPr>
              <a:t>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was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actually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one</a:t>
            </a:r>
            <a:r>
              <a:rPr lang="da-DK" sz="1800" dirty="0" smtClean="0">
                <a:solidFill>
                  <a:srgbClr val="C00000"/>
                </a:solidFill>
              </a:rPr>
              <a:t> car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got</a:t>
            </a:r>
            <a:r>
              <a:rPr lang="da-DK" sz="1800" dirty="0" smtClean="0">
                <a:solidFill>
                  <a:srgbClr val="C00000"/>
                </a:solidFill>
              </a:rPr>
              <a:t> a bit </a:t>
            </a:r>
            <a:r>
              <a:rPr lang="da-DK" sz="1800" dirty="0" err="1" smtClean="0">
                <a:solidFill>
                  <a:srgbClr val="C00000"/>
                </a:solidFill>
              </a:rPr>
              <a:t>close</a:t>
            </a:r>
            <a:r>
              <a:rPr lang="da-DK" sz="1800" dirty="0" smtClean="0">
                <a:solidFill>
                  <a:srgbClr val="C00000"/>
                </a:solidFill>
              </a:rPr>
              <a:t>, so the actions I </a:t>
            </a:r>
            <a:r>
              <a:rPr lang="da-DK" sz="1800" dirty="0" err="1" smtClean="0">
                <a:solidFill>
                  <a:srgbClr val="C00000"/>
                </a:solidFill>
              </a:rPr>
              <a:t>performed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a bit more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than</a:t>
            </a:r>
            <a:r>
              <a:rPr lang="da-DK" sz="1800" dirty="0" smtClean="0">
                <a:solidFill>
                  <a:srgbClr val="C00000"/>
                </a:solidFill>
              </a:rPr>
              <a:t> if I had </a:t>
            </a:r>
            <a:r>
              <a:rPr lang="da-DK" sz="1800" dirty="0" err="1" smtClean="0">
                <a:solidFill>
                  <a:srgbClr val="C00000"/>
                </a:solidFill>
              </a:rPr>
              <a:t>chosen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play</a:t>
            </a:r>
            <a:r>
              <a:rPr lang="da-DK" sz="1800" dirty="0" smtClean="0">
                <a:solidFill>
                  <a:srgbClr val="C00000"/>
                </a:solidFill>
              </a:rPr>
              <a:t> by the original </a:t>
            </a:r>
            <a:r>
              <a:rPr lang="da-DK" sz="1800" dirty="0" err="1" smtClean="0">
                <a:solidFill>
                  <a:srgbClr val="C00000"/>
                </a:solidFill>
              </a:rPr>
              <a:t>rules</a:t>
            </a:r>
            <a:r>
              <a:rPr lang="da-DK" sz="1800" dirty="0" smtClean="0">
                <a:solidFill>
                  <a:srgbClr val="C00000"/>
                </a:solidFill>
              </a:rPr>
              <a:t>. So, </a:t>
            </a:r>
            <a:r>
              <a:rPr lang="da-DK" sz="1800" dirty="0" err="1" smtClean="0">
                <a:solidFill>
                  <a:srgbClr val="C00000"/>
                </a:solidFill>
              </a:rPr>
              <a:t>there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are</a:t>
            </a:r>
            <a:r>
              <a:rPr lang="da-DK" sz="1800" dirty="0" smtClean="0">
                <a:solidFill>
                  <a:srgbClr val="C00000"/>
                </a:solidFill>
              </a:rPr>
              <a:t> arguments </a:t>
            </a:r>
            <a:r>
              <a:rPr lang="da-DK" sz="1800" dirty="0" err="1" smtClean="0">
                <a:solidFill>
                  <a:srgbClr val="C00000"/>
                </a:solidFill>
              </a:rPr>
              <a:t>both</a:t>
            </a:r>
            <a:r>
              <a:rPr lang="da-DK" sz="1800" dirty="0" smtClean="0">
                <a:solidFill>
                  <a:srgbClr val="C00000"/>
                </a:solidFill>
              </a:rPr>
              <a:t> for and </a:t>
            </a:r>
            <a:r>
              <a:rPr lang="da-DK" sz="1800" dirty="0" err="1" smtClean="0">
                <a:solidFill>
                  <a:srgbClr val="C00000"/>
                </a:solidFill>
              </a:rPr>
              <a:t>against</a:t>
            </a:r>
            <a:r>
              <a:rPr lang="da-DK" sz="1800" dirty="0" smtClean="0">
                <a:solidFill>
                  <a:srgbClr val="C00000"/>
                </a:solidFill>
              </a:rPr>
              <a:t>. </a:t>
            </a:r>
            <a:r>
              <a:rPr lang="da-DK" sz="1800" dirty="0" err="1" smtClean="0">
                <a:solidFill>
                  <a:srgbClr val="C00000"/>
                </a:solidFill>
              </a:rPr>
              <a:t>Alternatively</a:t>
            </a:r>
            <a:r>
              <a:rPr lang="da-DK" sz="1800" dirty="0" smtClean="0">
                <a:solidFill>
                  <a:srgbClr val="C00000"/>
                </a:solidFill>
              </a:rPr>
              <a:t>, I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have </a:t>
            </a:r>
            <a:r>
              <a:rPr lang="da-DK" sz="1800" dirty="0" err="1" smtClean="0">
                <a:solidFill>
                  <a:srgbClr val="C00000"/>
                </a:solidFill>
              </a:rPr>
              <a:t>tried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get</a:t>
            </a:r>
            <a:r>
              <a:rPr lang="da-DK" sz="1800" dirty="0" smtClean="0">
                <a:solidFill>
                  <a:srgbClr val="C00000"/>
                </a:solidFill>
              </a:rPr>
              <a:t> the attention of </a:t>
            </a:r>
            <a:r>
              <a:rPr lang="da-DK" sz="1800" dirty="0" err="1" smtClean="0">
                <a:solidFill>
                  <a:srgbClr val="C00000"/>
                </a:solidFill>
              </a:rPr>
              <a:t>some</a:t>
            </a:r>
            <a:r>
              <a:rPr lang="da-DK" sz="1800" dirty="0" smtClean="0">
                <a:solidFill>
                  <a:srgbClr val="C00000"/>
                </a:solidFill>
              </a:rPr>
              <a:t> of the </a:t>
            </a:r>
            <a:r>
              <a:rPr lang="da-DK" sz="1800" dirty="0" err="1" smtClean="0">
                <a:solidFill>
                  <a:srgbClr val="C00000"/>
                </a:solidFill>
              </a:rPr>
              <a:t>people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were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already</a:t>
            </a:r>
            <a:r>
              <a:rPr lang="da-DK" sz="1800" dirty="0" smtClean="0">
                <a:solidFill>
                  <a:srgbClr val="C00000"/>
                </a:solidFill>
              </a:rPr>
              <a:t> at the </a:t>
            </a:r>
            <a:r>
              <a:rPr lang="da-DK" sz="1800" dirty="0" err="1" smtClean="0">
                <a:solidFill>
                  <a:srgbClr val="C00000"/>
                </a:solidFill>
              </a:rPr>
              <a:t>other</a:t>
            </a:r>
            <a:r>
              <a:rPr lang="da-DK" sz="1800" dirty="0" smtClean="0">
                <a:solidFill>
                  <a:srgbClr val="C00000"/>
                </a:solidFill>
              </a:rPr>
              <a:t> side of the </a:t>
            </a:r>
            <a:r>
              <a:rPr lang="da-DK" sz="1800" dirty="0" err="1" smtClean="0">
                <a:solidFill>
                  <a:srgbClr val="C00000"/>
                </a:solidFill>
              </a:rPr>
              <a:t>road</a:t>
            </a:r>
            <a:r>
              <a:rPr lang="da-DK" sz="1800" dirty="0" smtClean="0">
                <a:solidFill>
                  <a:srgbClr val="C00000"/>
                </a:solidFill>
              </a:rPr>
              <a:t>, </a:t>
            </a:r>
            <a:r>
              <a:rPr lang="da-DK" sz="1800" dirty="0" err="1" smtClean="0">
                <a:solidFill>
                  <a:srgbClr val="C00000"/>
                </a:solidFill>
              </a:rPr>
              <a:t>shouting</a:t>
            </a:r>
            <a:r>
              <a:rPr lang="da-DK" sz="1800" dirty="0" smtClean="0">
                <a:solidFill>
                  <a:srgbClr val="C00000"/>
                </a:solidFill>
              </a:rPr>
              <a:t> to </a:t>
            </a:r>
            <a:r>
              <a:rPr lang="da-DK" sz="1800" dirty="0" err="1" smtClean="0">
                <a:solidFill>
                  <a:srgbClr val="C00000"/>
                </a:solidFill>
              </a:rPr>
              <a:t>them</a:t>
            </a:r>
            <a:r>
              <a:rPr lang="da-DK" sz="1800" dirty="0" smtClean="0">
                <a:solidFill>
                  <a:srgbClr val="C00000"/>
                </a:solidFill>
              </a:rPr>
              <a:t> to check up on the dog. </a:t>
            </a:r>
            <a:r>
              <a:rPr lang="da-DK" sz="1800" dirty="0" err="1" smtClean="0">
                <a:solidFill>
                  <a:srgbClr val="C00000"/>
                </a:solidFill>
              </a:rPr>
              <a:t>That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could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possibly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be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even</a:t>
            </a:r>
            <a:r>
              <a:rPr lang="da-DK" sz="1800" dirty="0" smtClean="0">
                <a:solidFill>
                  <a:srgbClr val="C00000"/>
                </a:solidFill>
              </a:rPr>
              <a:t> faster and </a:t>
            </a:r>
            <a:r>
              <a:rPr lang="da-DK" sz="1800" dirty="0" err="1" smtClean="0">
                <a:solidFill>
                  <a:srgbClr val="C00000"/>
                </a:solidFill>
              </a:rPr>
              <a:t>less</a:t>
            </a:r>
            <a:r>
              <a:rPr lang="da-DK" sz="1800" dirty="0" smtClean="0">
                <a:solidFill>
                  <a:srgbClr val="C00000"/>
                </a:solidFill>
              </a:rPr>
              <a:t> </a:t>
            </a:r>
            <a:r>
              <a:rPr lang="da-DK" sz="1800" dirty="0" err="1" smtClean="0">
                <a:solidFill>
                  <a:srgbClr val="C00000"/>
                </a:solidFill>
              </a:rPr>
              <a:t>risky</a:t>
            </a:r>
            <a:r>
              <a:rPr lang="da-DK" sz="1800" dirty="0" smtClean="0">
                <a:solidFill>
                  <a:srgbClr val="C00000"/>
                </a:solidFill>
              </a:rPr>
              <a:t>.”</a:t>
            </a:r>
          </a:p>
          <a:p>
            <a:pPr marL="0" indent="0">
              <a:buNone/>
            </a:pPr>
            <a:r>
              <a:rPr lang="da-DK" sz="2800" dirty="0" err="1" smtClean="0"/>
              <a:t>Reflection</a:t>
            </a:r>
            <a:r>
              <a:rPr lang="da-DK" sz="2800" dirty="0" smtClean="0"/>
              <a:t> </a:t>
            </a:r>
            <a:r>
              <a:rPr lang="da-DK" sz="2800" dirty="0" err="1" smtClean="0"/>
              <a:t>level</a:t>
            </a:r>
            <a:r>
              <a:rPr lang="da-DK" sz="2800" dirty="0" smtClean="0"/>
              <a:t>: High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3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da-DK" i="1" smtClean="0"/>
              <a:t>”Why is reflection (and critical thinking) important – it must be the end product that matters the most”</a:t>
            </a:r>
          </a:p>
          <a:p>
            <a:r>
              <a:rPr lang="da-DK" smtClean="0"/>
              <a:t>Remember that the dissertation is an examination – we wish to assess if you have</a:t>
            </a:r>
          </a:p>
          <a:p>
            <a:pPr lvl="1"/>
            <a:r>
              <a:rPr lang="da-DK" smtClean="0"/>
              <a:t>Understood the theories you apply</a:t>
            </a:r>
          </a:p>
          <a:p>
            <a:pPr lvl="1"/>
            <a:r>
              <a:rPr lang="da-DK" smtClean="0"/>
              <a:t>Can apply the theories correctly</a:t>
            </a:r>
          </a:p>
          <a:p>
            <a:pPr lvl="1"/>
            <a:r>
              <a:rPr lang="da-DK" smtClean="0"/>
              <a:t>Can ”challenge” theories and thereby possible develop them further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9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7200" smtClean="0"/>
              <a:t>Without reflection, theories will never  evolve…</a:t>
            </a:r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Disseration course, day 3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95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/>
          <a:lstStyle/>
          <a:p>
            <a:r>
              <a:rPr lang="da-DK" sz="3600" b="1" smtClean="0">
                <a:solidFill>
                  <a:schemeClr val="bg1">
                    <a:lumMod val="65000"/>
                  </a:schemeClr>
                </a:solidFill>
              </a:rPr>
              <a:t>Day 4: ”The End is near”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Group status and problems (”workshop”)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Writing proper conclusions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Report structure and layout</a:t>
            </a:r>
          </a:p>
          <a:p>
            <a:pPr lvl="1"/>
            <a:r>
              <a:rPr lang="da-DK" smtClean="0">
                <a:solidFill>
                  <a:schemeClr val="bg1">
                    <a:lumMod val="65000"/>
                  </a:schemeClr>
                </a:solidFill>
              </a:rPr>
              <a:t>The exam</a:t>
            </a:r>
            <a:endParaRPr lang="da-DK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600399"/>
          </a:xfrm>
        </p:spPr>
        <p:txBody>
          <a:bodyPr>
            <a:normAutofit/>
          </a:bodyPr>
          <a:lstStyle/>
          <a:p>
            <a:r>
              <a:rPr lang="da-DK" sz="7200" b="1" smtClean="0"/>
              <a:t>Proper use of sources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93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‘</a:t>
            </a:r>
            <a:r>
              <a:rPr lang="da-DK" dirty="0" err="1" smtClean="0"/>
              <a:t>sources</a:t>
            </a:r>
            <a:r>
              <a:rPr lang="da-DK" dirty="0" smtClean="0"/>
              <a:t>’?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Books</a:t>
            </a:r>
            <a:endParaRPr lang="da-DK" dirty="0" smtClean="0"/>
          </a:p>
          <a:p>
            <a:r>
              <a:rPr lang="da-DK" dirty="0" err="1" smtClean="0"/>
              <a:t>Articles</a:t>
            </a:r>
            <a:endParaRPr lang="da-DK" dirty="0" smtClean="0"/>
          </a:p>
          <a:p>
            <a:r>
              <a:rPr lang="da-DK" dirty="0" smtClean="0"/>
              <a:t>Research </a:t>
            </a:r>
            <a:r>
              <a:rPr lang="da-DK" dirty="0" err="1" smtClean="0"/>
              <a:t>papers</a:t>
            </a:r>
            <a:endParaRPr lang="da-DK" dirty="0" smtClean="0"/>
          </a:p>
          <a:p>
            <a:r>
              <a:rPr lang="da-DK" dirty="0" smtClean="0"/>
              <a:t>www</a:t>
            </a:r>
          </a:p>
          <a:p>
            <a:r>
              <a:rPr lang="da-DK" dirty="0" err="1" smtClean="0"/>
              <a:t>Tutorials</a:t>
            </a:r>
            <a:endParaRPr lang="da-DK" dirty="0" smtClean="0"/>
          </a:p>
          <a:p>
            <a:r>
              <a:rPr lang="da-DK" dirty="0" smtClean="0"/>
              <a:t>Videos</a:t>
            </a:r>
          </a:p>
          <a:p>
            <a:r>
              <a:rPr lang="da-DK" dirty="0" err="1" smtClean="0"/>
              <a:t>Speeches</a:t>
            </a:r>
            <a:endParaRPr lang="da-DK" dirty="0" smtClean="0"/>
          </a:p>
          <a:p>
            <a:r>
              <a:rPr lang="da-DK" dirty="0" smtClean="0"/>
              <a:t>..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399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da-DK" dirty="0" err="1" smtClean="0"/>
              <a:t>You</a:t>
            </a:r>
            <a:r>
              <a:rPr lang="da-DK" dirty="0" smtClean="0"/>
              <a:t> have </a:t>
            </a:r>
            <a:r>
              <a:rPr lang="da-DK" dirty="0" err="1" smtClean="0"/>
              <a:t>found</a:t>
            </a:r>
            <a:r>
              <a:rPr lang="da-DK" dirty="0" smtClean="0"/>
              <a:t> a source, and </a:t>
            </a:r>
            <a:r>
              <a:rPr lang="da-DK" dirty="0" err="1" smtClean="0"/>
              <a:t>determined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source is</a:t>
            </a:r>
          </a:p>
          <a:p>
            <a:pPr lvl="1"/>
            <a:r>
              <a:rPr lang="da-DK" dirty="0" smtClean="0"/>
              <a:t>Relevant</a:t>
            </a:r>
          </a:p>
          <a:p>
            <a:pPr lvl="1"/>
            <a:r>
              <a:rPr lang="da-DK" dirty="0" err="1" smtClean="0"/>
              <a:t>Trustworthy</a:t>
            </a:r>
            <a:endParaRPr lang="da-DK" dirty="0" smtClean="0"/>
          </a:p>
          <a:p>
            <a:r>
              <a:rPr lang="da-DK" dirty="0" smtClean="0"/>
              <a:t>How do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properly</a:t>
            </a:r>
            <a:r>
              <a:rPr lang="da-DK" dirty="0" smtClean="0"/>
              <a:t> </a:t>
            </a:r>
            <a:r>
              <a:rPr lang="da-DK" u="sng" dirty="0" err="1" smtClean="0"/>
              <a:t>use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source in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?</a:t>
            </a:r>
          </a:p>
          <a:p>
            <a:pPr lvl="1"/>
            <a:r>
              <a:rPr lang="da-DK" dirty="0" smtClean="0"/>
              <a:t>Purpose </a:t>
            </a:r>
            <a:r>
              <a:rPr lang="da-DK" dirty="0"/>
              <a:t>of the source</a:t>
            </a:r>
          </a:p>
          <a:p>
            <a:pPr lvl="1"/>
            <a:r>
              <a:rPr lang="da-DK" dirty="0"/>
              <a:t>Summarising, </a:t>
            </a:r>
            <a:r>
              <a:rPr lang="da-DK" dirty="0" err="1"/>
              <a:t>Paraphrasing</a:t>
            </a:r>
            <a:r>
              <a:rPr lang="da-DK" dirty="0"/>
              <a:t> and </a:t>
            </a:r>
            <a:r>
              <a:rPr lang="da-DK" dirty="0" err="1"/>
              <a:t>Quoting</a:t>
            </a:r>
            <a:endParaRPr lang="da-DK" dirty="0"/>
          </a:p>
          <a:p>
            <a:pPr lvl="1"/>
            <a:r>
              <a:rPr lang="da-DK" dirty="0"/>
              <a:t>Proper </a:t>
            </a:r>
            <a:r>
              <a:rPr lang="da-DK" dirty="0" smtClean="0"/>
              <a:t>Citation</a:t>
            </a:r>
          </a:p>
          <a:p>
            <a:r>
              <a:rPr lang="da-DK" dirty="0"/>
              <a:t>In-</a:t>
            </a:r>
            <a:r>
              <a:rPr lang="da-DK" dirty="0" err="1"/>
              <a:t>depth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</a:t>
            </a:r>
            <a:r>
              <a:rPr lang="da-DK" dirty="0" err="1"/>
              <a:t>sources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>
                <a:hlinkClick r:id="rId2"/>
              </a:rPr>
              <a:t>http://usingsources.fas.harvard.edu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5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/>
          <a:lstStyle/>
          <a:p>
            <a:r>
              <a:rPr lang="da-DK" dirty="0" err="1" smtClean="0"/>
              <a:t>What</a:t>
            </a:r>
            <a:r>
              <a:rPr lang="da-DK" dirty="0" smtClean="0"/>
              <a:t> is the purpose of the source?</a:t>
            </a:r>
          </a:p>
          <a:p>
            <a:pPr lvl="1"/>
            <a:r>
              <a:rPr lang="en-US" sz="2400" dirty="0"/>
              <a:t>Does your assignment include instructions on source use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provide context or background information about your topic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Has the source shaped your argument by raising a question, suggesting a line of thinking, or providing a provocative quotation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serve as an authoritative voice in support of your claim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provide evidence for your claim</a:t>
            </a:r>
            <a:r>
              <a:rPr lang="en-US" sz="2400" dirty="0" smtClean="0"/>
              <a:t>?</a:t>
            </a:r>
          </a:p>
          <a:p>
            <a:pPr lvl="1"/>
            <a:r>
              <a:rPr lang="en-US" sz="2400" dirty="0"/>
              <a:t>Does the source make a counterargument that you will disagree with or take a position that complicates your own </a:t>
            </a:r>
            <a:r>
              <a:rPr lang="en-US" sz="2400" dirty="0" smtClean="0"/>
              <a:t>position?</a:t>
            </a:r>
          </a:p>
          <a:p>
            <a:pPr marL="457200" lvl="1" indent="0">
              <a:buNone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http://</a:t>
            </a:r>
            <a:r>
              <a:rPr lang="en-US" sz="1400" dirty="0" smtClean="0">
                <a:hlinkClick r:id="rId2"/>
              </a:rPr>
              <a:t>usingsources.fas.harvard.edu/home</a:t>
            </a:r>
            <a:r>
              <a:rPr lang="en-US" sz="1400" dirty="0" smtClean="0"/>
              <a:t> </a:t>
            </a:r>
            <a:endParaRPr lang="da-DK" sz="14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Disseration course, day 3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102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3669</TotalTime>
  <Words>2158</Words>
  <Application>Microsoft Office PowerPoint</Application>
  <PresentationFormat>Skærmshow (4:3)</PresentationFormat>
  <Paragraphs>305</Paragraphs>
  <Slides>42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5" baseType="lpstr">
      <vt:lpstr>Arial</vt:lpstr>
      <vt:lpstr>Calibri</vt:lpstr>
      <vt:lpstr>Kontortema</vt:lpstr>
      <vt:lpstr>Dissertation Course – Day 3</vt:lpstr>
      <vt:lpstr>PowerPoint-præsentation</vt:lpstr>
      <vt:lpstr>PowerPoint-præsentation</vt:lpstr>
      <vt:lpstr>PowerPoint-præsentation</vt:lpstr>
      <vt:lpstr>PowerPoint-præsentation</vt:lpstr>
      <vt:lpstr>Proper use of sources </vt:lpstr>
      <vt:lpstr>What are ‘sources’?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Language and wording</vt:lpstr>
      <vt:lpstr>Who are the author(s)?</vt:lpstr>
      <vt:lpstr>Who are the reader(s)?</vt:lpstr>
      <vt:lpstr>Which tense to chose?</vt:lpstr>
      <vt:lpstr>How to make good writing?</vt:lpstr>
      <vt:lpstr>How to make good writing?</vt:lpstr>
      <vt:lpstr>How to make good writing?</vt:lpstr>
      <vt:lpstr>How to make good writing?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3</dc:title>
  <dc:creator>Per Storgaard Laursen</dc:creator>
  <cp:lastModifiedBy>Administrator</cp:lastModifiedBy>
  <cp:revision>130</cp:revision>
  <dcterms:created xsi:type="dcterms:W3CDTF">2013-09-14T11:40:54Z</dcterms:created>
  <dcterms:modified xsi:type="dcterms:W3CDTF">2016-11-24T07:02:31Z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