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2"/>
  </p:notes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9" r:id="rId30"/>
    <p:sldId id="285" r:id="rId31"/>
    <p:sldId id="286" r:id="rId32"/>
    <p:sldId id="287" r:id="rId33"/>
    <p:sldId id="288" r:id="rId34"/>
    <p:sldId id="289" r:id="rId35"/>
    <p:sldId id="280" r:id="rId36"/>
    <p:sldId id="284" r:id="rId37"/>
    <p:sldId id="262" r:id="rId38"/>
    <p:sldId id="290" r:id="rId39"/>
    <p:sldId id="291" r:id="rId40"/>
    <p:sldId id="306" r:id="rId4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2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CD55-0626-4C97-A302-9E5054FC01D9}" type="datetimeFigureOut">
              <a:rPr lang="da-DK" smtClean="0"/>
              <a:t>06-12-2017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DB6-240E-4C5B-93DF-46CC172F3D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DB6-240E-4C5B-93DF-46CC172F3D1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83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5E9F-8B59-4E56-98B8-0D94241BD68E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597F-BE71-4CCF-A8E3-6C7E8D5520D7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0F5D-9310-4549-A86F-EA8106673B67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E23E-DC1D-4F3D-8296-92FC3EDCC48E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3BDE-5B65-43EB-A985-1EF26A107176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BCB-C93C-4419-A825-DDA96CC499CB}" type="datetime1">
              <a:rPr lang="da-DK" smtClean="0"/>
              <a:t>06-12-2017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8C9E-A0A2-4B45-AAEC-BE3A82B4FFCA}" type="datetime1">
              <a:rPr lang="da-DK" smtClean="0"/>
              <a:t>06-12-2017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62F6-8E19-4A17-A00C-25E6CA7BC999}" type="datetime1">
              <a:rPr lang="da-DK" smtClean="0"/>
              <a:t>06-12-2017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593E-18CA-4B9F-A07C-2405CA8B02B2}" type="datetime1">
              <a:rPr lang="da-DK" smtClean="0"/>
              <a:t>06-12-2017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AAF-39F6-4C7A-8F4F-6113D4992C54}" type="datetime1">
              <a:rPr lang="da-DK" smtClean="0"/>
              <a:t>06-12-2017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5212-5D28-4E2F-AD2A-CD8F2EBDA6C5}" type="datetime1">
              <a:rPr lang="da-DK" smtClean="0"/>
              <a:t>06-12-2017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99BE-561E-4E51-99CF-A69125E6851D}" type="datetime1">
              <a:rPr lang="da-DK" smtClean="0"/>
              <a:t>06-12-2017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Dissertation Course – Day 4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Dissertation </a:t>
            </a:r>
            <a:r>
              <a:rPr lang="da-DK" dirty="0" err="1" smtClean="0"/>
              <a:t>course</a:t>
            </a:r>
            <a:r>
              <a:rPr lang="da-DK" smtClean="0"/>
              <a:t>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smtClean="0"/>
              <a:t>Example A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</a:t>
            </a:r>
            <a:r>
              <a:rPr lang="da-DK" sz="2000" smtClean="0">
                <a:solidFill>
                  <a:srgbClr val="006600"/>
                </a:solidFill>
              </a:rPr>
              <a:t>redesigned website </a:t>
            </a:r>
            <a:r>
              <a:rPr lang="da-DK" sz="2000">
                <a:solidFill>
                  <a:srgbClr val="006600"/>
                </a:solidFill>
              </a:rPr>
              <a:t>(section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B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 smtClean="0"/>
              <a:t>Example B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</a:t>
            </a:r>
            <a:r>
              <a:rPr lang="da-DK" sz="2000" smtClean="0">
                <a:solidFill>
                  <a:srgbClr val="006600"/>
                </a:solidFill>
              </a:rPr>
              <a:t>test framework to the developed application (</a:t>
            </a:r>
            <a:r>
              <a:rPr lang="da-DK" sz="2000">
                <a:solidFill>
                  <a:srgbClr val="006600"/>
                </a:solidFill>
              </a:rPr>
              <a:t>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Writing proper </a:t>
            </a:r>
            <a:r>
              <a:rPr lang="da-DK" dirty="0" err="1" smtClean="0"/>
              <a:t>conclusions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There</a:t>
            </a:r>
            <a:r>
              <a:rPr lang="da-DK" dirty="0" smtClean="0"/>
              <a:t> is </a:t>
            </a:r>
            <a:r>
              <a:rPr lang="da-DK" dirty="0" err="1" smtClean="0"/>
              <a:t>obviously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reflection</a:t>
            </a:r>
            <a:r>
              <a:rPr lang="da-DK" dirty="0" smtClean="0"/>
              <a:t> in a </a:t>
            </a:r>
            <a:r>
              <a:rPr lang="da-DK" dirty="0" err="1" smtClean="0"/>
              <a:t>conclusion</a:t>
            </a:r>
            <a:r>
              <a:rPr lang="da-DK" dirty="0" smtClean="0"/>
              <a:t>, in </a:t>
            </a:r>
            <a:r>
              <a:rPr lang="da-DK" dirty="0" err="1" smtClean="0"/>
              <a:t>particular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 did </a:t>
            </a:r>
            <a:r>
              <a:rPr lang="da-DK" u="sng" dirty="0" smtClean="0"/>
              <a:t>not</a:t>
            </a:r>
            <a:r>
              <a:rPr lang="da-DK" dirty="0" smtClean="0"/>
              <a:t> go as </a:t>
            </a:r>
            <a:r>
              <a:rPr lang="da-DK" dirty="0" err="1" smtClean="0"/>
              <a:t>planned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Main </a:t>
            </a:r>
            <a:r>
              <a:rPr lang="da-DK" dirty="0" err="1" smtClean="0"/>
              <a:t>reflections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Did I not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correct</a:t>
            </a:r>
            <a:r>
              <a:rPr lang="da-DK" dirty="0" smtClean="0"/>
              <a:t> </a:t>
            </a:r>
            <a:r>
              <a:rPr lang="da-DK" dirty="0" err="1" smtClean="0"/>
              <a:t>method</a:t>
            </a:r>
            <a:r>
              <a:rPr lang="da-DK" dirty="0" smtClean="0"/>
              <a:t> (set of </a:t>
            </a:r>
            <a:r>
              <a:rPr lang="da-DK" dirty="0" err="1" smtClean="0"/>
              <a:t>activities</a:t>
            </a:r>
            <a:r>
              <a:rPr lang="da-DK" dirty="0" smtClean="0"/>
              <a:t>)?</a:t>
            </a:r>
            <a:endParaRPr lang="da-DK" dirty="0" smtClean="0"/>
          </a:p>
          <a:p>
            <a:pPr lvl="1"/>
            <a:r>
              <a:rPr lang="da-DK" dirty="0" err="1" smtClean="0"/>
              <a:t>Was</a:t>
            </a:r>
            <a:r>
              <a:rPr lang="da-DK" dirty="0" smtClean="0"/>
              <a:t> the </a:t>
            </a:r>
            <a:r>
              <a:rPr lang="da-DK" dirty="0" err="1" smtClean="0"/>
              <a:t>method</a:t>
            </a:r>
            <a:r>
              <a:rPr lang="da-DK" dirty="0" smtClean="0"/>
              <a:t> </a:t>
            </a:r>
            <a:r>
              <a:rPr lang="da-DK" dirty="0" err="1" smtClean="0"/>
              <a:t>correct</a:t>
            </a:r>
            <a:r>
              <a:rPr lang="da-DK" dirty="0" smtClean="0"/>
              <a:t>, but </a:t>
            </a:r>
            <a:r>
              <a:rPr lang="da-DK" dirty="0" err="1" smtClean="0"/>
              <a:t>were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vague</a:t>
            </a:r>
            <a:r>
              <a:rPr lang="da-DK" dirty="0" smtClean="0"/>
              <a:t> or </a:t>
            </a:r>
            <a:r>
              <a:rPr lang="da-DK" dirty="0" err="1" smtClean="0"/>
              <a:t>inconclusive</a:t>
            </a:r>
            <a:r>
              <a:rPr lang="da-DK" dirty="0" smtClean="0"/>
              <a:t> (and </a:t>
            </a:r>
            <a:r>
              <a:rPr lang="da-DK" dirty="0" err="1" smtClean="0"/>
              <a:t>why</a:t>
            </a:r>
            <a:r>
              <a:rPr lang="da-DK" dirty="0" smtClean="0"/>
              <a:t>)?</a:t>
            </a:r>
          </a:p>
          <a:p>
            <a:pPr lvl="1"/>
            <a:r>
              <a:rPr lang="da-DK" dirty="0"/>
              <a:t>D</a:t>
            </a:r>
            <a:r>
              <a:rPr lang="da-DK" dirty="0" smtClean="0"/>
              <a:t>id I </a:t>
            </a:r>
            <a:r>
              <a:rPr lang="da-DK" dirty="0" err="1" smtClean="0"/>
              <a:t>try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the </a:t>
            </a:r>
            <a:r>
              <a:rPr lang="da-DK" dirty="0" err="1" smtClean="0"/>
              <a:t>wrong</a:t>
            </a:r>
            <a:r>
              <a:rPr lang="da-DK" dirty="0" smtClean="0"/>
              <a:t> problem?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 smtClean="0"/>
              <a:t>Should</a:t>
            </a:r>
            <a:r>
              <a:rPr lang="da-DK" i="1" dirty="0" smtClean="0"/>
              <a:t> </a:t>
            </a:r>
            <a:r>
              <a:rPr lang="da-DK" i="1" dirty="0" err="1" smtClean="0"/>
              <a:t>reflection</a:t>
            </a:r>
            <a:r>
              <a:rPr lang="da-DK" i="1" dirty="0" smtClean="0"/>
              <a:t> </a:t>
            </a:r>
            <a:r>
              <a:rPr lang="da-DK" i="1" dirty="0" err="1" smtClean="0"/>
              <a:t>be</a:t>
            </a:r>
            <a:r>
              <a:rPr lang="da-DK" i="1" dirty="0" smtClean="0"/>
              <a:t> part of the </a:t>
            </a:r>
            <a:r>
              <a:rPr lang="da-DK" i="1" dirty="0" err="1" smtClean="0"/>
              <a:t>conclusion</a:t>
            </a:r>
            <a:r>
              <a:rPr lang="da-DK" i="1" dirty="0" smtClean="0"/>
              <a:t> </a:t>
            </a:r>
            <a:r>
              <a:rPr lang="da-DK" i="1" dirty="0" err="1" smtClean="0"/>
              <a:t>section</a:t>
            </a:r>
            <a:r>
              <a:rPr lang="da-DK" i="1" dirty="0" smtClean="0"/>
              <a:t>, or </a:t>
            </a:r>
            <a:r>
              <a:rPr lang="da-DK" i="1" dirty="0" err="1" smtClean="0"/>
              <a:t>be</a:t>
            </a:r>
            <a:r>
              <a:rPr lang="da-DK" i="1" dirty="0" smtClean="0"/>
              <a:t> in a separate </a:t>
            </a:r>
            <a:r>
              <a:rPr lang="da-DK" i="1" dirty="0" err="1" smtClean="0"/>
              <a:t>section</a:t>
            </a:r>
            <a:r>
              <a:rPr lang="da-DK" i="1" dirty="0" smtClean="0"/>
              <a:t>?</a:t>
            </a:r>
          </a:p>
          <a:p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, but </a:t>
            </a:r>
            <a:r>
              <a:rPr lang="da-DK" dirty="0" err="1" smtClean="0"/>
              <a:t>try</a:t>
            </a:r>
            <a:r>
              <a:rPr lang="da-DK" dirty="0" smtClean="0"/>
              <a:t> not to mix </a:t>
            </a:r>
            <a:r>
              <a:rPr lang="da-DK" dirty="0" err="1" smtClean="0"/>
              <a:t>conclu-sions</a:t>
            </a:r>
            <a:r>
              <a:rPr lang="da-DK" dirty="0" smtClean="0"/>
              <a:t> and </a:t>
            </a:r>
            <a:r>
              <a:rPr lang="da-DK" dirty="0" err="1" smtClean="0"/>
              <a:t>reflections</a:t>
            </a:r>
            <a:r>
              <a:rPr lang="da-DK" dirty="0" smtClean="0"/>
              <a:t> on a </a:t>
            </a:r>
            <a:r>
              <a:rPr lang="da-DK" dirty="0" err="1" smtClean="0"/>
              <a:t>paragraph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r>
              <a:rPr lang="da-DK" dirty="0" smtClean="0"/>
              <a:t>… 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clear to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concluding</a:t>
            </a:r>
            <a:r>
              <a:rPr lang="da-DK" dirty="0" smtClean="0"/>
              <a:t> (</a:t>
            </a:r>
            <a:r>
              <a:rPr lang="da-DK" dirty="0" err="1" smtClean="0"/>
              <a:t>objective</a:t>
            </a:r>
            <a:r>
              <a:rPr lang="da-DK" dirty="0" smtClean="0"/>
              <a:t>), and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reflecting</a:t>
            </a:r>
            <a:r>
              <a:rPr lang="da-DK" dirty="0" smtClean="0"/>
              <a:t> (</a:t>
            </a:r>
            <a:r>
              <a:rPr lang="da-DK" dirty="0" err="1" smtClean="0"/>
              <a:t>subjective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r>
              <a:rPr lang="da-DK" dirty="0" smtClean="0"/>
              <a:t>A </a:t>
            </a:r>
            <a:r>
              <a:rPr lang="da-DK" dirty="0" err="1" smtClean="0"/>
              <a:t>conclusion</a:t>
            </a:r>
            <a:r>
              <a:rPr lang="da-DK" dirty="0" smtClean="0"/>
              <a:t> (</a:t>
            </a:r>
            <a:r>
              <a:rPr lang="da-DK" dirty="0" err="1" smtClean="0"/>
              <a:t>section</a:t>
            </a:r>
            <a:r>
              <a:rPr lang="da-DK" dirty="0" smtClean="0"/>
              <a:t>)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contain</a:t>
            </a:r>
            <a:r>
              <a:rPr lang="da-DK" dirty="0" smtClean="0"/>
              <a:t> an ”</a:t>
            </a:r>
            <a:r>
              <a:rPr lang="da-DK" dirty="0" err="1" smtClean="0"/>
              <a:t>outlook</a:t>
            </a:r>
            <a:r>
              <a:rPr lang="da-DK" dirty="0" smtClean="0"/>
              <a:t>”</a:t>
            </a:r>
          </a:p>
          <a:p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end up </a:t>
            </a:r>
            <a:r>
              <a:rPr lang="da-DK" dirty="0" err="1" smtClean="0"/>
              <a:t>investigating</a:t>
            </a:r>
            <a:r>
              <a:rPr lang="da-DK" dirty="0" smtClean="0"/>
              <a:t> a </a:t>
            </a:r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narrower</a:t>
            </a:r>
            <a:r>
              <a:rPr lang="da-DK" dirty="0" smtClean="0"/>
              <a:t> problem </a:t>
            </a:r>
            <a:r>
              <a:rPr lang="da-DK" dirty="0" err="1" smtClean="0"/>
              <a:t>than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originally</a:t>
            </a:r>
            <a:r>
              <a:rPr lang="da-DK" dirty="0" smtClean="0"/>
              <a:t> </a:t>
            </a:r>
            <a:r>
              <a:rPr lang="da-DK" dirty="0" err="1" smtClean="0"/>
              <a:t>intended</a:t>
            </a:r>
            <a:endParaRPr lang="da-DK" dirty="0" smtClean="0"/>
          </a:p>
          <a:p>
            <a:r>
              <a:rPr lang="da-DK" dirty="0" err="1" smtClean="0"/>
              <a:t>During</a:t>
            </a:r>
            <a:r>
              <a:rPr lang="da-DK" dirty="0" smtClean="0"/>
              <a:t> an </a:t>
            </a:r>
            <a:r>
              <a:rPr lang="da-DK" dirty="0" err="1" smtClean="0"/>
              <a:t>outlook</a:t>
            </a:r>
            <a:r>
              <a:rPr lang="da-DK" dirty="0" smtClean="0"/>
              <a:t>,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”</a:t>
            </a:r>
            <a:r>
              <a:rPr lang="da-DK" dirty="0" err="1" smtClean="0"/>
              <a:t>what</a:t>
            </a:r>
            <a:r>
              <a:rPr lang="da-DK" dirty="0" smtClean="0"/>
              <a:t> if” and ”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comes</a:t>
            </a:r>
            <a:r>
              <a:rPr lang="da-DK" dirty="0" smtClean="0"/>
              <a:t> </a:t>
            </a:r>
            <a:r>
              <a:rPr lang="da-DK" dirty="0" err="1" smtClean="0"/>
              <a:t>next</a:t>
            </a:r>
            <a:r>
              <a:rPr lang="da-DK" dirty="0" smtClean="0"/>
              <a:t>” scenarios</a:t>
            </a:r>
            <a:endParaRPr lang="da-DK" dirty="0"/>
          </a:p>
        </p:txBody>
      </p:sp>
      <p:pic>
        <p:nvPicPr>
          <p:cNvPr id="1028" name="Picture 4" descr="Hourglass Silhoue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46" y="1617286"/>
            <a:ext cx="2269123" cy="41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if”</a:t>
            </a:r>
          </a:p>
          <a:p>
            <a:pPr lvl="1"/>
            <a:r>
              <a:rPr lang="da-DK" smtClean="0"/>
              <a:t>I applied this methodology within another domain</a:t>
            </a:r>
          </a:p>
          <a:p>
            <a:pPr lvl="1"/>
            <a:r>
              <a:rPr lang="da-DK" smtClean="0"/>
              <a:t>Scaled up the number of users or data volumes</a:t>
            </a:r>
          </a:p>
          <a:p>
            <a:pPr lvl="1"/>
            <a:r>
              <a:rPr lang="da-DK" smtClean="0"/>
              <a:t>My application must be available on other types of devices</a:t>
            </a:r>
          </a:p>
          <a:p>
            <a:pPr lvl="1"/>
            <a:r>
              <a:rPr lang="da-DK" smtClean="0"/>
              <a:t>A certain technology or trend changes</a:t>
            </a:r>
          </a:p>
          <a:p>
            <a:pPr lvl="1"/>
            <a:r>
              <a:rPr lang="da-DK" smtClean="0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comes next”</a:t>
            </a:r>
          </a:p>
          <a:p>
            <a:pPr lvl="1"/>
            <a:r>
              <a:rPr lang="da-DK" smtClean="0"/>
              <a:t>From prototype to real product</a:t>
            </a:r>
          </a:p>
          <a:p>
            <a:pPr lvl="1"/>
            <a:r>
              <a:rPr lang="da-DK" smtClean="0"/>
              <a:t>Earning money on your product</a:t>
            </a:r>
          </a:p>
          <a:p>
            <a:pPr lvl="1"/>
            <a:r>
              <a:rPr lang="da-DK" smtClean="0"/>
              <a:t>Maintenance and extension</a:t>
            </a:r>
          </a:p>
          <a:p>
            <a:pPr lvl="1"/>
            <a:r>
              <a:rPr lang="da-DK" smtClean="0"/>
              <a:t>New ”spinoff” projects</a:t>
            </a:r>
          </a:p>
          <a:p>
            <a:pPr lvl="1"/>
            <a:r>
              <a:rPr lang="da-DK" smtClean="0"/>
              <a:t>…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Report Structure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Report structure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</a:t>
            </a:r>
            <a:r>
              <a:rPr lang="en-US" dirty="0"/>
              <a:t>page</a:t>
            </a:r>
          </a:p>
          <a:p>
            <a:r>
              <a:rPr lang="en-US" dirty="0" smtClean="0"/>
              <a:t>Title leaf</a:t>
            </a:r>
          </a:p>
          <a:p>
            <a:r>
              <a:rPr lang="en-US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Contents</a:t>
            </a:r>
          </a:p>
          <a:p>
            <a:r>
              <a:rPr lang="en-US" strike="sngStrike" dirty="0" smtClean="0"/>
              <a:t>List </a:t>
            </a:r>
            <a:r>
              <a:rPr lang="en-US" strike="sngStrike" dirty="0"/>
              <a:t>of figures (optional)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/ list of references</a:t>
            </a:r>
            <a:endParaRPr lang="en-US" strike="sngStrike" dirty="0"/>
          </a:p>
          <a:p>
            <a:r>
              <a:rPr lang="en-US" strike="sngStrike" dirty="0" smtClean="0"/>
              <a:t>Word list </a:t>
            </a:r>
            <a:r>
              <a:rPr lang="en-US" dirty="0" smtClean="0"/>
              <a:t>(optional)</a:t>
            </a:r>
          </a:p>
          <a:p>
            <a:r>
              <a:rPr lang="en-US" strike="sngStrike" dirty="0" smtClean="0"/>
              <a:t>Index</a:t>
            </a:r>
            <a:r>
              <a:rPr lang="en-US" dirty="0" smtClean="0"/>
              <a:t> </a:t>
            </a:r>
            <a:r>
              <a:rPr lang="en-US" dirty="0"/>
              <a:t>(optional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 smtClean="0"/>
              <a:t>If any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4: ”The End is </a:t>
            </a:r>
            <a:r>
              <a:rPr lang="da-DK" sz="3600" b="1" dirty="0" err="1" smtClean="0"/>
              <a:t>near</a:t>
            </a:r>
            <a:r>
              <a:rPr lang="da-DK" sz="3600" b="1" dirty="0" smtClean="0"/>
              <a:t>”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proper </a:t>
            </a:r>
            <a:r>
              <a:rPr lang="en-US" dirty="0" smtClean="0"/>
              <a:t>conclusions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Handing in through </a:t>
            </a:r>
            <a:r>
              <a:rPr lang="en-US" dirty="0" err="1" smtClean="0"/>
              <a:t>Wiseflow</a:t>
            </a:r>
            <a:endParaRPr lang="en-US" dirty="0" smtClean="0"/>
          </a:p>
          <a:p>
            <a:r>
              <a:rPr lang="en-US" dirty="0" smtClean="0"/>
              <a:t>LinkedIn group</a:t>
            </a:r>
          </a:p>
          <a:p>
            <a:pPr lvl="1"/>
            <a:r>
              <a:rPr lang="en-US" dirty="0" smtClean="0"/>
              <a:t>Keep contact with each other++</a:t>
            </a:r>
            <a:endParaRPr lang="en-US" dirty="0"/>
          </a:p>
          <a:p>
            <a:r>
              <a:rPr lang="en-US" dirty="0"/>
              <a:t>About the </a:t>
            </a:r>
            <a:r>
              <a:rPr lang="en-US" dirty="0" smtClean="0"/>
              <a:t>Exam</a:t>
            </a:r>
            <a:endParaRPr lang="da-DK" dirty="0"/>
          </a:p>
          <a:p>
            <a:r>
              <a:rPr lang="en-US" dirty="0" smtClean="0"/>
              <a:t>Trade </a:t>
            </a:r>
            <a:r>
              <a:rPr lang="en-US" dirty="0"/>
              <a:t>union or unemployment </a:t>
            </a:r>
            <a:r>
              <a:rPr lang="en-US" dirty="0" smtClean="0"/>
              <a:t>fund</a:t>
            </a:r>
          </a:p>
          <a:p>
            <a:pPr lvl="1"/>
            <a:r>
              <a:rPr lang="en-US" dirty="0" smtClean="0"/>
              <a:t>PROSA + HK/</a:t>
            </a:r>
            <a:r>
              <a:rPr lang="en-US" dirty="0" err="1" smtClean="0"/>
              <a:t>SamData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page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Educational Programme (Computer Science or WEB-Development)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period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the educational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Name of supervisor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informative </a:t>
            </a:r>
            <a:r>
              <a:rPr lang="en-US" dirty="0" smtClean="0"/>
              <a:t>illustration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Preface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Bibliography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Webography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Title leaf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 (again)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 (again)</a:t>
            </a:r>
          </a:p>
          <a:p>
            <a:pPr lvl="1"/>
            <a:r>
              <a:rPr lang="en-US" dirty="0" smtClean="0"/>
              <a:t>Project period (again)</a:t>
            </a:r>
            <a:endParaRPr lang="en-US" dirty="0"/>
          </a:p>
          <a:p>
            <a:pPr lvl="1"/>
            <a:r>
              <a:rPr lang="en-US" dirty="0" smtClean="0"/>
              <a:t>Supervisors</a:t>
            </a:r>
            <a:r>
              <a:rPr lang="en-US" dirty="0"/>
              <a:t>' </a:t>
            </a:r>
            <a:r>
              <a:rPr lang="en-US" dirty="0" smtClean="0"/>
              <a:t>name (again)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permission to lend out the report.</a:t>
            </a:r>
          </a:p>
          <a:p>
            <a:pPr lvl="1"/>
            <a:r>
              <a:rPr lang="en-US" dirty="0" smtClean="0"/>
              <a:t>Abstract: a </a:t>
            </a:r>
            <a:r>
              <a:rPr lang="en-US" dirty="0"/>
              <a:t>brief summary with special focus on project issue(s) and conclusion</a:t>
            </a:r>
          </a:p>
          <a:p>
            <a:pPr lvl="1"/>
            <a:endParaRPr lang="en-US" dirty="0" smtClean="0"/>
          </a:p>
          <a:p>
            <a:r>
              <a:rPr lang="en-US" sz="900" dirty="0" smtClean="0"/>
              <a:t>Preface</a:t>
            </a:r>
            <a:endParaRPr lang="en-US" sz="900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 smtClean="0"/>
              <a:t>Recipient </a:t>
            </a:r>
            <a:r>
              <a:rPr lang="en-US" dirty="0"/>
              <a:t>group(s</a:t>
            </a:r>
            <a:r>
              <a:rPr lang="en-US" dirty="0" smtClean="0"/>
              <a:t>) - it </a:t>
            </a:r>
            <a:r>
              <a:rPr lang="en-US" dirty="0"/>
              <a:t>may be practical to recognize primary and secondary recipients</a:t>
            </a:r>
          </a:p>
          <a:p>
            <a:pPr lvl="1"/>
            <a:r>
              <a:rPr lang="en-US" dirty="0" smtClean="0"/>
              <a:t>Readability </a:t>
            </a:r>
            <a:r>
              <a:rPr lang="en-US" dirty="0"/>
              <a:t>instructions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whom are individual sections interesting?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find a bibliography, </a:t>
            </a:r>
            <a:r>
              <a:rPr lang="en-US" dirty="0" smtClean="0"/>
              <a:t>appendices, etc.</a:t>
            </a:r>
            <a:endParaRPr lang="en-US" dirty="0"/>
          </a:p>
          <a:p>
            <a:pPr lvl="1"/>
            <a:r>
              <a:rPr lang="en-US" dirty="0" smtClean="0"/>
              <a:t>Acknowledgements </a:t>
            </a:r>
            <a:r>
              <a:rPr lang="en-US" dirty="0"/>
              <a:t>of external interested parties and supervisors</a:t>
            </a:r>
          </a:p>
          <a:p>
            <a:pPr lvl="1"/>
            <a:r>
              <a:rPr lang="en-US" dirty="0" smtClean="0"/>
              <a:t>Date </a:t>
            </a:r>
            <a:r>
              <a:rPr lang="en-US" dirty="0"/>
              <a:t>and </a:t>
            </a:r>
            <a:r>
              <a:rPr lang="en-US" dirty="0" smtClean="0"/>
              <a:t>signatures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of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Is to be readable on its own </a:t>
            </a:r>
            <a:r>
              <a:rPr lang="en-US" dirty="0" smtClean="0"/>
              <a:t>merit</a:t>
            </a:r>
          </a:p>
          <a:p>
            <a:pPr lvl="2"/>
            <a:r>
              <a:rPr lang="en-US" dirty="0" smtClean="0"/>
              <a:t>You should read it!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not necessary to show all levels of sub-sections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 smtClean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 smtClean="0"/>
          </a:p>
          <a:p>
            <a:r>
              <a:rPr lang="en-US" sz="800" dirty="0" smtClean="0"/>
              <a:t>Table of Contents</a:t>
            </a:r>
            <a:endParaRPr lang="en-US" dirty="0" smtClean="0"/>
          </a:p>
          <a:p>
            <a:r>
              <a:rPr lang="en-US" sz="800" dirty="0" smtClean="0"/>
              <a:t>List of figures (optional)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</a:t>
            </a:r>
            <a:r>
              <a:rPr lang="en-US" sz="2200" dirty="0" smtClean="0"/>
              <a:t>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 smtClean="0"/>
              <a:t>chapters</a:t>
            </a:r>
            <a:r>
              <a:rPr lang="da-DK" sz="2600" dirty="0" smtClean="0"/>
              <a:t> </a:t>
            </a:r>
            <a:r>
              <a:rPr lang="da-DK" sz="2600" dirty="0"/>
              <a:t>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</a:t>
            </a:r>
            <a:r>
              <a:rPr lang="da-DK" sz="2600" dirty="0" smtClean="0"/>
              <a:t>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</a:t>
            </a:r>
            <a:r>
              <a:rPr lang="en-US" sz="800" dirty="0" smtClean="0"/>
              <a:t>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 smtClean="0"/>
              <a:t>Chapters</a:t>
            </a:r>
            <a:r>
              <a:rPr lang="en-US" sz="3000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</a:t>
            </a:r>
            <a:r>
              <a:rPr lang="en-US" sz="2400" dirty="0" smtClean="0">
                <a:solidFill>
                  <a:prstClr val="black"/>
                </a:solidFill>
              </a:rPr>
              <a:t>definition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Writing proper </a:t>
            </a:r>
            <a:r>
              <a:rPr lang="da-DK" sz="6600" b="1" dirty="0" err="1" smtClean="0"/>
              <a:t>conclusions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/ List of references</a:t>
            </a:r>
          </a:p>
          <a:p>
            <a:pPr lvl="1"/>
            <a:r>
              <a:rPr lang="en-US" dirty="0" smtClean="0"/>
              <a:t>Author(s</a:t>
            </a:r>
            <a:r>
              <a:rPr lang="en-US" dirty="0"/>
              <a:t>), title, </a:t>
            </a:r>
            <a:r>
              <a:rPr lang="en-US" dirty="0" smtClean="0"/>
              <a:t>publisher, </a:t>
            </a:r>
            <a:r>
              <a:rPr lang="en-US" dirty="0"/>
              <a:t>year, brief (a few lines) mention of contents. </a:t>
            </a:r>
          </a:p>
          <a:p>
            <a:pPr lvl="1"/>
            <a:r>
              <a:rPr lang="en-US" dirty="0" smtClean="0"/>
              <a:t>Refer </a:t>
            </a:r>
            <a:r>
              <a:rPr lang="en-US" dirty="0"/>
              <a:t>to your bibliography in the report </a:t>
            </a:r>
            <a:r>
              <a:rPr lang="en-US" dirty="0" smtClean="0"/>
              <a:t>whenever </a:t>
            </a:r>
            <a:r>
              <a:rPr lang="en-US" dirty="0"/>
              <a:t>necessary.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source of quotes and other directly copied </a:t>
            </a:r>
            <a:r>
              <a:rPr lang="en-US" dirty="0" smtClean="0"/>
              <a:t>passages in the report.</a:t>
            </a:r>
          </a:p>
          <a:p>
            <a:pPr lvl="1"/>
            <a:endParaRPr lang="en-US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sz="800" dirty="0" smtClean="0"/>
              <a:t>Index </a:t>
            </a:r>
            <a:r>
              <a:rPr lang="en-US" sz="800" dirty="0"/>
              <a:t>(</a:t>
            </a:r>
            <a:r>
              <a:rPr lang="en-US" sz="800" dirty="0" smtClean="0"/>
              <a:t>optional)</a:t>
            </a:r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/>
              <a:t>Material that the group has produced, but which is too </a:t>
            </a:r>
            <a:r>
              <a:rPr lang="en-US" dirty="0" smtClean="0"/>
              <a:t>comprehensive </a:t>
            </a:r>
            <a:r>
              <a:rPr lang="en-US" dirty="0"/>
              <a:t>to include in the report,</a:t>
            </a:r>
          </a:p>
          <a:p>
            <a:pPr marL="857250" lvl="2" indent="0">
              <a:buNone/>
            </a:pPr>
            <a:r>
              <a:rPr lang="en-US" dirty="0" smtClean="0"/>
              <a:t>for </a:t>
            </a:r>
            <a:r>
              <a:rPr lang="en-US" dirty="0"/>
              <a:t>instance documents relating to charts, program code </a:t>
            </a:r>
            <a:r>
              <a:rPr lang="en-US" dirty="0" smtClean="0"/>
              <a:t>listing (put it on </a:t>
            </a:r>
            <a:r>
              <a:rPr lang="en-US" dirty="0" smtClean="0"/>
              <a:t>GitHub</a:t>
            </a:r>
            <a:r>
              <a:rPr lang="en-US" dirty="0" smtClean="0"/>
              <a:t>), </a:t>
            </a:r>
            <a:r>
              <a:rPr lang="en-US" dirty="0"/>
              <a:t>decision logbook, minutes of meetings and a manual for developed systems (optional</a:t>
            </a:r>
            <a:r>
              <a:rPr lang="en-US" dirty="0" smtClean="0"/>
              <a:t>), results of questionnaires, </a:t>
            </a:r>
            <a:r>
              <a:rPr lang="en-US" dirty="0"/>
              <a:t>or the like.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parts of your appendix may be shown and </a:t>
            </a:r>
            <a:r>
              <a:rPr lang="en-US" dirty="0" smtClean="0"/>
              <a:t>used in </a:t>
            </a:r>
            <a:r>
              <a:rPr lang="en-US" dirty="0"/>
              <a:t>your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appendices should be </a:t>
            </a:r>
            <a:r>
              <a:rPr lang="en-US" dirty="0" smtClean="0"/>
              <a:t>introduced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Appendices </a:t>
            </a:r>
            <a:r>
              <a:rPr lang="en-US" dirty="0"/>
              <a:t>and enclosure may optionally be submitted separately.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Dissertation </a:t>
            </a:r>
            <a:r>
              <a:rPr lang="da-DK" dirty="0" err="1" smtClean="0"/>
              <a:t>course</a:t>
            </a:r>
            <a:r>
              <a:rPr lang="da-DK" dirty="0" smtClean="0"/>
              <a:t>, </a:t>
            </a:r>
            <a:r>
              <a:rPr lang="da-DK" dirty="0" err="1" smtClean="0"/>
              <a:t>day</a:t>
            </a:r>
            <a:r>
              <a:rPr lang="da-DK" dirty="0" smtClean="0"/>
              <a:t> 4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 smtClean="0"/>
              <a:t>About</a:t>
            </a:r>
            <a:r>
              <a:rPr lang="da-DK" sz="6600" b="1" dirty="0" smtClean="0"/>
              <a:t> the </a:t>
            </a:r>
            <a:r>
              <a:rPr lang="da-DK" sz="6600" b="1" dirty="0" err="1" smtClean="0"/>
              <a:t>Exam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computer science and bachelor </a:t>
            </a:r>
            <a:r>
              <a:rPr lang="en-US" dirty="0" err="1" smtClean="0"/>
              <a:t>programme</a:t>
            </a:r>
            <a:r>
              <a:rPr lang="en-US" dirty="0" smtClean="0"/>
              <a:t>, preconditions are: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All previous tests are passed</a:t>
            </a:r>
          </a:p>
          <a:p>
            <a:pPr lvl="1"/>
            <a:r>
              <a:rPr lang="en-US" dirty="0" smtClean="0"/>
              <a:t>Internship is approved</a:t>
            </a:r>
          </a:p>
          <a:p>
            <a:pPr lvl="1"/>
            <a:r>
              <a:rPr lang="en-US" dirty="0" smtClean="0"/>
              <a:t>The report is handed in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dissertation/bachelor project </a:t>
            </a:r>
            <a:r>
              <a:rPr lang="en-GB" dirty="0"/>
              <a:t>is tested at the exam by an individual, oral defence of a duration of 30 minutes.</a:t>
            </a:r>
            <a:endParaRPr lang="da-DK" dirty="0"/>
          </a:p>
          <a:p>
            <a:r>
              <a:rPr lang="en-GB" dirty="0" smtClean="0"/>
              <a:t>The </a:t>
            </a:r>
            <a:r>
              <a:rPr lang="en-GB" dirty="0"/>
              <a:t>process of the </a:t>
            </a:r>
            <a:r>
              <a:rPr lang="en-GB" dirty="0" smtClean="0"/>
              <a:t>exam </a:t>
            </a:r>
            <a:r>
              <a:rPr lang="en-GB" dirty="0"/>
              <a:t>is as follows: </a:t>
            </a:r>
            <a:endParaRPr lang="en-GB" dirty="0" smtClean="0"/>
          </a:p>
          <a:p>
            <a:pPr lvl="1"/>
            <a:r>
              <a:rPr lang="en-GB" dirty="0" smtClean="0"/>
              <a:t>First </a:t>
            </a:r>
            <a:r>
              <a:rPr lang="en-GB" dirty="0"/>
              <a:t>the student(s) gives a 10-minute </a:t>
            </a:r>
            <a:r>
              <a:rPr lang="en-GB" dirty="0" smtClean="0"/>
              <a:t>presentation </a:t>
            </a:r>
            <a:r>
              <a:rPr lang="en-GB" dirty="0"/>
              <a:t>of the </a:t>
            </a:r>
            <a:r>
              <a:rPr lang="en-GB" dirty="0" smtClean="0"/>
              <a:t>project, </a:t>
            </a:r>
            <a:r>
              <a:rPr lang="en-GB" dirty="0"/>
              <a:t>followed by </a:t>
            </a:r>
            <a:r>
              <a:rPr lang="en-GB" dirty="0" smtClean="0"/>
              <a:t>a (little less than) 20-minutes </a:t>
            </a:r>
            <a:r>
              <a:rPr lang="en-GB" dirty="0"/>
              <a:t>examination dialogue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One </a:t>
            </a:r>
            <a:r>
              <a:rPr lang="en-GB" dirty="0"/>
              <a:t>mark is given which covers assessment of the report and the oral part of the exam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da-DK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Exam</a:t>
            </a:r>
            <a:r>
              <a:rPr lang="da-DK" dirty="0" smtClean="0"/>
              <a:t>, the </a:t>
            </a:r>
            <a:r>
              <a:rPr lang="da-DK" dirty="0" err="1" smtClean="0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Tell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b="1" dirty="0"/>
              <a:t>new</a:t>
            </a:r>
          </a:p>
          <a:p>
            <a:pPr lvl="1"/>
            <a:r>
              <a:rPr lang="da-DK" dirty="0"/>
              <a:t>Do not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is the </a:t>
            </a:r>
            <a:r>
              <a:rPr lang="da-DK" dirty="0" err="1" smtClean="0"/>
              <a:t>report</a:t>
            </a:r>
            <a:endParaRPr lang="da-DK" dirty="0" smtClean="0"/>
          </a:p>
          <a:p>
            <a:pPr lvl="1"/>
            <a:r>
              <a:rPr lang="da-DK" dirty="0" err="1" smtClean="0"/>
              <a:t>Demonstrate</a:t>
            </a:r>
            <a:r>
              <a:rPr lang="da-DK" dirty="0" smtClean="0"/>
              <a:t> the software </a:t>
            </a:r>
            <a:r>
              <a:rPr lang="da-DK" dirty="0" err="1" smtClean="0"/>
              <a:t>you</a:t>
            </a:r>
            <a:r>
              <a:rPr lang="da-DK" dirty="0" smtClean="0"/>
              <a:t> made</a:t>
            </a:r>
            <a:endParaRPr lang="da-DK" dirty="0" smtClean="0"/>
          </a:p>
          <a:p>
            <a:pPr lvl="1"/>
            <a:r>
              <a:rPr lang="en-US" dirty="0" smtClean="0"/>
              <a:t>What happened after you handed in the report?</a:t>
            </a:r>
          </a:p>
          <a:p>
            <a:pPr lvl="2"/>
            <a:r>
              <a:rPr lang="en-US" dirty="0" smtClean="0"/>
              <a:t>Did you show your software to the company?</a:t>
            </a:r>
          </a:p>
          <a:p>
            <a:pPr lvl="2"/>
            <a:r>
              <a:rPr lang="en-US" dirty="0" smtClean="0"/>
              <a:t>Did you make a version 1.1?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err="1"/>
              <a:t>minutes</a:t>
            </a:r>
            <a:r>
              <a:rPr lang="da-DK" dirty="0"/>
              <a:t> is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little</a:t>
            </a:r>
            <a:r>
              <a:rPr lang="da-DK" dirty="0"/>
              <a:t> time</a:t>
            </a:r>
          </a:p>
          <a:p>
            <a:pPr lvl="1"/>
            <a:r>
              <a:rPr lang="da-DK" dirty="0"/>
              <a:t>Be </a:t>
            </a:r>
            <a:r>
              <a:rPr lang="da-DK" dirty="0" err="1"/>
              <a:t>precise</a:t>
            </a:r>
            <a:endParaRPr lang="da-DK" dirty="0"/>
          </a:p>
          <a:p>
            <a:pPr lvl="1"/>
            <a:r>
              <a:rPr lang="da-DK" dirty="0"/>
              <a:t>Bring a </a:t>
            </a:r>
            <a:r>
              <a:rPr lang="da-DK" b="1" i="1" dirty="0" err="1"/>
              <a:t>few</a:t>
            </a:r>
            <a:r>
              <a:rPr lang="da-DK" dirty="0"/>
              <a:t> slides</a:t>
            </a:r>
          </a:p>
          <a:p>
            <a:pPr lvl="2"/>
            <a:r>
              <a:rPr lang="da-DK" dirty="0"/>
              <a:t>Print the slides as </a:t>
            </a:r>
            <a:r>
              <a:rPr lang="da-DK" dirty="0" err="1"/>
              <a:t>hand-outs</a:t>
            </a:r>
            <a:endParaRPr lang="da-DK" dirty="0"/>
          </a:p>
          <a:p>
            <a:r>
              <a:rPr lang="da-DK" dirty="0" err="1"/>
              <a:t>Prepare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decides</a:t>
            </a:r>
            <a:r>
              <a:rPr lang="da-DK" dirty="0"/>
              <a:t> </a:t>
            </a:r>
            <a:r>
              <a:rPr lang="da-DK" dirty="0" err="1"/>
              <a:t>who</a:t>
            </a:r>
            <a:r>
              <a:rPr lang="da-DK" dirty="0"/>
              <a:t> is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subject</a:t>
            </a:r>
            <a:endParaRPr lang="da-DK" dirty="0"/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prepare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try</a:t>
            </a:r>
            <a:r>
              <a:rPr lang="da-DK" dirty="0"/>
              <a:t> the </a:t>
            </a:r>
            <a:r>
              <a:rPr lang="da-DK" dirty="0" err="1"/>
              <a:t>presentation</a:t>
            </a:r>
            <a:r>
              <a:rPr lang="da-DK" dirty="0"/>
              <a:t> in the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front of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members</a:t>
            </a:r>
            <a:endParaRPr lang="da-DK" dirty="0"/>
          </a:p>
          <a:p>
            <a:pPr lvl="2"/>
            <a:r>
              <a:rPr lang="da-DK" dirty="0"/>
              <a:t>Do </a:t>
            </a:r>
            <a:r>
              <a:rPr lang="da-DK" dirty="0" err="1"/>
              <a:t>this</a:t>
            </a:r>
            <a:r>
              <a:rPr lang="da-DK" dirty="0"/>
              <a:t>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days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the </a:t>
            </a:r>
            <a:r>
              <a:rPr lang="da-DK" dirty="0" err="1"/>
              <a:t>exam</a:t>
            </a:r>
            <a:endParaRPr lang="da-DK" dirty="0"/>
          </a:p>
          <a:p>
            <a:pPr lvl="2"/>
            <a:r>
              <a:rPr lang="da-DK" dirty="0"/>
              <a:t>Make a reservation for the </a:t>
            </a:r>
            <a:r>
              <a:rPr lang="da-DK" dirty="0" err="1"/>
              <a:t>room</a:t>
            </a:r>
            <a:r>
              <a:rPr lang="da-DK" dirty="0"/>
              <a:t> at the administration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0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Writing proper conclusions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conclusion</a:t>
            </a:r>
            <a:r>
              <a:rPr lang="da-DK" dirty="0" smtClean="0"/>
              <a:t> is the </a:t>
            </a:r>
            <a:r>
              <a:rPr lang="da-DK" dirty="0" err="1" smtClean="0"/>
              <a:t>culmination</a:t>
            </a:r>
            <a:r>
              <a:rPr lang="da-DK" dirty="0" smtClean="0"/>
              <a:t> of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report</a:t>
            </a:r>
            <a:r>
              <a:rPr lang="da-DK" dirty="0" smtClean="0"/>
              <a:t> – do not </a:t>
            </a:r>
            <a:r>
              <a:rPr lang="da-DK" dirty="0" err="1" smtClean="0"/>
              <a:t>underestimate</a:t>
            </a:r>
            <a:r>
              <a:rPr lang="da-DK" dirty="0" smtClean="0"/>
              <a:t> it!</a:t>
            </a:r>
          </a:p>
          <a:p>
            <a:r>
              <a:rPr lang="da-DK" dirty="0" smtClean="0"/>
              <a:t>Last chance to </a:t>
            </a:r>
            <a:r>
              <a:rPr lang="da-DK" dirty="0" err="1" smtClean="0"/>
              <a:t>convince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interesting</a:t>
            </a:r>
            <a:r>
              <a:rPr lang="da-DK" dirty="0" smtClean="0"/>
              <a:t> and </a:t>
            </a:r>
            <a:r>
              <a:rPr lang="da-DK" dirty="0" err="1" smtClean="0"/>
              <a:t>significant</a:t>
            </a:r>
            <a:endParaRPr lang="da-DK" dirty="0" smtClean="0"/>
          </a:p>
          <a:p>
            <a:r>
              <a:rPr lang="da-DK" dirty="0" smtClean="0"/>
              <a:t>Main purpose: Provide </a:t>
            </a:r>
            <a:r>
              <a:rPr lang="da-DK" dirty="0" err="1" smtClean="0"/>
              <a:t>answers</a:t>
            </a:r>
            <a:r>
              <a:rPr lang="da-DK" dirty="0" smtClean="0"/>
              <a:t> to </a:t>
            </a:r>
            <a:r>
              <a:rPr lang="da-DK" dirty="0" err="1" smtClean="0"/>
              <a:t>questions</a:t>
            </a:r>
            <a:r>
              <a:rPr lang="da-DK" dirty="0" smtClean="0"/>
              <a:t> </a:t>
            </a:r>
            <a:r>
              <a:rPr lang="da-DK" dirty="0" err="1" smtClean="0"/>
              <a:t>posed</a:t>
            </a:r>
            <a:r>
              <a:rPr lang="da-DK" dirty="0" smtClean="0"/>
              <a:t> in the problem definition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certain level of symmetry should exist between the problem formulation and the conclusion</a:t>
            </a:r>
          </a:p>
          <a:p>
            <a:r>
              <a:rPr lang="da-DK" smtClean="0"/>
              <a:t>A reader should (in principle) be able to read the problem formulation and the conclusion, to dermine if it is worthwhile to read the entire report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Problem formulation (essentially):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1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2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3</a:t>
            </a:r>
          </a:p>
          <a:p>
            <a:r>
              <a:rPr lang="da-DK" smtClean="0">
                <a:solidFill>
                  <a:srgbClr val="C00000"/>
                </a:solidFill>
              </a:rPr>
              <a:t>…</a:t>
            </a:r>
            <a:endParaRPr lang="da-DK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Conclusion (essentially)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Questions 2, we …</a:t>
            </a:r>
            <a:endParaRPr lang="da-DK">
              <a:solidFill>
                <a:srgbClr val="0066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For the questions posed in the problem formulation, the conclusion should:</a:t>
            </a:r>
          </a:p>
          <a:p>
            <a:pPr lvl="1"/>
            <a:r>
              <a:rPr lang="da-DK" smtClean="0"/>
              <a:t>State what the answer to the question was, and </a:t>
            </a:r>
          </a:p>
          <a:p>
            <a:pPr lvl="1"/>
            <a:r>
              <a:rPr lang="da-DK" smtClean="0"/>
              <a:t>Provide references to the specific sections in the report that provide ”evidence” for the answer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A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1963</Words>
  <Application>Microsoft Office PowerPoint</Application>
  <PresentationFormat>Skærmshow (4:3)</PresentationFormat>
  <Paragraphs>440</Paragraphs>
  <Slides>35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35</vt:i4>
      </vt:variant>
    </vt:vector>
  </HeadingPairs>
  <TitlesOfParts>
    <vt:vector size="38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  <vt:lpstr>Exam,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Administrator</cp:lastModifiedBy>
  <cp:revision>159</cp:revision>
  <dcterms:created xsi:type="dcterms:W3CDTF">2013-09-14T11:40:54Z</dcterms:created>
  <dcterms:modified xsi:type="dcterms:W3CDTF">2017-12-06T08:01:19Z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