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6"/>
  </p:sldMasterIdLst>
  <p:notesMasterIdLst>
    <p:notesMasterId r:id="rId52"/>
  </p:notesMasterIdLst>
  <p:sldIdLst>
    <p:sldId id="256" r:id="rId7"/>
    <p:sldId id="257" r:id="rId8"/>
    <p:sldId id="277" r:id="rId9"/>
    <p:sldId id="258" r:id="rId10"/>
    <p:sldId id="259" r:id="rId11"/>
    <p:sldId id="260" r:id="rId12"/>
    <p:sldId id="278" r:id="rId13"/>
    <p:sldId id="261" r:id="rId14"/>
    <p:sldId id="263" r:id="rId15"/>
    <p:sldId id="264" r:id="rId16"/>
    <p:sldId id="265" r:id="rId17"/>
    <p:sldId id="266" r:id="rId18"/>
    <p:sldId id="267" r:id="rId19"/>
    <p:sldId id="268" r:id="rId20"/>
    <p:sldId id="307" r:id="rId21"/>
    <p:sldId id="30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9" r:id="rId51"/>
  </p:sldIdLst>
  <p:sldSz cx="9144000" cy="6858000" type="screen4x3"/>
  <p:notesSz cx="6858000" cy="9144000"/>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7" d="100"/>
          <a:sy n="117" d="100"/>
        </p:scale>
        <p:origin x="684" y="69"/>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slide" Target="slides/slide3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slide" Target="slides/slide36.xml"/><Relationship Id="rId47" Type="http://schemas.openxmlformats.org/officeDocument/2006/relationships/slide" Target="slides/slide41.xml"/><Relationship Id="rId50" Type="http://schemas.openxmlformats.org/officeDocument/2006/relationships/slide" Target="slides/slide44.xml"/><Relationship Id="rId55"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slide" Target="slides/slide35.xml"/><Relationship Id="rId54"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presProps" Target="presProps.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tableStyles" Target="tableStyles.xml"/><Relationship Id="rId8" Type="http://schemas.openxmlformats.org/officeDocument/2006/relationships/slide" Target="slides/slide2.xml"/><Relationship Id="rId51" Type="http://schemas.openxmlformats.org/officeDocument/2006/relationships/slide" Target="slides/slide45.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E5C0A9-31E1-44D9-844C-34C40AD76888}" type="datetimeFigureOut">
              <a:rPr lang="en-US" smtClean="0"/>
              <a:t>5/2/2019</a:t>
            </a:fld>
            <a:endParaRPr lang="en-US"/>
          </a:p>
        </p:txBody>
      </p:sp>
      <p:sp>
        <p:nvSpPr>
          <p:cNvPr id="4" name="Pladsholder til slidebille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Klik for at redigere i master</a:t>
            </a:r>
          </a:p>
          <a:p>
            <a:pPr lvl="1"/>
            <a:r>
              <a:rPr lang="da-DK"/>
              <a:t>Andet niveau</a:t>
            </a:r>
          </a:p>
          <a:p>
            <a:pPr lvl="2"/>
            <a:r>
              <a:rPr lang="da-DK"/>
              <a:t>Tredje niveau</a:t>
            </a:r>
          </a:p>
          <a:p>
            <a:pPr lvl="3"/>
            <a:r>
              <a:rPr lang="da-DK"/>
              <a:t>Fjerde niveau</a:t>
            </a:r>
          </a:p>
          <a:p>
            <a:pPr lvl="4"/>
            <a:r>
              <a:rPr lang="da-DK"/>
              <a:t>Femte niveau</a:t>
            </a:r>
            <a:endParaRPr lang="en-US"/>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390D22-C1BF-4DFB-9E6C-F61A341FC61A}" type="slidenum">
              <a:rPr lang="en-US" smtClean="0"/>
              <a:t>‹nr.›</a:t>
            </a:fld>
            <a:endParaRPr lang="en-US"/>
          </a:p>
        </p:txBody>
      </p:sp>
    </p:spTree>
    <p:extLst>
      <p:ext uri="{BB962C8B-B14F-4D97-AF65-F5344CB8AC3E}">
        <p14:creationId xmlns:p14="http://schemas.microsoft.com/office/powerpoint/2010/main" val="11993701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a:p>
        </p:txBody>
      </p:sp>
      <p:sp>
        <p:nvSpPr>
          <p:cNvPr id="4" name="Pladsholder til slidenummer 3"/>
          <p:cNvSpPr>
            <a:spLocks noGrp="1"/>
          </p:cNvSpPr>
          <p:nvPr>
            <p:ph type="sldNum" sz="quarter" idx="10"/>
          </p:nvPr>
        </p:nvSpPr>
        <p:spPr/>
        <p:txBody>
          <a:bodyPr/>
          <a:lstStyle/>
          <a:p>
            <a:fld id="{DB390D22-C1BF-4DFB-9E6C-F61A341FC61A}" type="slidenum">
              <a:rPr lang="en-US" smtClean="0"/>
              <a:t>13</a:t>
            </a:fld>
            <a:endParaRPr lang="en-US"/>
          </a:p>
        </p:txBody>
      </p:sp>
    </p:spTree>
    <p:extLst>
      <p:ext uri="{BB962C8B-B14F-4D97-AF65-F5344CB8AC3E}">
        <p14:creationId xmlns:p14="http://schemas.microsoft.com/office/powerpoint/2010/main" val="35886042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US"/>
          </a:p>
        </p:txBody>
      </p:sp>
      <p:sp>
        <p:nvSpPr>
          <p:cNvPr id="4" name="Pladsholder til slidenummer 3"/>
          <p:cNvSpPr>
            <a:spLocks noGrp="1"/>
          </p:cNvSpPr>
          <p:nvPr>
            <p:ph type="sldNum" sz="quarter" idx="10"/>
          </p:nvPr>
        </p:nvSpPr>
        <p:spPr/>
        <p:txBody>
          <a:bodyPr/>
          <a:lstStyle/>
          <a:p>
            <a:fld id="{E9D05B10-B4E2-49B2-9721-BD434652BE3E}" type="slidenum">
              <a:rPr lang="en-US" smtClean="0"/>
              <a:t>19</a:t>
            </a:fld>
            <a:endParaRPr lang="en-US"/>
          </a:p>
        </p:txBody>
      </p:sp>
    </p:spTree>
    <p:extLst>
      <p:ext uri="{BB962C8B-B14F-4D97-AF65-F5344CB8AC3E}">
        <p14:creationId xmlns:p14="http://schemas.microsoft.com/office/powerpoint/2010/main" val="1289405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a:t>Klik for at redigere titeltypografi i masteren</a:t>
            </a:r>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a:t>Klik for at redigere undertiteltypografien i masteren</a:t>
            </a:r>
          </a:p>
        </p:txBody>
      </p:sp>
      <p:sp>
        <p:nvSpPr>
          <p:cNvPr id="4" name="Pladsholder til dato 3"/>
          <p:cNvSpPr>
            <a:spLocks noGrp="1"/>
          </p:cNvSpPr>
          <p:nvPr>
            <p:ph type="dt" sz="half" idx="10"/>
          </p:nvPr>
        </p:nvSpPr>
        <p:spPr/>
        <p:txBody>
          <a:bodyPr/>
          <a:lstStyle/>
          <a:p>
            <a:fld id="{E1C9C5AE-533E-46ED-AC76-98DDA3E494E4}" type="datetime1">
              <a:rPr lang="da-DK" smtClean="0"/>
              <a:t>02-05-2019</a:t>
            </a:fld>
            <a:endParaRPr lang="da-DK"/>
          </a:p>
        </p:txBody>
      </p:sp>
      <p:sp>
        <p:nvSpPr>
          <p:cNvPr id="5" name="Pladsholder til sidefod 4"/>
          <p:cNvSpPr>
            <a:spLocks noGrp="1"/>
          </p:cNvSpPr>
          <p:nvPr>
            <p:ph type="ftr" sz="quarter" idx="11"/>
          </p:nvPr>
        </p:nvSpPr>
        <p:spPr/>
        <p:txBody>
          <a:bodyPr/>
          <a:lstStyle/>
          <a:p>
            <a:r>
              <a:rPr lang="da-DK"/>
              <a:t>Disseration course, day 3</a:t>
            </a:r>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 i masteren</a:t>
            </a:r>
          </a:p>
        </p:txBody>
      </p:sp>
      <p:sp>
        <p:nvSpPr>
          <p:cNvPr id="3" name="Pladsholder til lodret titel 2"/>
          <p:cNvSpPr>
            <a:spLocks noGrp="1"/>
          </p:cNvSpPr>
          <p:nvPr>
            <p:ph type="body" orient="vert" idx="1"/>
          </p:nvPr>
        </p:nvSpPr>
        <p:spPr/>
        <p:txBody>
          <a:bodyPr vert="eaVert"/>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C2917D36-6A80-4530-9CF6-621083C4DD0F}" type="datetime1">
              <a:rPr lang="da-DK" smtClean="0"/>
              <a:t>02-05-2019</a:t>
            </a:fld>
            <a:endParaRPr lang="da-DK"/>
          </a:p>
        </p:txBody>
      </p:sp>
      <p:sp>
        <p:nvSpPr>
          <p:cNvPr id="5" name="Pladsholder til sidefod 4"/>
          <p:cNvSpPr>
            <a:spLocks noGrp="1"/>
          </p:cNvSpPr>
          <p:nvPr>
            <p:ph type="ftr" sz="quarter" idx="11"/>
          </p:nvPr>
        </p:nvSpPr>
        <p:spPr/>
        <p:txBody>
          <a:bodyPr/>
          <a:lstStyle/>
          <a:p>
            <a:r>
              <a:rPr lang="da-DK"/>
              <a:t>Disseration course, day 3</a:t>
            </a:r>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a:t>Klik for at redigere titeltypografi i masteren</a:t>
            </a:r>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19308690-0983-4A31-A5C8-16106115FE86}" type="datetime1">
              <a:rPr lang="da-DK" smtClean="0"/>
              <a:t>02-05-2019</a:t>
            </a:fld>
            <a:endParaRPr lang="da-DK"/>
          </a:p>
        </p:txBody>
      </p:sp>
      <p:sp>
        <p:nvSpPr>
          <p:cNvPr id="5" name="Pladsholder til sidefod 4"/>
          <p:cNvSpPr>
            <a:spLocks noGrp="1"/>
          </p:cNvSpPr>
          <p:nvPr>
            <p:ph type="ftr" sz="quarter" idx="11"/>
          </p:nvPr>
        </p:nvSpPr>
        <p:spPr/>
        <p:txBody>
          <a:bodyPr/>
          <a:lstStyle/>
          <a:p>
            <a:r>
              <a:rPr lang="da-DK"/>
              <a:t>Disseration course, day 3</a:t>
            </a:r>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 i masteren</a:t>
            </a:r>
          </a:p>
        </p:txBody>
      </p:sp>
      <p:sp>
        <p:nvSpPr>
          <p:cNvPr id="3" name="Pladsholder til indhold 2"/>
          <p:cNvSpPr>
            <a:spLocks noGrp="1"/>
          </p:cNvSpPr>
          <p:nvPr>
            <p:ph idx="1"/>
          </p:nvPr>
        </p:nvSpPr>
        <p:spPr/>
        <p:txBody>
          <a:body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10"/>
          </p:nvPr>
        </p:nvSpPr>
        <p:spPr/>
        <p:txBody>
          <a:bodyPr/>
          <a:lstStyle/>
          <a:p>
            <a:fld id="{8BA5B8EC-C091-48F2-995C-313D58776F8B}" type="datetime1">
              <a:rPr lang="da-DK" smtClean="0"/>
              <a:t>02-05-2019</a:t>
            </a:fld>
            <a:endParaRPr lang="da-DK"/>
          </a:p>
        </p:txBody>
      </p:sp>
      <p:sp>
        <p:nvSpPr>
          <p:cNvPr id="5" name="Pladsholder til sidefod 4"/>
          <p:cNvSpPr>
            <a:spLocks noGrp="1"/>
          </p:cNvSpPr>
          <p:nvPr>
            <p:ph type="ftr" sz="quarter" idx="11"/>
          </p:nvPr>
        </p:nvSpPr>
        <p:spPr/>
        <p:txBody>
          <a:bodyPr/>
          <a:lstStyle/>
          <a:p>
            <a:r>
              <a:rPr lang="da-DK"/>
              <a:t>Disseration course, day 3</a:t>
            </a:r>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a:t>Klik for at redigere titeltypografi i masteren</a:t>
            </a:r>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Klik for at redigere typografi i masteren</a:t>
            </a:r>
          </a:p>
        </p:txBody>
      </p:sp>
      <p:sp>
        <p:nvSpPr>
          <p:cNvPr id="4" name="Pladsholder til dato 3"/>
          <p:cNvSpPr>
            <a:spLocks noGrp="1"/>
          </p:cNvSpPr>
          <p:nvPr>
            <p:ph type="dt" sz="half" idx="10"/>
          </p:nvPr>
        </p:nvSpPr>
        <p:spPr/>
        <p:txBody>
          <a:bodyPr/>
          <a:lstStyle/>
          <a:p>
            <a:fld id="{337C7E3A-F841-4782-ABDE-785BE458DEB6}" type="datetime1">
              <a:rPr lang="da-DK" smtClean="0"/>
              <a:t>02-05-2019</a:t>
            </a:fld>
            <a:endParaRPr lang="da-DK"/>
          </a:p>
        </p:txBody>
      </p:sp>
      <p:sp>
        <p:nvSpPr>
          <p:cNvPr id="5" name="Pladsholder til sidefod 4"/>
          <p:cNvSpPr>
            <a:spLocks noGrp="1"/>
          </p:cNvSpPr>
          <p:nvPr>
            <p:ph type="ftr" sz="quarter" idx="11"/>
          </p:nvPr>
        </p:nvSpPr>
        <p:spPr/>
        <p:txBody>
          <a:bodyPr/>
          <a:lstStyle/>
          <a:p>
            <a:r>
              <a:rPr lang="da-DK"/>
              <a:t>Disseration course, day 3</a:t>
            </a:r>
          </a:p>
        </p:txBody>
      </p:sp>
      <p:sp>
        <p:nvSpPr>
          <p:cNvPr id="6" name="Pladsholder til diasnummer 5"/>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 i masteren</a:t>
            </a:r>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p:cNvSpPr>
            <a:spLocks noGrp="1"/>
          </p:cNvSpPr>
          <p:nvPr>
            <p:ph type="dt" sz="half" idx="10"/>
          </p:nvPr>
        </p:nvSpPr>
        <p:spPr/>
        <p:txBody>
          <a:bodyPr/>
          <a:lstStyle/>
          <a:p>
            <a:fld id="{F71EBD4D-C6A0-45AB-8A7C-5F3805B5B619}" type="datetime1">
              <a:rPr lang="da-DK" smtClean="0"/>
              <a:t>02-05-2019</a:t>
            </a:fld>
            <a:endParaRPr lang="da-DK"/>
          </a:p>
        </p:txBody>
      </p:sp>
      <p:sp>
        <p:nvSpPr>
          <p:cNvPr id="6" name="Pladsholder til sidefod 5"/>
          <p:cNvSpPr>
            <a:spLocks noGrp="1"/>
          </p:cNvSpPr>
          <p:nvPr>
            <p:ph type="ftr" sz="quarter" idx="11"/>
          </p:nvPr>
        </p:nvSpPr>
        <p:spPr/>
        <p:txBody>
          <a:bodyPr/>
          <a:lstStyle/>
          <a:p>
            <a:r>
              <a:rPr lang="da-DK"/>
              <a:t>Disseration course, day 3</a:t>
            </a:r>
          </a:p>
        </p:txBody>
      </p:sp>
      <p:sp>
        <p:nvSpPr>
          <p:cNvPr id="7" name="Pladsholder til diasnummer 6"/>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a:t>Klik for at redigere titeltypografi i masteren</a:t>
            </a:r>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typografi i masteren</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typografi i masteren</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p:cNvSpPr>
            <a:spLocks noGrp="1"/>
          </p:cNvSpPr>
          <p:nvPr>
            <p:ph type="dt" sz="half" idx="10"/>
          </p:nvPr>
        </p:nvSpPr>
        <p:spPr/>
        <p:txBody>
          <a:bodyPr/>
          <a:lstStyle/>
          <a:p>
            <a:fld id="{652779D4-BA46-4DF7-8AE5-FCAB05514A8C}" type="datetime1">
              <a:rPr lang="da-DK" smtClean="0"/>
              <a:t>02-05-2019</a:t>
            </a:fld>
            <a:endParaRPr lang="da-DK"/>
          </a:p>
        </p:txBody>
      </p:sp>
      <p:sp>
        <p:nvSpPr>
          <p:cNvPr id="8" name="Pladsholder til sidefod 7"/>
          <p:cNvSpPr>
            <a:spLocks noGrp="1"/>
          </p:cNvSpPr>
          <p:nvPr>
            <p:ph type="ftr" sz="quarter" idx="11"/>
          </p:nvPr>
        </p:nvSpPr>
        <p:spPr/>
        <p:txBody>
          <a:bodyPr/>
          <a:lstStyle/>
          <a:p>
            <a:r>
              <a:rPr lang="da-DK"/>
              <a:t>Disseration course, day 3</a:t>
            </a:r>
          </a:p>
        </p:txBody>
      </p:sp>
      <p:sp>
        <p:nvSpPr>
          <p:cNvPr id="9" name="Pladsholder til diasnummer 8"/>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titeltypografi i masteren</a:t>
            </a:r>
          </a:p>
        </p:txBody>
      </p:sp>
      <p:sp>
        <p:nvSpPr>
          <p:cNvPr id="3" name="Pladsholder til dato 2"/>
          <p:cNvSpPr>
            <a:spLocks noGrp="1"/>
          </p:cNvSpPr>
          <p:nvPr>
            <p:ph type="dt" sz="half" idx="10"/>
          </p:nvPr>
        </p:nvSpPr>
        <p:spPr/>
        <p:txBody>
          <a:bodyPr/>
          <a:lstStyle/>
          <a:p>
            <a:fld id="{D9F676B4-EEFA-4020-9BC7-60CA346111AC}" type="datetime1">
              <a:rPr lang="da-DK" smtClean="0"/>
              <a:t>02-05-2019</a:t>
            </a:fld>
            <a:endParaRPr lang="da-DK"/>
          </a:p>
        </p:txBody>
      </p:sp>
      <p:sp>
        <p:nvSpPr>
          <p:cNvPr id="4" name="Pladsholder til sidefod 3"/>
          <p:cNvSpPr>
            <a:spLocks noGrp="1"/>
          </p:cNvSpPr>
          <p:nvPr>
            <p:ph type="ftr" sz="quarter" idx="11"/>
          </p:nvPr>
        </p:nvSpPr>
        <p:spPr/>
        <p:txBody>
          <a:bodyPr/>
          <a:lstStyle/>
          <a:p>
            <a:r>
              <a:rPr lang="da-DK"/>
              <a:t>Disseration course, day 3</a:t>
            </a:r>
          </a:p>
        </p:txBody>
      </p:sp>
      <p:sp>
        <p:nvSpPr>
          <p:cNvPr id="5" name="Pladsholder til diasnummer 4"/>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249BE453-AB6B-4184-B274-8B8D8638A8E3}" type="datetime1">
              <a:rPr lang="da-DK" smtClean="0"/>
              <a:t>02-05-2019</a:t>
            </a:fld>
            <a:endParaRPr lang="da-DK"/>
          </a:p>
        </p:txBody>
      </p:sp>
      <p:sp>
        <p:nvSpPr>
          <p:cNvPr id="3" name="Pladsholder til sidefod 2"/>
          <p:cNvSpPr>
            <a:spLocks noGrp="1"/>
          </p:cNvSpPr>
          <p:nvPr>
            <p:ph type="ftr" sz="quarter" idx="11"/>
          </p:nvPr>
        </p:nvSpPr>
        <p:spPr/>
        <p:txBody>
          <a:bodyPr/>
          <a:lstStyle/>
          <a:p>
            <a:r>
              <a:rPr lang="da-DK"/>
              <a:t>Disseration course, day 3</a:t>
            </a:r>
          </a:p>
        </p:txBody>
      </p:sp>
      <p:sp>
        <p:nvSpPr>
          <p:cNvPr id="4" name="Pladsholder til diasnummer 3"/>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a:t>Klik for at redigere titeltypografi i masteren</a:t>
            </a:r>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typografi i masteren</a:t>
            </a:r>
          </a:p>
        </p:txBody>
      </p:sp>
      <p:sp>
        <p:nvSpPr>
          <p:cNvPr id="5" name="Pladsholder til dato 4"/>
          <p:cNvSpPr>
            <a:spLocks noGrp="1"/>
          </p:cNvSpPr>
          <p:nvPr>
            <p:ph type="dt" sz="half" idx="10"/>
          </p:nvPr>
        </p:nvSpPr>
        <p:spPr/>
        <p:txBody>
          <a:bodyPr/>
          <a:lstStyle/>
          <a:p>
            <a:fld id="{1F36B116-0C2A-4EEC-A719-818D24E94D29}" type="datetime1">
              <a:rPr lang="da-DK" smtClean="0"/>
              <a:t>02-05-2019</a:t>
            </a:fld>
            <a:endParaRPr lang="da-DK"/>
          </a:p>
        </p:txBody>
      </p:sp>
      <p:sp>
        <p:nvSpPr>
          <p:cNvPr id="6" name="Pladsholder til sidefod 5"/>
          <p:cNvSpPr>
            <a:spLocks noGrp="1"/>
          </p:cNvSpPr>
          <p:nvPr>
            <p:ph type="ftr" sz="quarter" idx="11"/>
          </p:nvPr>
        </p:nvSpPr>
        <p:spPr/>
        <p:txBody>
          <a:bodyPr/>
          <a:lstStyle/>
          <a:p>
            <a:r>
              <a:rPr lang="da-DK"/>
              <a:t>Disseration course, day 3</a:t>
            </a:r>
          </a:p>
        </p:txBody>
      </p:sp>
      <p:sp>
        <p:nvSpPr>
          <p:cNvPr id="7" name="Pladsholder til diasnummer 6"/>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a:t>Klik for at redigere titeltypografi i masteren</a:t>
            </a:r>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typografi i masteren</a:t>
            </a:r>
          </a:p>
        </p:txBody>
      </p:sp>
      <p:sp>
        <p:nvSpPr>
          <p:cNvPr id="5" name="Pladsholder til dato 4"/>
          <p:cNvSpPr>
            <a:spLocks noGrp="1"/>
          </p:cNvSpPr>
          <p:nvPr>
            <p:ph type="dt" sz="half" idx="10"/>
          </p:nvPr>
        </p:nvSpPr>
        <p:spPr/>
        <p:txBody>
          <a:bodyPr/>
          <a:lstStyle/>
          <a:p>
            <a:fld id="{BD9429F8-F6A7-4D51-98B5-2ECA4CFC2CA2}" type="datetime1">
              <a:rPr lang="da-DK" smtClean="0"/>
              <a:t>02-05-2019</a:t>
            </a:fld>
            <a:endParaRPr lang="da-DK"/>
          </a:p>
        </p:txBody>
      </p:sp>
      <p:sp>
        <p:nvSpPr>
          <p:cNvPr id="6" name="Pladsholder til sidefod 5"/>
          <p:cNvSpPr>
            <a:spLocks noGrp="1"/>
          </p:cNvSpPr>
          <p:nvPr>
            <p:ph type="ftr" sz="quarter" idx="11"/>
          </p:nvPr>
        </p:nvSpPr>
        <p:spPr/>
        <p:txBody>
          <a:bodyPr/>
          <a:lstStyle/>
          <a:p>
            <a:r>
              <a:rPr lang="da-DK"/>
              <a:t>Disseration course, day 3</a:t>
            </a:r>
          </a:p>
        </p:txBody>
      </p:sp>
      <p:sp>
        <p:nvSpPr>
          <p:cNvPr id="7" name="Pladsholder til diasnummer 6"/>
          <p:cNvSpPr>
            <a:spLocks noGrp="1"/>
          </p:cNvSpPr>
          <p:nvPr>
            <p:ph type="sldNum" sz="quarter" idx="12"/>
          </p:nvPr>
        </p:nvSpPr>
        <p:spPr/>
        <p:txBody>
          <a:bodyPr/>
          <a:lstStyle/>
          <a:p>
            <a:fld id="{DAB94411-2297-4BD0-B197-35E3682289EC}" type="slidenum">
              <a:rPr lang="da-DK" smtClean="0"/>
              <a:pPr/>
              <a:t>‹nr.›</a:t>
            </a:fld>
            <a:endParaRPr lang="da-DK"/>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a:t>Klik for at redigere titeltypografi i masteren</a:t>
            </a:r>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a:t>Klik for at redigere typografi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114CFF-D66E-4131-96C1-C65075D20A50}" type="datetime1">
              <a:rPr lang="da-DK" smtClean="0"/>
              <a:t>02-05-2019</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a-DK"/>
              <a:t>Disseration course, day 3</a:t>
            </a:r>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B94411-2297-4BD0-B197-35E3682289EC}" type="slidenum">
              <a:rPr lang="da-DK" smtClean="0"/>
              <a:pPr/>
              <a:t>‹nr.›</a:t>
            </a:fld>
            <a:endParaRPr lang="da-DK"/>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usingsources.fas.harvard.edu/home"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usingsources.fas.harvard.edu/citing-sources"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usingsources.fas.harvard.edu/"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usingsources.fas.harvard.edu/home"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a-DK" b="1"/>
              <a:t>Dissertation Course – Day 3</a:t>
            </a:r>
          </a:p>
        </p:txBody>
      </p:sp>
      <p:sp>
        <p:nvSpPr>
          <p:cNvPr id="3" name="Undertitel 2"/>
          <p:cNvSpPr>
            <a:spLocks noGrp="1"/>
          </p:cNvSpPr>
          <p:nvPr>
            <p:ph type="subTitle" idx="1"/>
          </p:nvPr>
        </p:nvSpPr>
        <p:spPr/>
        <p:txBody>
          <a:bodyPr/>
          <a:lstStyle/>
          <a:p>
            <a:endParaRPr lang="da-DK" dirty="0"/>
          </a:p>
        </p:txBody>
      </p:sp>
      <p:sp>
        <p:nvSpPr>
          <p:cNvPr id="4" name="Pladsholder til sidefod 3"/>
          <p:cNvSpPr>
            <a:spLocks noGrp="1"/>
          </p:cNvSpPr>
          <p:nvPr>
            <p:ph type="ftr" sz="quarter" idx="11"/>
          </p:nvPr>
        </p:nvSpPr>
        <p:spPr/>
        <p:txBody>
          <a:bodyPr/>
          <a:lstStyle/>
          <a:p>
            <a:r>
              <a:rPr lang="da-DK"/>
              <a:t>Disseration course, day 3</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1</a:t>
            </a:fld>
            <a:endParaRPr lang="da-DK"/>
          </a:p>
        </p:txBody>
      </p:sp>
    </p:spTree>
    <p:extLst>
      <p:ext uri="{BB962C8B-B14F-4D97-AF65-F5344CB8AC3E}">
        <p14:creationId xmlns:p14="http://schemas.microsoft.com/office/powerpoint/2010/main" val="33633682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r>
              <a:rPr lang="da-DK" dirty="0"/>
              <a:t>Summarising</a:t>
            </a:r>
          </a:p>
          <a:p>
            <a:pPr lvl="1"/>
            <a:r>
              <a:rPr lang="da-DK" i="1" dirty="0"/>
              <a:t>A </a:t>
            </a:r>
            <a:r>
              <a:rPr lang="da-DK" i="1" dirty="0" err="1"/>
              <a:t>condensed</a:t>
            </a:r>
            <a:r>
              <a:rPr lang="da-DK" i="1" dirty="0"/>
              <a:t> version of the </a:t>
            </a:r>
            <a:r>
              <a:rPr lang="da-DK" i="1" dirty="0" err="1"/>
              <a:t>authors’s</a:t>
            </a:r>
            <a:r>
              <a:rPr lang="da-DK" i="1" dirty="0"/>
              <a:t> </a:t>
            </a:r>
            <a:r>
              <a:rPr lang="da-DK" i="1" dirty="0" err="1"/>
              <a:t>key</a:t>
            </a:r>
            <a:r>
              <a:rPr lang="da-DK" i="1" dirty="0"/>
              <a:t> points</a:t>
            </a:r>
          </a:p>
          <a:p>
            <a:pPr lvl="1"/>
            <a:r>
              <a:rPr lang="en-US" i="1" dirty="0"/>
              <a:t>You will need to summarize a source in your paper when you are going to refer to that source and you want your readers to understand the source's argument or main ideas, before you lay out your own argument about it, analysis of it, or response to it</a:t>
            </a:r>
          </a:p>
          <a:p>
            <a:pPr lvl="1"/>
            <a:r>
              <a:rPr lang="en-US" dirty="0"/>
              <a:t>NOTE: </a:t>
            </a:r>
            <a:r>
              <a:rPr lang="en-US" dirty="0" err="1"/>
              <a:t>Summarising</a:t>
            </a:r>
            <a:r>
              <a:rPr lang="en-US" dirty="0"/>
              <a:t> is NOT copy-paste…</a:t>
            </a:r>
          </a:p>
          <a:p>
            <a:pPr lvl="1"/>
            <a:r>
              <a:rPr lang="en-US" dirty="0"/>
              <a:t>Keep target audience and context in mind</a:t>
            </a:r>
            <a:endParaRPr lang="da-DK" dirty="0"/>
          </a:p>
          <a:p>
            <a:endParaRPr lang="da-DK" dirty="0"/>
          </a:p>
        </p:txBody>
      </p:sp>
      <p:sp>
        <p:nvSpPr>
          <p:cNvPr id="2" name="Pladsholder til sidefod 1"/>
          <p:cNvSpPr>
            <a:spLocks noGrp="1"/>
          </p:cNvSpPr>
          <p:nvPr>
            <p:ph type="ftr" sz="quarter" idx="11"/>
          </p:nvPr>
        </p:nvSpPr>
        <p:spPr/>
        <p:txBody>
          <a:bodyPr/>
          <a:lstStyle/>
          <a:p>
            <a:r>
              <a:rPr lang="da-DK"/>
              <a:t>Disseration course, day 3</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10</a:t>
            </a:fld>
            <a:endParaRPr lang="da-DK"/>
          </a:p>
        </p:txBody>
      </p:sp>
    </p:spTree>
    <p:extLst>
      <p:ext uri="{BB962C8B-B14F-4D97-AF65-F5344CB8AC3E}">
        <p14:creationId xmlns:p14="http://schemas.microsoft.com/office/powerpoint/2010/main" val="30690276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normAutofit/>
          </a:bodyPr>
          <a:lstStyle/>
          <a:p>
            <a:r>
              <a:rPr lang="da-DK"/>
              <a:t>Paraphrasing and Quoting</a:t>
            </a:r>
          </a:p>
          <a:p>
            <a:pPr lvl="1"/>
            <a:r>
              <a:rPr lang="en-US" sz="2400" i="1"/>
              <a:t>When you paraphrase from a source, you restate the source's ideas in your own words. Whereas a summary provides your readers with a condensed overview of a source (or part of a source), a paraphrase of a source offers your readers the same level of detail provided in the original source</a:t>
            </a:r>
          </a:p>
          <a:p>
            <a:pPr lvl="1"/>
            <a:r>
              <a:rPr lang="da-DK" sz="2400"/>
              <a:t>Quoting is actually copy-paste… So why ever do it?</a:t>
            </a:r>
          </a:p>
          <a:p>
            <a:endParaRPr lang="da-DK"/>
          </a:p>
        </p:txBody>
      </p:sp>
      <p:sp>
        <p:nvSpPr>
          <p:cNvPr id="2" name="Pladsholder til sidefod 1"/>
          <p:cNvSpPr>
            <a:spLocks noGrp="1"/>
          </p:cNvSpPr>
          <p:nvPr>
            <p:ph type="ftr" sz="quarter" idx="11"/>
          </p:nvPr>
        </p:nvSpPr>
        <p:spPr/>
        <p:txBody>
          <a:bodyPr/>
          <a:lstStyle/>
          <a:p>
            <a:r>
              <a:rPr lang="da-DK"/>
              <a:t>Disseration course, day 3</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11</a:t>
            </a:fld>
            <a:endParaRPr lang="da-DK"/>
          </a:p>
        </p:txBody>
      </p:sp>
    </p:spTree>
    <p:extLst>
      <p:ext uri="{BB962C8B-B14F-4D97-AF65-F5344CB8AC3E}">
        <p14:creationId xmlns:p14="http://schemas.microsoft.com/office/powerpoint/2010/main" val="11110340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1"/>
            <a:ext cx="8229600" cy="792088"/>
          </a:xfrm>
        </p:spPr>
        <p:txBody>
          <a:bodyPr>
            <a:normAutofit/>
          </a:bodyPr>
          <a:lstStyle/>
          <a:p>
            <a:r>
              <a:rPr lang="da-DK" dirty="0" err="1"/>
              <a:t>Paraphrasing</a:t>
            </a:r>
            <a:r>
              <a:rPr lang="da-DK" dirty="0"/>
              <a:t> and </a:t>
            </a:r>
            <a:r>
              <a:rPr lang="da-DK" dirty="0" err="1"/>
              <a:t>Quoting</a:t>
            </a:r>
            <a:endParaRPr lang="da-DK"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616774"/>
            <a:ext cx="7759167" cy="36844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Eksplosion 1 1"/>
          <p:cNvSpPr/>
          <p:nvPr/>
        </p:nvSpPr>
        <p:spPr>
          <a:xfrm>
            <a:off x="5364088" y="23956"/>
            <a:ext cx="3672408" cy="2369155"/>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3600"/>
              <a:t>This was a quote…</a:t>
            </a:r>
          </a:p>
        </p:txBody>
      </p:sp>
      <p:sp>
        <p:nvSpPr>
          <p:cNvPr id="5" name="Tekstfelt 4"/>
          <p:cNvSpPr txBox="1"/>
          <p:nvPr/>
        </p:nvSpPr>
        <p:spPr>
          <a:xfrm>
            <a:off x="755576" y="5661248"/>
            <a:ext cx="7759167" cy="646331"/>
          </a:xfrm>
          <a:prstGeom prst="rect">
            <a:avLst/>
          </a:prstGeom>
          <a:noFill/>
        </p:spPr>
        <p:txBody>
          <a:bodyPr wrap="square" rtlCol="0">
            <a:spAutoFit/>
          </a:bodyPr>
          <a:lstStyle/>
          <a:p>
            <a:r>
              <a:rPr lang="en-US" dirty="0"/>
              <a:t>Harvard Guide to Using Sources: Summarizing, Paraphrasing, and Quoting </a:t>
            </a:r>
            <a:r>
              <a:rPr lang="en-US" dirty="0">
                <a:hlinkClick r:id="rId3"/>
              </a:rPr>
              <a:t>http://usingsources.fas.harvard.edu/home</a:t>
            </a:r>
            <a:r>
              <a:rPr lang="en-US" dirty="0"/>
              <a:t> </a:t>
            </a:r>
          </a:p>
        </p:txBody>
      </p:sp>
      <p:sp>
        <p:nvSpPr>
          <p:cNvPr id="4" name="Pladsholder til sidefod 3"/>
          <p:cNvSpPr>
            <a:spLocks noGrp="1"/>
          </p:cNvSpPr>
          <p:nvPr>
            <p:ph type="ftr" sz="quarter" idx="11"/>
          </p:nvPr>
        </p:nvSpPr>
        <p:spPr/>
        <p:txBody>
          <a:bodyPr/>
          <a:lstStyle/>
          <a:p>
            <a:r>
              <a:rPr lang="da-DK"/>
              <a:t>Disseration course, day 3</a:t>
            </a:r>
          </a:p>
        </p:txBody>
      </p:sp>
      <p:sp>
        <p:nvSpPr>
          <p:cNvPr id="6" name="Pladsholder til slidenummer 5"/>
          <p:cNvSpPr>
            <a:spLocks noGrp="1"/>
          </p:cNvSpPr>
          <p:nvPr>
            <p:ph type="sldNum" sz="quarter" idx="12"/>
          </p:nvPr>
        </p:nvSpPr>
        <p:spPr/>
        <p:txBody>
          <a:bodyPr/>
          <a:lstStyle/>
          <a:p>
            <a:fld id="{DAB94411-2297-4BD0-B197-35E3682289EC}" type="slidenum">
              <a:rPr lang="da-DK" smtClean="0"/>
              <a:pPr/>
              <a:t>12</a:t>
            </a:fld>
            <a:endParaRPr lang="da-DK"/>
          </a:p>
        </p:txBody>
      </p:sp>
    </p:spTree>
    <p:extLst>
      <p:ext uri="{BB962C8B-B14F-4D97-AF65-F5344CB8AC3E}">
        <p14:creationId xmlns:p14="http://schemas.microsoft.com/office/powerpoint/2010/main" val="3680871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323528" y="548680"/>
            <a:ext cx="8363272" cy="5832648"/>
          </a:xfrm>
        </p:spPr>
        <p:txBody>
          <a:bodyPr/>
          <a:lstStyle/>
          <a:p>
            <a:r>
              <a:rPr lang="da-DK" dirty="0" err="1"/>
              <a:t>Primary</a:t>
            </a:r>
            <a:r>
              <a:rPr lang="da-DK" dirty="0"/>
              <a:t> </a:t>
            </a:r>
            <a:r>
              <a:rPr lang="da-DK" dirty="0" err="1"/>
              <a:t>advice</a:t>
            </a:r>
            <a:r>
              <a:rPr lang="da-DK" dirty="0"/>
              <a:t> for source citation:</a:t>
            </a:r>
          </a:p>
          <a:p>
            <a:pPr lvl="1"/>
            <a:r>
              <a:rPr lang="da-DK" sz="2000" dirty="0"/>
              <a:t>BE CONSISTENT – </a:t>
            </a:r>
            <a:r>
              <a:rPr lang="da-DK" sz="2000" dirty="0" err="1"/>
              <a:t>use</a:t>
            </a:r>
            <a:r>
              <a:rPr lang="da-DK" sz="2000" dirty="0"/>
              <a:t> the same </a:t>
            </a:r>
            <a:r>
              <a:rPr lang="da-DK" sz="2000" dirty="0" err="1"/>
              <a:t>style</a:t>
            </a:r>
            <a:r>
              <a:rPr lang="da-DK" sz="2000" dirty="0"/>
              <a:t> for the same types of </a:t>
            </a:r>
            <a:r>
              <a:rPr lang="da-DK" sz="2000" dirty="0" err="1"/>
              <a:t>material</a:t>
            </a:r>
            <a:endParaRPr lang="da-DK" sz="2000" dirty="0"/>
          </a:p>
          <a:p>
            <a:pPr lvl="1"/>
            <a:r>
              <a:rPr lang="da-DK" sz="2000" dirty="0"/>
              <a:t>Provide as </a:t>
            </a:r>
            <a:r>
              <a:rPr lang="da-DK" sz="2000" dirty="0" err="1"/>
              <a:t>much</a:t>
            </a:r>
            <a:r>
              <a:rPr lang="da-DK" sz="2000" dirty="0"/>
              <a:t> </a:t>
            </a:r>
            <a:r>
              <a:rPr lang="da-DK" sz="2000" dirty="0" err="1"/>
              <a:t>detail</a:t>
            </a:r>
            <a:r>
              <a:rPr lang="da-DK" sz="2000" dirty="0"/>
              <a:t> as </a:t>
            </a:r>
            <a:r>
              <a:rPr lang="da-DK" sz="2000" dirty="0" err="1"/>
              <a:t>possible</a:t>
            </a:r>
            <a:r>
              <a:rPr lang="da-DK" sz="2000" dirty="0"/>
              <a:t> – it is not </a:t>
            </a:r>
            <a:r>
              <a:rPr lang="da-DK" sz="2000" dirty="0" err="1"/>
              <a:t>enough</a:t>
            </a:r>
            <a:r>
              <a:rPr lang="da-DK" sz="2000" dirty="0"/>
              <a:t> just to </a:t>
            </a:r>
            <a:r>
              <a:rPr lang="da-DK" sz="2000" dirty="0" err="1"/>
              <a:t>refer</a:t>
            </a:r>
            <a:r>
              <a:rPr lang="da-DK" sz="2000" dirty="0"/>
              <a:t> to </a:t>
            </a:r>
            <a:r>
              <a:rPr lang="da-DK" sz="2000" dirty="0" err="1"/>
              <a:t>e.g</a:t>
            </a:r>
            <a:r>
              <a:rPr lang="da-DK" sz="2000" dirty="0"/>
              <a:t>. a top-</a:t>
            </a:r>
            <a:r>
              <a:rPr lang="da-DK" sz="2000" dirty="0" err="1"/>
              <a:t>level</a:t>
            </a:r>
            <a:r>
              <a:rPr lang="da-DK" sz="2000" dirty="0"/>
              <a:t> domain or an </a:t>
            </a:r>
            <a:r>
              <a:rPr lang="da-DK" sz="2000" dirty="0" err="1"/>
              <a:t>entire</a:t>
            </a:r>
            <a:r>
              <a:rPr lang="da-DK" sz="2000" dirty="0"/>
              <a:t> book</a:t>
            </a:r>
          </a:p>
          <a:p>
            <a:pPr lvl="1"/>
            <a:r>
              <a:rPr lang="da-DK" sz="2000" dirty="0" err="1"/>
              <a:t>Cite</a:t>
            </a:r>
            <a:r>
              <a:rPr lang="da-DK" sz="2000" dirty="0"/>
              <a:t> ALL of </a:t>
            </a:r>
            <a:r>
              <a:rPr lang="da-DK" sz="2000" dirty="0" err="1"/>
              <a:t>your</a:t>
            </a:r>
            <a:r>
              <a:rPr lang="da-DK" sz="2000" dirty="0"/>
              <a:t> </a:t>
            </a:r>
            <a:r>
              <a:rPr lang="da-DK" sz="2000" dirty="0" err="1"/>
              <a:t>sources</a:t>
            </a:r>
            <a:r>
              <a:rPr lang="da-DK" sz="2000" dirty="0"/>
              <a:t>, </a:t>
            </a:r>
            <a:r>
              <a:rPr lang="da-DK" sz="2000" dirty="0" err="1"/>
              <a:t>no</a:t>
            </a:r>
            <a:r>
              <a:rPr lang="da-DK" sz="2000" dirty="0"/>
              <a:t> matter </a:t>
            </a:r>
            <a:r>
              <a:rPr lang="da-DK" sz="2000" dirty="0" err="1"/>
              <a:t>their</a:t>
            </a:r>
            <a:r>
              <a:rPr lang="da-DK" sz="2000" dirty="0"/>
              <a:t> form (</a:t>
            </a:r>
            <a:r>
              <a:rPr lang="da-DK" sz="2000" dirty="0" err="1"/>
              <a:t>see</a:t>
            </a:r>
            <a:r>
              <a:rPr lang="da-DK" sz="2000" dirty="0"/>
              <a:t> </a:t>
            </a:r>
            <a:r>
              <a:rPr lang="da-DK" sz="2000" dirty="0">
                <a:hlinkClick r:id="rId3"/>
              </a:rPr>
              <a:t>http://usingsources.fas.harvard.edu/citing-sources</a:t>
            </a:r>
            <a:r>
              <a:rPr lang="da-DK" sz="2000" dirty="0"/>
              <a:t> for suggestions for </a:t>
            </a:r>
            <a:r>
              <a:rPr lang="da-DK" sz="2000" dirty="0" err="1"/>
              <a:t>different</a:t>
            </a:r>
            <a:r>
              <a:rPr lang="da-DK" sz="2000" dirty="0"/>
              <a:t> formats)</a:t>
            </a:r>
          </a:p>
          <a:p>
            <a:pPr lvl="1"/>
            <a:r>
              <a:rPr lang="da-DK" sz="2000" dirty="0"/>
              <a:t>Do not </a:t>
            </a:r>
            <a:r>
              <a:rPr lang="da-DK" sz="2000" dirty="0" err="1"/>
              <a:t>cite</a:t>
            </a:r>
            <a:r>
              <a:rPr lang="da-DK" sz="2000" dirty="0"/>
              <a:t> </a:t>
            </a:r>
            <a:r>
              <a:rPr lang="da-DK" sz="2000" dirty="0" err="1"/>
              <a:t>sources</a:t>
            </a:r>
            <a:r>
              <a:rPr lang="da-DK" sz="2000" dirty="0"/>
              <a:t> </a:t>
            </a:r>
            <a:r>
              <a:rPr lang="da-DK" sz="2000" dirty="0" err="1"/>
              <a:t>you</a:t>
            </a:r>
            <a:r>
              <a:rPr lang="da-DK" sz="2000" dirty="0"/>
              <a:t> have not </a:t>
            </a:r>
            <a:r>
              <a:rPr lang="da-DK" sz="2000" dirty="0" err="1"/>
              <a:t>used</a:t>
            </a:r>
            <a:r>
              <a:rPr lang="da-DK" sz="2000" dirty="0"/>
              <a:t> – the supervisor </a:t>
            </a:r>
            <a:r>
              <a:rPr lang="da-DK" sz="2000" dirty="0" err="1"/>
              <a:t>may</a:t>
            </a:r>
            <a:r>
              <a:rPr lang="da-DK" sz="2000" dirty="0"/>
              <a:t> ask </a:t>
            </a:r>
            <a:r>
              <a:rPr lang="da-DK" sz="2000" dirty="0" err="1"/>
              <a:t>about</a:t>
            </a:r>
            <a:r>
              <a:rPr lang="da-DK" sz="2000" dirty="0"/>
              <a:t> </a:t>
            </a:r>
            <a:r>
              <a:rPr lang="da-DK" sz="2000" dirty="0" err="1"/>
              <a:t>sources</a:t>
            </a:r>
            <a:r>
              <a:rPr lang="da-DK" sz="2000" dirty="0"/>
              <a:t> at the </a:t>
            </a:r>
            <a:r>
              <a:rPr lang="da-DK" sz="2000" dirty="0" err="1"/>
              <a:t>exam</a:t>
            </a:r>
            <a:r>
              <a:rPr lang="da-DK" sz="2000" dirty="0"/>
              <a:t>…</a:t>
            </a:r>
          </a:p>
          <a:p>
            <a:pPr lvl="1"/>
            <a:r>
              <a:rPr lang="da-DK" sz="2000" dirty="0"/>
              <a:t>Refer to the citation in the </a:t>
            </a:r>
            <a:r>
              <a:rPr lang="da-DK" sz="2000" dirty="0" err="1"/>
              <a:t>main</a:t>
            </a:r>
            <a:r>
              <a:rPr lang="da-DK" sz="2000" dirty="0"/>
              <a:t> </a:t>
            </a:r>
            <a:r>
              <a:rPr lang="da-DK" sz="2000" dirty="0" err="1"/>
              <a:t>text</a:t>
            </a:r>
            <a:r>
              <a:rPr lang="da-DK" sz="2000" dirty="0"/>
              <a:t>, </a:t>
            </a:r>
            <a:r>
              <a:rPr lang="da-DK" sz="2000" dirty="0" err="1"/>
              <a:t>where</a:t>
            </a:r>
            <a:r>
              <a:rPr lang="da-DK" sz="2000" dirty="0"/>
              <a:t> relevant</a:t>
            </a:r>
          </a:p>
          <a:p>
            <a:pPr lvl="1"/>
            <a:r>
              <a:rPr lang="da-DK" sz="2000" dirty="0"/>
              <a:t>If </a:t>
            </a:r>
            <a:r>
              <a:rPr lang="da-DK" sz="2000" dirty="0" err="1"/>
              <a:t>you</a:t>
            </a:r>
            <a:r>
              <a:rPr lang="da-DK" sz="2000" dirty="0"/>
              <a:t> </a:t>
            </a:r>
            <a:r>
              <a:rPr lang="da-DK" sz="2000" dirty="0" err="1"/>
              <a:t>include</a:t>
            </a:r>
            <a:r>
              <a:rPr lang="da-DK" sz="2000" dirty="0"/>
              <a:t> </a:t>
            </a:r>
            <a:r>
              <a:rPr lang="da-DK" sz="2000" dirty="0" err="1"/>
              <a:t>direct</a:t>
            </a:r>
            <a:r>
              <a:rPr lang="da-DK" sz="2000" dirty="0"/>
              <a:t> </a:t>
            </a:r>
            <a:r>
              <a:rPr lang="da-DK" sz="2000" dirty="0" err="1"/>
              <a:t>quotes</a:t>
            </a:r>
            <a:r>
              <a:rPr lang="da-DK" sz="2000" dirty="0"/>
              <a:t>, </a:t>
            </a:r>
            <a:r>
              <a:rPr lang="da-DK" sz="2000" dirty="0" err="1"/>
              <a:t>indicate</a:t>
            </a:r>
            <a:r>
              <a:rPr lang="da-DK" sz="2000" dirty="0"/>
              <a:t> it CLEARLY in the </a:t>
            </a:r>
            <a:r>
              <a:rPr lang="da-DK" sz="2000" dirty="0" err="1"/>
              <a:t>text</a:t>
            </a:r>
            <a:r>
              <a:rPr lang="da-DK" sz="2000" dirty="0"/>
              <a:t>, </a:t>
            </a:r>
            <a:r>
              <a:rPr lang="da-DK" sz="2000" dirty="0" err="1"/>
              <a:t>e.g</a:t>
            </a:r>
            <a:r>
              <a:rPr lang="da-DK" sz="2000" dirty="0"/>
              <a:t>. by </a:t>
            </a:r>
            <a:r>
              <a:rPr lang="da-DK" sz="2000" dirty="0" err="1"/>
              <a:t>using</a:t>
            </a:r>
            <a:r>
              <a:rPr lang="da-DK" sz="2000" dirty="0"/>
              <a:t> </a:t>
            </a:r>
            <a:r>
              <a:rPr lang="da-DK" sz="2000" i="1" dirty="0" err="1"/>
              <a:t>italic</a:t>
            </a:r>
            <a:r>
              <a:rPr lang="da-DK" sz="2000" dirty="0"/>
              <a:t> or </a:t>
            </a:r>
            <a:r>
              <a:rPr lang="da-DK" sz="2000" dirty="0" err="1"/>
              <a:t>some</a:t>
            </a:r>
            <a:r>
              <a:rPr lang="da-DK" sz="2000" dirty="0"/>
              <a:t> </a:t>
            </a:r>
            <a:r>
              <a:rPr lang="da-DK" sz="2000" dirty="0" err="1"/>
              <a:t>other</a:t>
            </a:r>
            <a:r>
              <a:rPr lang="da-DK" sz="2000" dirty="0"/>
              <a:t> form of </a:t>
            </a:r>
            <a:r>
              <a:rPr lang="da-DK" sz="2000" dirty="0" err="1"/>
              <a:t>emphasis</a:t>
            </a:r>
            <a:endParaRPr lang="da-DK" sz="2000" dirty="0"/>
          </a:p>
          <a:p>
            <a:pPr lvl="1"/>
            <a:r>
              <a:rPr lang="da-DK" sz="2000" dirty="0" err="1"/>
              <a:t>Maintain</a:t>
            </a:r>
            <a:r>
              <a:rPr lang="da-DK" sz="2000" dirty="0"/>
              <a:t> </a:t>
            </a:r>
            <a:r>
              <a:rPr lang="da-DK" sz="2000" dirty="0" err="1"/>
              <a:t>your</a:t>
            </a:r>
            <a:r>
              <a:rPr lang="da-DK" sz="2000" dirty="0"/>
              <a:t> </a:t>
            </a:r>
            <a:r>
              <a:rPr lang="da-DK" sz="2000" dirty="0" err="1"/>
              <a:t>bibliography</a:t>
            </a:r>
            <a:r>
              <a:rPr lang="da-DK" sz="2000" dirty="0"/>
              <a:t> from </a:t>
            </a:r>
            <a:r>
              <a:rPr lang="da-DK" sz="2000" dirty="0" err="1"/>
              <a:t>day</a:t>
            </a:r>
            <a:r>
              <a:rPr lang="da-DK" sz="2000" dirty="0"/>
              <a:t> 1. Do not slap it </a:t>
            </a:r>
            <a:r>
              <a:rPr lang="da-DK" sz="2000" dirty="0" err="1"/>
              <a:t>onto</a:t>
            </a:r>
            <a:r>
              <a:rPr lang="da-DK" sz="2000" dirty="0"/>
              <a:t> the </a:t>
            </a:r>
            <a:r>
              <a:rPr lang="da-DK" sz="2000" dirty="0" err="1"/>
              <a:t>report</a:t>
            </a:r>
            <a:r>
              <a:rPr lang="da-DK" sz="2000" dirty="0"/>
              <a:t> as a </a:t>
            </a:r>
            <a:r>
              <a:rPr lang="da-DK" sz="2000" dirty="0" err="1"/>
              <a:t>quick</a:t>
            </a:r>
            <a:r>
              <a:rPr lang="da-DK" sz="2000" dirty="0"/>
              <a:t> and </a:t>
            </a:r>
            <a:r>
              <a:rPr lang="da-DK" sz="2000" dirty="0" err="1"/>
              <a:t>sloppy</a:t>
            </a:r>
            <a:r>
              <a:rPr lang="da-DK" sz="2000" dirty="0"/>
              <a:t> </a:t>
            </a:r>
            <a:r>
              <a:rPr lang="da-DK" sz="2000" dirty="0" err="1"/>
              <a:t>afterthought</a:t>
            </a:r>
            <a:r>
              <a:rPr lang="da-DK" sz="2000" dirty="0"/>
              <a:t>.</a:t>
            </a:r>
            <a:endParaRPr lang="da-DK" dirty="0"/>
          </a:p>
          <a:p>
            <a:endParaRPr lang="da-DK" dirty="0"/>
          </a:p>
        </p:txBody>
      </p:sp>
      <p:sp>
        <p:nvSpPr>
          <p:cNvPr id="2" name="Pladsholder til sidefod 1"/>
          <p:cNvSpPr>
            <a:spLocks noGrp="1"/>
          </p:cNvSpPr>
          <p:nvPr>
            <p:ph type="ftr" sz="quarter" idx="11"/>
          </p:nvPr>
        </p:nvSpPr>
        <p:spPr/>
        <p:txBody>
          <a:bodyPr/>
          <a:lstStyle/>
          <a:p>
            <a:r>
              <a:rPr lang="da-DK"/>
              <a:t>Disseration course, day 3</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13</a:t>
            </a:fld>
            <a:endParaRPr lang="da-DK"/>
          </a:p>
        </p:txBody>
      </p:sp>
    </p:spTree>
    <p:extLst>
      <p:ext uri="{BB962C8B-B14F-4D97-AF65-F5344CB8AC3E}">
        <p14:creationId xmlns:p14="http://schemas.microsoft.com/office/powerpoint/2010/main" val="5863971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normAutofit fontScale="92500" lnSpcReduction="10000"/>
          </a:bodyPr>
          <a:lstStyle/>
          <a:p>
            <a:r>
              <a:rPr lang="da-DK" dirty="0" err="1"/>
              <a:t>Plagiarism</a:t>
            </a:r>
            <a:r>
              <a:rPr lang="da-DK" dirty="0"/>
              <a:t> …</a:t>
            </a:r>
          </a:p>
          <a:p>
            <a:pPr lvl="1"/>
            <a:r>
              <a:rPr lang="da-DK" dirty="0" err="1"/>
              <a:t>Claiming</a:t>
            </a:r>
            <a:r>
              <a:rPr lang="da-DK" dirty="0"/>
              <a:t> ANY sort of </a:t>
            </a:r>
            <a:r>
              <a:rPr lang="da-DK" dirty="0" err="1"/>
              <a:t>work</a:t>
            </a:r>
            <a:r>
              <a:rPr lang="da-DK" dirty="0"/>
              <a:t> to </a:t>
            </a:r>
            <a:r>
              <a:rPr lang="da-DK" dirty="0" err="1"/>
              <a:t>be</a:t>
            </a:r>
            <a:r>
              <a:rPr lang="da-DK" dirty="0"/>
              <a:t> </a:t>
            </a:r>
            <a:r>
              <a:rPr lang="da-DK" dirty="0" err="1"/>
              <a:t>your</a:t>
            </a:r>
            <a:r>
              <a:rPr lang="da-DK" dirty="0"/>
              <a:t> </a:t>
            </a:r>
            <a:r>
              <a:rPr lang="da-DK" dirty="0" err="1"/>
              <a:t>own</a:t>
            </a:r>
            <a:r>
              <a:rPr lang="da-DK" dirty="0"/>
              <a:t>, </a:t>
            </a:r>
            <a:r>
              <a:rPr lang="da-DK" dirty="0" err="1"/>
              <a:t>even</a:t>
            </a:r>
            <a:r>
              <a:rPr lang="da-DK" dirty="0"/>
              <a:t> </a:t>
            </a:r>
            <a:r>
              <a:rPr lang="da-DK" dirty="0" err="1"/>
              <a:t>though</a:t>
            </a:r>
            <a:r>
              <a:rPr lang="da-DK" dirty="0"/>
              <a:t> it </a:t>
            </a:r>
            <a:r>
              <a:rPr lang="da-DK" dirty="0" err="1"/>
              <a:t>originates</a:t>
            </a:r>
            <a:r>
              <a:rPr lang="da-DK" dirty="0"/>
              <a:t> from </a:t>
            </a:r>
            <a:r>
              <a:rPr lang="da-DK" dirty="0" err="1"/>
              <a:t>another</a:t>
            </a:r>
            <a:r>
              <a:rPr lang="da-DK" dirty="0"/>
              <a:t> </a:t>
            </a:r>
            <a:r>
              <a:rPr lang="da-DK" dirty="0" err="1"/>
              <a:t>sources</a:t>
            </a:r>
            <a:endParaRPr lang="da-DK" dirty="0"/>
          </a:p>
          <a:p>
            <a:pPr lvl="1"/>
            <a:r>
              <a:rPr lang="da-DK" dirty="0"/>
              <a:t>This covers not </a:t>
            </a:r>
            <a:r>
              <a:rPr lang="da-DK" dirty="0" err="1"/>
              <a:t>only</a:t>
            </a:r>
            <a:r>
              <a:rPr lang="da-DK" dirty="0"/>
              <a:t> </a:t>
            </a:r>
            <a:r>
              <a:rPr lang="da-DK" dirty="0" err="1"/>
              <a:t>raw</a:t>
            </a:r>
            <a:r>
              <a:rPr lang="da-DK" dirty="0"/>
              <a:t> </a:t>
            </a:r>
            <a:r>
              <a:rPr lang="da-DK" dirty="0" err="1"/>
              <a:t>copy-paste</a:t>
            </a:r>
            <a:r>
              <a:rPr lang="da-DK" dirty="0"/>
              <a:t>, but </a:t>
            </a:r>
            <a:r>
              <a:rPr lang="da-DK" dirty="0" err="1"/>
              <a:t>also</a:t>
            </a:r>
            <a:r>
              <a:rPr lang="da-DK" dirty="0"/>
              <a:t> </a:t>
            </a:r>
            <a:r>
              <a:rPr lang="da-DK" dirty="0" err="1"/>
              <a:t>rewriting</a:t>
            </a:r>
            <a:r>
              <a:rPr lang="da-DK" dirty="0"/>
              <a:t> source </a:t>
            </a:r>
            <a:r>
              <a:rPr lang="da-DK" dirty="0" err="1"/>
              <a:t>material</a:t>
            </a:r>
            <a:r>
              <a:rPr lang="da-DK" dirty="0"/>
              <a:t> WITHOUT proper </a:t>
            </a:r>
            <a:r>
              <a:rPr lang="da-DK" dirty="0" err="1"/>
              <a:t>mentioning</a:t>
            </a:r>
            <a:r>
              <a:rPr lang="da-DK" dirty="0"/>
              <a:t> of source</a:t>
            </a:r>
          </a:p>
          <a:p>
            <a:pPr lvl="1"/>
            <a:r>
              <a:rPr lang="da-DK" dirty="0"/>
              <a:t>Covers not </a:t>
            </a:r>
            <a:r>
              <a:rPr lang="da-DK" dirty="0" err="1"/>
              <a:t>only</a:t>
            </a:r>
            <a:r>
              <a:rPr lang="da-DK" dirty="0"/>
              <a:t> </a:t>
            </a:r>
            <a:r>
              <a:rPr lang="da-DK" dirty="0" err="1"/>
              <a:t>text</a:t>
            </a:r>
            <a:r>
              <a:rPr lang="da-DK" dirty="0"/>
              <a:t>, but </a:t>
            </a:r>
            <a:r>
              <a:rPr lang="da-DK" dirty="0" err="1"/>
              <a:t>also</a:t>
            </a:r>
            <a:r>
              <a:rPr lang="da-DK" dirty="0"/>
              <a:t> program source </a:t>
            </a:r>
            <a:r>
              <a:rPr lang="da-DK" dirty="0" err="1"/>
              <a:t>code</a:t>
            </a:r>
            <a:r>
              <a:rPr lang="da-DK" dirty="0"/>
              <a:t>, designs, etc..</a:t>
            </a:r>
          </a:p>
          <a:p>
            <a:pPr lvl="1"/>
            <a:r>
              <a:rPr lang="da-DK" dirty="0"/>
              <a:t>THERE IS NO EXCUSE FOR PLAGIARISM, AND IT IS NOT THE RESPONSIBILITY OF THE SUPERVISOR TO DETECT IT BEFORE REPORT HAND-IN!</a:t>
            </a:r>
          </a:p>
          <a:p>
            <a:pPr lvl="1"/>
            <a:r>
              <a:rPr lang="da-DK" dirty="0" err="1"/>
              <a:t>Wiseflow</a:t>
            </a:r>
            <a:r>
              <a:rPr lang="da-DK" dirty="0"/>
              <a:t> has a </a:t>
            </a:r>
            <a:r>
              <a:rPr lang="da-DK" dirty="0" err="1"/>
              <a:t>built</a:t>
            </a:r>
            <a:r>
              <a:rPr lang="da-DK" dirty="0"/>
              <a:t>-in </a:t>
            </a:r>
            <a:r>
              <a:rPr lang="da-DK" dirty="0" err="1"/>
              <a:t>plagiarism</a:t>
            </a:r>
            <a:r>
              <a:rPr lang="da-DK" dirty="0"/>
              <a:t> </a:t>
            </a:r>
            <a:r>
              <a:rPr lang="da-DK" dirty="0" err="1"/>
              <a:t>detector</a:t>
            </a:r>
            <a:r>
              <a:rPr lang="da-DK" dirty="0"/>
              <a:t>.</a:t>
            </a:r>
          </a:p>
          <a:p>
            <a:pPr lvl="2"/>
            <a:r>
              <a:rPr lang="da-DK" dirty="0"/>
              <a:t>It runs </a:t>
            </a:r>
            <a:r>
              <a:rPr lang="da-DK" dirty="0" err="1"/>
              <a:t>automatically</a:t>
            </a:r>
            <a:r>
              <a:rPr lang="da-DK" dirty="0"/>
              <a:t> </a:t>
            </a:r>
            <a:r>
              <a:rPr lang="da-DK" dirty="0" err="1"/>
              <a:t>when</a:t>
            </a:r>
            <a:r>
              <a:rPr lang="da-DK" dirty="0"/>
              <a:t> </a:t>
            </a:r>
            <a:r>
              <a:rPr lang="da-DK" dirty="0" err="1"/>
              <a:t>you</a:t>
            </a:r>
            <a:r>
              <a:rPr lang="da-DK" dirty="0"/>
              <a:t> </a:t>
            </a:r>
            <a:r>
              <a:rPr lang="da-DK" dirty="0" err="1"/>
              <a:t>hand</a:t>
            </a:r>
            <a:r>
              <a:rPr lang="da-DK" dirty="0"/>
              <a:t> in</a:t>
            </a:r>
          </a:p>
          <a:p>
            <a:endParaRPr lang="da-DK" dirty="0"/>
          </a:p>
        </p:txBody>
      </p:sp>
      <p:sp>
        <p:nvSpPr>
          <p:cNvPr id="2" name="Pladsholder til sidefod 1"/>
          <p:cNvSpPr>
            <a:spLocks noGrp="1"/>
          </p:cNvSpPr>
          <p:nvPr>
            <p:ph type="ftr" sz="quarter" idx="11"/>
          </p:nvPr>
        </p:nvSpPr>
        <p:spPr/>
        <p:txBody>
          <a:bodyPr/>
          <a:lstStyle/>
          <a:p>
            <a:r>
              <a:rPr lang="da-DK"/>
              <a:t>Disseration course, day 3</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14</a:t>
            </a:fld>
            <a:endParaRPr lang="da-DK"/>
          </a:p>
        </p:txBody>
      </p:sp>
    </p:spTree>
    <p:extLst>
      <p:ext uri="{BB962C8B-B14F-4D97-AF65-F5344CB8AC3E}">
        <p14:creationId xmlns:p14="http://schemas.microsoft.com/office/powerpoint/2010/main" val="19389125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a:t>Exercise</a:t>
            </a:r>
            <a:r>
              <a:rPr lang="da-DK" dirty="0"/>
              <a:t>: Peer </a:t>
            </a:r>
            <a:r>
              <a:rPr lang="da-DK" dirty="0" err="1"/>
              <a:t>review</a:t>
            </a:r>
            <a:endParaRPr lang="en-GB" dirty="0"/>
          </a:p>
        </p:txBody>
      </p:sp>
      <p:sp>
        <p:nvSpPr>
          <p:cNvPr id="6" name="Pladsholder til indhold 5"/>
          <p:cNvSpPr>
            <a:spLocks noGrp="1"/>
          </p:cNvSpPr>
          <p:nvPr>
            <p:ph sz="half" idx="1"/>
          </p:nvPr>
        </p:nvSpPr>
        <p:spPr/>
        <p:txBody>
          <a:bodyPr>
            <a:normAutofit fontScale="70000" lnSpcReduction="20000"/>
          </a:bodyPr>
          <a:lstStyle/>
          <a:p>
            <a:r>
              <a:rPr lang="da-DK" dirty="0" err="1"/>
              <a:t>Pre-condition</a:t>
            </a:r>
            <a:endParaRPr lang="en-GB" dirty="0"/>
          </a:p>
          <a:p>
            <a:pPr lvl="1"/>
            <a:r>
              <a:rPr lang="da-DK" dirty="0" err="1"/>
              <a:t>Each</a:t>
            </a:r>
            <a:r>
              <a:rPr lang="da-DK" dirty="0"/>
              <a:t> </a:t>
            </a:r>
            <a:r>
              <a:rPr lang="da-DK" dirty="0" err="1"/>
              <a:t>group</a:t>
            </a:r>
            <a:r>
              <a:rPr lang="da-DK" dirty="0"/>
              <a:t> has </a:t>
            </a:r>
            <a:r>
              <a:rPr lang="da-DK" dirty="0" err="1"/>
              <a:t>produced</a:t>
            </a:r>
            <a:r>
              <a:rPr lang="da-DK" dirty="0"/>
              <a:t> a </a:t>
            </a:r>
            <a:r>
              <a:rPr lang="da-DK" dirty="0" err="1"/>
              <a:t>number</a:t>
            </a:r>
            <a:r>
              <a:rPr lang="da-DK" dirty="0"/>
              <a:t> of </a:t>
            </a:r>
            <a:r>
              <a:rPr lang="da-DK" dirty="0" err="1"/>
              <a:t>documents</a:t>
            </a:r>
            <a:r>
              <a:rPr lang="da-DK" dirty="0"/>
              <a:t> </a:t>
            </a:r>
            <a:r>
              <a:rPr lang="da-DK" dirty="0" err="1"/>
              <a:t>like</a:t>
            </a:r>
            <a:endParaRPr lang="da-DK" dirty="0"/>
          </a:p>
          <a:p>
            <a:pPr lvl="2"/>
            <a:r>
              <a:rPr lang="da-DK" dirty="0" err="1"/>
              <a:t>Outline</a:t>
            </a:r>
            <a:r>
              <a:rPr lang="da-DK" dirty="0"/>
              <a:t> / page budget</a:t>
            </a:r>
          </a:p>
          <a:p>
            <a:pPr lvl="2"/>
            <a:r>
              <a:rPr lang="da-DK" dirty="0" err="1"/>
              <a:t>Introduction</a:t>
            </a:r>
            <a:endParaRPr lang="da-DK" dirty="0"/>
          </a:p>
          <a:p>
            <a:pPr lvl="2"/>
            <a:r>
              <a:rPr lang="da-DK" dirty="0"/>
              <a:t>Problem definition</a:t>
            </a:r>
          </a:p>
          <a:p>
            <a:pPr lvl="2"/>
            <a:r>
              <a:rPr lang="da-DK" dirty="0"/>
              <a:t>Method / </a:t>
            </a:r>
            <a:r>
              <a:rPr lang="da-DK" dirty="0" err="1"/>
              <a:t>activities</a:t>
            </a:r>
            <a:endParaRPr lang="da-DK" dirty="0"/>
          </a:p>
          <a:p>
            <a:pPr lvl="2"/>
            <a:r>
              <a:rPr lang="da-DK" dirty="0"/>
              <a:t>Plan</a:t>
            </a:r>
          </a:p>
          <a:p>
            <a:pPr lvl="2"/>
            <a:r>
              <a:rPr lang="da-DK" dirty="0" err="1"/>
              <a:t>Description</a:t>
            </a:r>
            <a:r>
              <a:rPr lang="da-DK" dirty="0"/>
              <a:t> of ”sprint 1”</a:t>
            </a:r>
          </a:p>
        </p:txBody>
      </p:sp>
      <p:sp>
        <p:nvSpPr>
          <p:cNvPr id="7" name="Pladsholder til indhold 6"/>
          <p:cNvSpPr>
            <a:spLocks noGrp="1"/>
          </p:cNvSpPr>
          <p:nvPr>
            <p:ph sz="half" idx="2"/>
          </p:nvPr>
        </p:nvSpPr>
        <p:spPr/>
        <p:txBody>
          <a:bodyPr>
            <a:normAutofit fontScale="70000" lnSpcReduction="20000"/>
          </a:bodyPr>
          <a:lstStyle/>
          <a:p>
            <a:r>
              <a:rPr lang="da-DK" dirty="0" err="1"/>
              <a:t>What</a:t>
            </a:r>
            <a:r>
              <a:rPr lang="da-DK" dirty="0"/>
              <a:t> to do</a:t>
            </a:r>
          </a:p>
          <a:p>
            <a:pPr marL="914400" lvl="1" indent="-457200">
              <a:buFont typeface="+mj-lt"/>
              <a:buAutoNum type="arabicPeriod"/>
            </a:pPr>
            <a:r>
              <a:rPr lang="da-DK" dirty="0"/>
              <a:t>Find a peer </a:t>
            </a:r>
            <a:r>
              <a:rPr lang="da-DK" dirty="0" err="1"/>
              <a:t>group</a:t>
            </a:r>
            <a:endParaRPr lang="da-DK" dirty="0"/>
          </a:p>
          <a:p>
            <a:pPr marL="1314450" lvl="2" indent="-457200"/>
            <a:r>
              <a:rPr lang="da-DK" dirty="0"/>
              <a:t>Large </a:t>
            </a:r>
            <a:r>
              <a:rPr lang="da-DK" dirty="0" err="1"/>
              <a:t>groups</a:t>
            </a:r>
            <a:r>
              <a:rPr lang="da-DK" dirty="0"/>
              <a:t> peer with </a:t>
            </a:r>
            <a:r>
              <a:rPr lang="da-DK" dirty="0" err="1"/>
              <a:t>another</a:t>
            </a:r>
            <a:r>
              <a:rPr lang="da-DK" dirty="0"/>
              <a:t> large </a:t>
            </a:r>
            <a:r>
              <a:rPr lang="da-DK" dirty="0" err="1"/>
              <a:t>group</a:t>
            </a:r>
            <a:r>
              <a:rPr lang="da-DK" dirty="0"/>
              <a:t>.</a:t>
            </a:r>
          </a:p>
          <a:p>
            <a:pPr marL="1314450" lvl="2" indent="-457200"/>
            <a:r>
              <a:rPr lang="da-DK" dirty="0"/>
              <a:t>Single person </a:t>
            </a:r>
            <a:r>
              <a:rPr lang="da-DK" dirty="0" err="1"/>
              <a:t>groups</a:t>
            </a:r>
            <a:r>
              <a:rPr lang="da-DK" dirty="0"/>
              <a:t> peer with </a:t>
            </a:r>
            <a:r>
              <a:rPr lang="da-DK" dirty="0" err="1"/>
              <a:t>another</a:t>
            </a:r>
            <a:r>
              <a:rPr lang="da-DK" dirty="0"/>
              <a:t> single person </a:t>
            </a:r>
            <a:r>
              <a:rPr lang="da-DK" dirty="0" err="1"/>
              <a:t>group</a:t>
            </a:r>
            <a:r>
              <a:rPr lang="da-DK" dirty="0"/>
              <a:t>.</a:t>
            </a:r>
          </a:p>
          <a:p>
            <a:pPr marL="914400" lvl="1" indent="-457200">
              <a:buFont typeface="+mj-lt"/>
              <a:buAutoNum type="arabicPeriod"/>
            </a:pPr>
            <a:r>
              <a:rPr lang="da-DK" dirty="0"/>
              <a:t>Send </a:t>
            </a:r>
            <a:r>
              <a:rPr lang="da-DK" dirty="0" err="1"/>
              <a:t>documents</a:t>
            </a:r>
            <a:r>
              <a:rPr lang="da-DK" dirty="0"/>
              <a:t> to peer </a:t>
            </a:r>
            <a:r>
              <a:rPr lang="da-DK" dirty="0" err="1"/>
              <a:t>group</a:t>
            </a:r>
            <a:endParaRPr lang="da-DK" dirty="0"/>
          </a:p>
          <a:p>
            <a:pPr marL="1314450" lvl="2" indent="-457200"/>
            <a:r>
              <a:rPr lang="da-DK" dirty="0" err="1"/>
              <a:t>Email</a:t>
            </a:r>
            <a:r>
              <a:rPr lang="da-DK" dirty="0"/>
              <a:t> or </a:t>
            </a:r>
            <a:r>
              <a:rPr lang="da-DK" dirty="0" err="1"/>
              <a:t>paper</a:t>
            </a:r>
            <a:endParaRPr lang="da-DK" dirty="0"/>
          </a:p>
          <a:p>
            <a:pPr marL="914400" lvl="1" indent="-457200">
              <a:buFont typeface="+mj-lt"/>
              <a:buAutoNum type="arabicPeriod"/>
            </a:pPr>
            <a:r>
              <a:rPr lang="da-DK" dirty="0"/>
              <a:t>Read + </a:t>
            </a:r>
            <a:r>
              <a:rPr lang="da-DK" dirty="0" err="1"/>
              <a:t>write</a:t>
            </a:r>
            <a:r>
              <a:rPr lang="da-DK" dirty="0"/>
              <a:t> </a:t>
            </a:r>
            <a:r>
              <a:rPr lang="da-DK" dirty="0" err="1"/>
              <a:t>comments</a:t>
            </a:r>
            <a:r>
              <a:rPr lang="da-DK" dirty="0"/>
              <a:t> in </a:t>
            </a:r>
            <a:r>
              <a:rPr lang="da-DK" dirty="0" err="1"/>
              <a:t>documents</a:t>
            </a:r>
            <a:endParaRPr lang="da-DK" dirty="0"/>
          </a:p>
          <a:p>
            <a:pPr marL="914400" lvl="1" indent="-457200">
              <a:buFont typeface="+mj-lt"/>
              <a:buAutoNum type="arabicPeriod"/>
            </a:pPr>
            <a:r>
              <a:rPr lang="da-DK" dirty="0"/>
              <a:t>Give feedback on the </a:t>
            </a:r>
            <a:r>
              <a:rPr lang="da-DK" dirty="0" err="1"/>
              <a:t>documents</a:t>
            </a:r>
            <a:r>
              <a:rPr lang="da-DK" dirty="0"/>
              <a:t> to the peer </a:t>
            </a:r>
            <a:r>
              <a:rPr lang="da-DK" dirty="0" err="1"/>
              <a:t>group</a:t>
            </a:r>
            <a:endParaRPr lang="da-DK" dirty="0"/>
          </a:p>
          <a:p>
            <a:pPr marL="1314450" lvl="2" indent="-457200"/>
            <a:r>
              <a:rPr lang="da-DK" dirty="0"/>
              <a:t>Are the </a:t>
            </a:r>
            <a:r>
              <a:rPr lang="da-DK" dirty="0" err="1"/>
              <a:t>documents</a:t>
            </a:r>
            <a:r>
              <a:rPr lang="da-DK" dirty="0"/>
              <a:t> </a:t>
            </a:r>
            <a:r>
              <a:rPr lang="da-DK" dirty="0" err="1"/>
              <a:t>understandable</a:t>
            </a:r>
            <a:r>
              <a:rPr lang="da-DK" dirty="0"/>
              <a:t>?</a:t>
            </a:r>
          </a:p>
          <a:p>
            <a:pPr marL="1314450" lvl="2" indent="-457200"/>
            <a:r>
              <a:rPr lang="da-DK" dirty="0"/>
              <a:t>Is the problem definition relevant?</a:t>
            </a:r>
          </a:p>
          <a:p>
            <a:pPr marL="1314450" lvl="2" indent="-457200"/>
            <a:r>
              <a:rPr lang="da-DK" dirty="0"/>
              <a:t>Do the </a:t>
            </a:r>
            <a:r>
              <a:rPr lang="da-DK" dirty="0" err="1"/>
              <a:t>activities</a:t>
            </a:r>
            <a:r>
              <a:rPr lang="da-DK" dirty="0"/>
              <a:t> ”cover” the problem definition?</a:t>
            </a:r>
          </a:p>
          <a:p>
            <a:pPr marL="1314450" lvl="2" indent="-457200"/>
            <a:r>
              <a:rPr lang="da-DK" dirty="0"/>
              <a:t>Is the plan </a:t>
            </a:r>
            <a:r>
              <a:rPr lang="da-DK" dirty="0" err="1"/>
              <a:t>useful</a:t>
            </a:r>
            <a:r>
              <a:rPr lang="da-DK" dirty="0"/>
              <a:t> and up-to-date?</a:t>
            </a:r>
          </a:p>
          <a:p>
            <a:pPr marL="1314450" lvl="2" indent="-457200"/>
            <a:r>
              <a:rPr lang="da-DK" dirty="0"/>
              <a:t>Etc. </a:t>
            </a:r>
          </a:p>
          <a:p>
            <a:pPr lvl="1"/>
            <a:endParaRPr lang="en-GB" dirty="0"/>
          </a:p>
        </p:txBody>
      </p:sp>
      <p:sp>
        <p:nvSpPr>
          <p:cNvPr id="4" name="Pladsholder til sidefod 3"/>
          <p:cNvSpPr>
            <a:spLocks noGrp="1"/>
          </p:cNvSpPr>
          <p:nvPr>
            <p:ph type="ftr" sz="quarter" idx="11"/>
          </p:nvPr>
        </p:nvSpPr>
        <p:spPr/>
        <p:txBody>
          <a:bodyPr/>
          <a:lstStyle/>
          <a:p>
            <a:r>
              <a:rPr lang="da-DK"/>
              <a:t>Disseration course, day 3</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15</a:t>
            </a:fld>
            <a:endParaRPr lang="da-DK"/>
          </a:p>
        </p:txBody>
      </p:sp>
    </p:spTree>
    <p:extLst>
      <p:ext uri="{BB962C8B-B14F-4D97-AF65-F5344CB8AC3E}">
        <p14:creationId xmlns:p14="http://schemas.microsoft.com/office/powerpoint/2010/main" val="39413420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normAutofit fontScale="90000"/>
          </a:bodyPr>
          <a:lstStyle/>
          <a:p>
            <a:r>
              <a:rPr lang="da-DK" dirty="0" err="1"/>
              <a:t>Exercise</a:t>
            </a:r>
            <a:r>
              <a:rPr lang="da-DK" dirty="0"/>
              <a:t>: </a:t>
            </a:r>
            <a:r>
              <a:rPr lang="da-DK" dirty="0" err="1"/>
              <a:t>Foot</a:t>
            </a:r>
            <a:r>
              <a:rPr lang="da-DK" dirty="0"/>
              <a:t> notes + List of references</a:t>
            </a:r>
            <a:endParaRPr lang="en-GB" dirty="0"/>
          </a:p>
        </p:txBody>
      </p:sp>
      <p:sp>
        <p:nvSpPr>
          <p:cNvPr id="8" name="Pladsholder til indhold 7"/>
          <p:cNvSpPr>
            <a:spLocks noGrp="1"/>
          </p:cNvSpPr>
          <p:nvPr>
            <p:ph idx="1"/>
          </p:nvPr>
        </p:nvSpPr>
        <p:spPr/>
        <p:txBody>
          <a:bodyPr>
            <a:normAutofit fontScale="92500" lnSpcReduction="10000"/>
          </a:bodyPr>
          <a:lstStyle/>
          <a:p>
            <a:r>
              <a:rPr lang="da-DK" dirty="0"/>
              <a:t>Make a list of reference for </a:t>
            </a:r>
            <a:r>
              <a:rPr lang="da-DK" dirty="0" err="1"/>
              <a:t>your</a:t>
            </a:r>
            <a:r>
              <a:rPr lang="da-DK" dirty="0"/>
              <a:t> </a:t>
            </a:r>
            <a:r>
              <a:rPr lang="da-DK" dirty="0" err="1"/>
              <a:t>projects</a:t>
            </a:r>
            <a:endParaRPr lang="da-DK" dirty="0"/>
          </a:p>
          <a:p>
            <a:pPr lvl="1"/>
            <a:r>
              <a:rPr lang="da-DK" dirty="0" err="1"/>
              <a:t>Books</a:t>
            </a:r>
            <a:r>
              <a:rPr lang="da-DK" dirty="0"/>
              <a:t>, web sites, etc.</a:t>
            </a:r>
          </a:p>
          <a:p>
            <a:pPr lvl="1"/>
            <a:r>
              <a:rPr lang="da-DK" dirty="0"/>
              <a:t>Book</a:t>
            </a:r>
          </a:p>
          <a:p>
            <a:pPr lvl="2"/>
            <a:r>
              <a:rPr lang="da-DK" dirty="0"/>
              <a:t>Author, </a:t>
            </a:r>
            <a:r>
              <a:rPr lang="da-DK" dirty="0" err="1"/>
              <a:t>title</a:t>
            </a:r>
            <a:r>
              <a:rPr lang="da-DK" dirty="0"/>
              <a:t>, </a:t>
            </a:r>
            <a:r>
              <a:rPr lang="da-DK" dirty="0" err="1"/>
              <a:t>publisher</a:t>
            </a:r>
            <a:r>
              <a:rPr lang="da-DK" dirty="0"/>
              <a:t>, </a:t>
            </a:r>
            <a:r>
              <a:rPr lang="da-DK" dirty="0" err="1"/>
              <a:t>year</a:t>
            </a:r>
            <a:r>
              <a:rPr lang="da-DK" dirty="0"/>
              <a:t> of </a:t>
            </a:r>
            <a:r>
              <a:rPr lang="da-DK" dirty="0" err="1"/>
              <a:t>publication</a:t>
            </a:r>
            <a:r>
              <a:rPr lang="da-DK" dirty="0"/>
              <a:t>, ISBN</a:t>
            </a:r>
          </a:p>
          <a:p>
            <a:pPr lvl="2"/>
            <a:r>
              <a:rPr lang="da-DK" dirty="0" err="1"/>
              <a:t>Very</a:t>
            </a:r>
            <a:r>
              <a:rPr lang="da-DK" dirty="0"/>
              <a:t> short </a:t>
            </a:r>
            <a:r>
              <a:rPr lang="da-DK" dirty="0" err="1"/>
              <a:t>description</a:t>
            </a:r>
            <a:r>
              <a:rPr lang="da-DK" dirty="0"/>
              <a:t> of the book and </a:t>
            </a:r>
            <a:r>
              <a:rPr lang="da-DK" dirty="0" err="1"/>
              <a:t>how</a:t>
            </a:r>
            <a:r>
              <a:rPr lang="da-DK" dirty="0"/>
              <a:t> </a:t>
            </a:r>
            <a:r>
              <a:rPr lang="da-DK" dirty="0" err="1"/>
              <a:t>you</a:t>
            </a:r>
            <a:r>
              <a:rPr lang="da-DK" dirty="0"/>
              <a:t> </a:t>
            </a:r>
            <a:r>
              <a:rPr lang="da-DK" dirty="0" err="1"/>
              <a:t>used</a:t>
            </a:r>
            <a:r>
              <a:rPr lang="da-DK" dirty="0"/>
              <a:t> it</a:t>
            </a:r>
          </a:p>
          <a:p>
            <a:pPr lvl="1"/>
            <a:r>
              <a:rPr lang="da-DK" dirty="0"/>
              <a:t>Web site</a:t>
            </a:r>
          </a:p>
          <a:p>
            <a:pPr lvl="2"/>
            <a:r>
              <a:rPr lang="da-DK" dirty="0"/>
              <a:t>Author, </a:t>
            </a:r>
            <a:r>
              <a:rPr lang="da-DK" dirty="0" err="1"/>
              <a:t>title</a:t>
            </a:r>
            <a:r>
              <a:rPr lang="da-DK" dirty="0"/>
              <a:t>, </a:t>
            </a:r>
            <a:r>
              <a:rPr lang="da-DK" dirty="0" err="1"/>
              <a:t>publisher</a:t>
            </a:r>
            <a:r>
              <a:rPr lang="da-DK" dirty="0"/>
              <a:t>, </a:t>
            </a:r>
            <a:r>
              <a:rPr lang="da-DK" dirty="0" err="1"/>
              <a:t>year</a:t>
            </a:r>
            <a:r>
              <a:rPr lang="da-DK" dirty="0"/>
              <a:t> of </a:t>
            </a:r>
            <a:r>
              <a:rPr lang="da-DK" dirty="0" err="1"/>
              <a:t>publication</a:t>
            </a:r>
            <a:r>
              <a:rPr lang="da-DK" dirty="0"/>
              <a:t>, </a:t>
            </a:r>
            <a:r>
              <a:rPr lang="da-DK" dirty="0" err="1"/>
              <a:t>uri</a:t>
            </a:r>
            <a:endParaRPr lang="da-DK" dirty="0"/>
          </a:p>
          <a:p>
            <a:pPr lvl="2"/>
            <a:r>
              <a:rPr lang="da-DK" dirty="0" err="1"/>
              <a:t>Very</a:t>
            </a:r>
            <a:r>
              <a:rPr lang="da-DK" dirty="0"/>
              <a:t> short </a:t>
            </a:r>
            <a:r>
              <a:rPr lang="da-DK" dirty="0" err="1"/>
              <a:t>description</a:t>
            </a:r>
            <a:r>
              <a:rPr lang="da-DK" dirty="0"/>
              <a:t> of the web site and </a:t>
            </a:r>
            <a:r>
              <a:rPr lang="da-DK" dirty="0" err="1"/>
              <a:t>how</a:t>
            </a:r>
            <a:r>
              <a:rPr lang="da-DK" dirty="0"/>
              <a:t> </a:t>
            </a:r>
            <a:r>
              <a:rPr lang="da-DK" dirty="0" err="1"/>
              <a:t>you</a:t>
            </a:r>
            <a:r>
              <a:rPr lang="da-DK" dirty="0"/>
              <a:t> </a:t>
            </a:r>
            <a:r>
              <a:rPr lang="da-DK" dirty="0" err="1"/>
              <a:t>used</a:t>
            </a:r>
            <a:r>
              <a:rPr lang="da-DK" dirty="0"/>
              <a:t> it</a:t>
            </a:r>
          </a:p>
          <a:p>
            <a:r>
              <a:rPr lang="da-DK" dirty="0" err="1"/>
              <a:t>Add</a:t>
            </a:r>
            <a:r>
              <a:rPr lang="da-DK" dirty="0"/>
              <a:t> </a:t>
            </a:r>
            <a:r>
              <a:rPr lang="da-DK" dirty="0" err="1"/>
              <a:t>some</a:t>
            </a:r>
            <a:r>
              <a:rPr lang="da-DK" dirty="0"/>
              <a:t> </a:t>
            </a:r>
            <a:r>
              <a:rPr lang="da-DK" dirty="0" err="1"/>
              <a:t>foot</a:t>
            </a:r>
            <a:r>
              <a:rPr lang="da-DK" dirty="0"/>
              <a:t> note references to </a:t>
            </a:r>
            <a:r>
              <a:rPr lang="da-DK" dirty="0" err="1"/>
              <a:t>your</a:t>
            </a:r>
            <a:r>
              <a:rPr lang="da-DK" dirty="0"/>
              <a:t> dissertation </a:t>
            </a:r>
            <a:r>
              <a:rPr lang="da-DK" dirty="0" err="1"/>
              <a:t>report</a:t>
            </a:r>
            <a:endParaRPr lang="da-DK" dirty="0"/>
          </a:p>
        </p:txBody>
      </p:sp>
      <p:sp>
        <p:nvSpPr>
          <p:cNvPr id="5" name="Pladsholder til sidefod 4"/>
          <p:cNvSpPr>
            <a:spLocks noGrp="1"/>
          </p:cNvSpPr>
          <p:nvPr>
            <p:ph type="ftr" sz="quarter" idx="11"/>
          </p:nvPr>
        </p:nvSpPr>
        <p:spPr/>
        <p:txBody>
          <a:bodyPr/>
          <a:lstStyle/>
          <a:p>
            <a:r>
              <a:rPr lang="da-DK"/>
              <a:t>Disseration course, day 3</a:t>
            </a:r>
          </a:p>
        </p:txBody>
      </p:sp>
      <p:sp>
        <p:nvSpPr>
          <p:cNvPr id="6" name="Pladsholder til slidenummer 5"/>
          <p:cNvSpPr>
            <a:spLocks noGrp="1"/>
          </p:cNvSpPr>
          <p:nvPr>
            <p:ph type="sldNum" sz="quarter" idx="12"/>
          </p:nvPr>
        </p:nvSpPr>
        <p:spPr/>
        <p:txBody>
          <a:bodyPr/>
          <a:lstStyle/>
          <a:p>
            <a:fld id="{DAB94411-2297-4BD0-B197-35E3682289EC}" type="slidenum">
              <a:rPr lang="da-DK" smtClean="0"/>
              <a:pPr/>
              <a:t>16</a:t>
            </a:fld>
            <a:endParaRPr lang="da-DK"/>
          </a:p>
        </p:txBody>
      </p:sp>
    </p:spTree>
    <p:extLst>
      <p:ext uri="{BB962C8B-B14F-4D97-AF65-F5344CB8AC3E}">
        <p14:creationId xmlns:p14="http://schemas.microsoft.com/office/powerpoint/2010/main" val="36340077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1628800"/>
            <a:ext cx="8229600" cy="4497363"/>
          </a:xfrm>
        </p:spPr>
        <p:txBody>
          <a:bodyPr/>
          <a:lstStyle/>
          <a:p>
            <a:pPr marL="0" lvl="1" indent="0" algn="ctr">
              <a:buNone/>
            </a:pPr>
            <a:r>
              <a:rPr lang="en-US" sz="7200" dirty="0"/>
              <a:t>Language and Wording</a:t>
            </a:r>
          </a:p>
          <a:p>
            <a:endParaRPr lang="da-DK" dirty="0"/>
          </a:p>
        </p:txBody>
      </p:sp>
      <p:sp>
        <p:nvSpPr>
          <p:cNvPr id="2" name="Pladsholder til slidenummer 1"/>
          <p:cNvSpPr>
            <a:spLocks noGrp="1"/>
          </p:cNvSpPr>
          <p:nvPr>
            <p:ph type="sldNum" sz="quarter" idx="12"/>
          </p:nvPr>
        </p:nvSpPr>
        <p:spPr/>
        <p:txBody>
          <a:bodyPr/>
          <a:lstStyle/>
          <a:p>
            <a:fld id="{DAB94411-2297-4BD0-B197-35E3682289EC}" type="slidenum">
              <a:rPr lang="da-DK" smtClean="0"/>
              <a:pPr/>
              <a:t>17</a:t>
            </a:fld>
            <a:endParaRPr lang="da-DK"/>
          </a:p>
        </p:txBody>
      </p:sp>
      <p:sp>
        <p:nvSpPr>
          <p:cNvPr id="4" name="Pladsholder til sidefod 3"/>
          <p:cNvSpPr>
            <a:spLocks noGrp="1"/>
          </p:cNvSpPr>
          <p:nvPr>
            <p:ph type="ftr" sz="quarter" idx="11"/>
          </p:nvPr>
        </p:nvSpPr>
        <p:spPr/>
        <p:txBody>
          <a:bodyPr/>
          <a:lstStyle/>
          <a:p>
            <a:r>
              <a:rPr lang="en-US"/>
              <a:t>Disseration course, day 3</a:t>
            </a:r>
            <a:endParaRPr lang="da-DK"/>
          </a:p>
        </p:txBody>
      </p:sp>
    </p:spTree>
    <p:extLst>
      <p:ext uri="{BB962C8B-B14F-4D97-AF65-F5344CB8AC3E}">
        <p14:creationId xmlns:p14="http://schemas.microsoft.com/office/powerpoint/2010/main" val="2911521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Language and wording</a:t>
            </a:r>
          </a:p>
        </p:txBody>
      </p:sp>
      <p:sp>
        <p:nvSpPr>
          <p:cNvPr id="3" name="Pladsholder til indhold 2"/>
          <p:cNvSpPr>
            <a:spLocks noGrp="1"/>
          </p:cNvSpPr>
          <p:nvPr>
            <p:ph idx="1"/>
          </p:nvPr>
        </p:nvSpPr>
        <p:spPr/>
        <p:txBody>
          <a:bodyPr>
            <a:normAutofit lnSpcReduction="10000"/>
          </a:bodyPr>
          <a:lstStyle/>
          <a:p>
            <a:r>
              <a:rPr lang="en-US" dirty="0"/>
              <a:t>In the report writing you need to consider:</a:t>
            </a:r>
          </a:p>
          <a:p>
            <a:pPr lvl="1"/>
            <a:r>
              <a:rPr lang="en-US" dirty="0"/>
              <a:t>Who are the author(s)?</a:t>
            </a:r>
          </a:p>
          <a:p>
            <a:pPr lvl="1"/>
            <a:r>
              <a:rPr lang="en-US" dirty="0"/>
              <a:t>Who are the reader(s)? </a:t>
            </a:r>
          </a:p>
          <a:p>
            <a:pPr lvl="1"/>
            <a:r>
              <a:rPr lang="en-US" dirty="0"/>
              <a:t>Which tense to choose?</a:t>
            </a:r>
          </a:p>
          <a:p>
            <a:pPr lvl="1"/>
            <a:r>
              <a:rPr lang="en-US" dirty="0"/>
              <a:t>How to make good writing?</a:t>
            </a:r>
          </a:p>
          <a:p>
            <a:pPr lvl="1"/>
            <a:endParaRPr lang="en-US" dirty="0"/>
          </a:p>
          <a:p>
            <a:pPr lvl="1"/>
            <a:r>
              <a:rPr lang="en-US" sz="2000" dirty="0"/>
              <a:t>Grammar and spelling</a:t>
            </a:r>
          </a:p>
          <a:p>
            <a:pPr lvl="1"/>
            <a:r>
              <a:rPr lang="en-US" sz="2000" dirty="0"/>
              <a:t>Fonts and numbering</a:t>
            </a:r>
          </a:p>
          <a:p>
            <a:pPr lvl="1"/>
            <a:r>
              <a:rPr lang="en-US" sz="2000" dirty="0"/>
              <a:t>Figures and sources</a:t>
            </a:r>
          </a:p>
          <a:p>
            <a:pPr lvl="1"/>
            <a:r>
              <a:rPr lang="en-US" sz="2000" dirty="0"/>
              <a:t>Layout</a:t>
            </a:r>
            <a:endParaRPr lang="en-US" dirty="0"/>
          </a:p>
          <a:p>
            <a:endParaRPr lang="da-DK" dirty="0"/>
          </a:p>
          <a:p>
            <a:endParaRPr lang="da-DK" dirty="0"/>
          </a:p>
          <a:p>
            <a:pPr lvl="1"/>
            <a:endParaRPr lang="da-DK"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18</a:t>
            </a:fld>
            <a:endParaRPr lang="da-DK"/>
          </a:p>
        </p:txBody>
      </p:sp>
      <p:sp>
        <p:nvSpPr>
          <p:cNvPr id="5" name="Pladsholder til sidefod 4"/>
          <p:cNvSpPr>
            <a:spLocks noGrp="1"/>
          </p:cNvSpPr>
          <p:nvPr>
            <p:ph type="ftr" sz="quarter" idx="11"/>
          </p:nvPr>
        </p:nvSpPr>
        <p:spPr/>
        <p:txBody>
          <a:bodyPr/>
          <a:lstStyle/>
          <a:p>
            <a:r>
              <a:rPr lang="en-US"/>
              <a:t>Disseration course, day 3</a:t>
            </a:r>
            <a:endParaRPr lang="da-DK"/>
          </a:p>
        </p:txBody>
      </p:sp>
    </p:spTree>
    <p:extLst>
      <p:ext uri="{BB962C8B-B14F-4D97-AF65-F5344CB8AC3E}">
        <p14:creationId xmlns:p14="http://schemas.microsoft.com/office/powerpoint/2010/main" val="25998560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a:t>Who</a:t>
            </a:r>
            <a:r>
              <a:rPr lang="da-DK" dirty="0"/>
              <a:t> </a:t>
            </a:r>
            <a:r>
              <a:rPr lang="da-DK" dirty="0" err="1"/>
              <a:t>are</a:t>
            </a:r>
            <a:r>
              <a:rPr lang="da-DK" dirty="0"/>
              <a:t> the </a:t>
            </a:r>
            <a:r>
              <a:rPr lang="da-DK" dirty="0" err="1"/>
              <a:t>author</a:t>
            </a:r>
            <a:r>
              <a:rPr lang="da-DK" dirty="0"/>
              <a:t>(s)?</a:t>
            </a:r>
          </a:p>
        </p:txBody>
      </p:sp>
      <p:sp>
        <p:nvSpPr>
          <p:cNvPr id="3" name="Pladsholder til indhold 2"/>
          <p:cNvSpPr>
            <a:spLocks noGrp="1"/>
          </p:cNvSpPr>
          <p:nvPr>
            <p:ph idx="1"/>
          </p:nvPr>
        </p:nvSpPr>
        <p:spPr/>
        <p:txBody>
          <a:bodyPr/>
          <a:lstStyle/>
          <a:p>
            <a:r>
              <a:rPr lang="da-DK" dirty="0" err="1"/>
              <a:t>You</a:t>
            </a:r>
            <a:r>
              <a:rPr lang="da-DK" dirty="0"/>
              <a:t> </a:t>
            </a:r>
            <a:r>
              <a:rPr lang="da-DK" dirty="0" err="1"/>
              <a:t>can</a:t>
            </a:r>
            <a:r>
              <a:rPr lang="da-DK" dirty="0"/>
              <a:t> </a:t>
            </a:r>
            <a:r>
              <a:rPr lang="da-DK" dirty="0" err="1"/>
              <a:t>make</a:t>
            </a:r>
            <a:r>
              <a:rPr lang="da-DK" dirty="0"/>
              <a:t> the </a:t>
            </a:r>
            <a:r>
              <a:rPr lang="da-DK" dirty="0" err="1"/>
              <a:t>report</a:t>
            </a:r>
            <a:r>
              <a:rPr lang="da-DK" dirty="0"/>
              <a:t> </a:t>
            </a:r>
            <a:r>
              <a:rPr lang="da-DK" dirty="0" err="1"/>
              <a:t>personal</a:t>
            </a:r>
            <a:r>
              <a:rPr lang="da-DK" dirty="0"/>
              <a:t> by </a:t>
            </a:r>
            <a:r>
              <a:rPr lang="da-DK" dirty="0" err="1"/>
              <a:t>using</a:t>
            </a:r>
            <a:r>
              <a:rPr lang="da-DK" dirty="0"/>
              <a:t> </a:t>
            </a:r>
            <a:r>
              <a:rPr lang="da-DK" b="1" i="1" u="sng" dirty="0">
                <a:solidFill>
                  <a:schemeClr val="accent5">
                    <a:lumMod val="75000"/>
                  </a:schemeClr>
                </a:solidFill>
              </a:rPr>
              <a:t>‘I’</a:t>
            </a:r>
            <a:r>
              <a:rPr lang="da-DK" dirty="0"/>
              <a:t> or </a:t>
            </a:r>
            <a:r>
              <a:rPr lang="da-DK" b="1" i="1" u="sng" dirty="0">
                <a:solidFill>
                  <a:schemeClr val="accent5">
                    <a:lumMod val="75000"/>
                  </a:schemeClr>
                </a:solidFill>
              </a:rPr>
              <a:t>‘</a:t>
            </a:r>
            <a:r>
              <a:rPr lang="da-DK" b="1" i="1" u="sng" dirty="0" err="1">
                <a:solidFill>
                  <a:schemeClr val="accent5">
                    <a:lumMod val="75000"/>
                  </a:schemeClr>
                </a:solidFill>
              </a:rPr>
              <a:t>we</a:t>
            </a:r>
            <a:r>
              <a:rPr lang="da-DK" b="1" i="1" u="sng" dirty="0">
                <a:solidFill>
                  <a:schemeClr val="accent5">
                    <a:lumMod val="75000"/>
                  </a:schemeClr>
                </a:solidFill>
              </a:rPr>
              <a:t>’</a:t>
            </a:r>
          </a:p>
          <a:p>
            <a:endParaRPr lang="da-DK" dirty="0"/>
          </a:p>
          <a:p>
            <a:r>
              <a:rPr lang="da-DK" dirty="0"/>
              <a:t>Eg: </a:t>
            </a:r>
            <a:r>
              <a:rPr lang="da-DK" b="1" i="1" u="sng" dirty="0">
                <a:solidFill>
                  <a:schemeClr val="accent5">
                    <a:lumMod val="75000"/>
                  </a:schemeClr>
                </a:solidFill>
              </a:rPr>
              <a:t>I</a:t>
            </a:r>
            <a:r>
              <a:rPr lang="da-DK" dirty="0"/>
              <a:t> </a:t>
            </a:r>
            <a:r>
              <a:rPr lang="da-DK" dirty="0" err="1"/>
              <a:t>decide</a:t>
            </a:r>
            <a:r>
              <a:rPr lang="da-DK" dirty="0"/>
              <a:t> to </a:t>
            </a:r>
            <a:r>
              <a:rPr lang="da-DK" dirty="0" err="1"/>
              <a:t>use</a:t>
            </a:r>
            <a:r>
              <a:rPr lang="da-DK" dirty="0"/>
              <a:t> </a:t>
            </a:r>
            <a:r>
              <a:rPr lang="da-DK" dirty="0" err="1"/>
              <a:t>Eclipse</a:t>
            </a:r>
            <a:r>
              <a:rPr lang="da-DK" dirty="0"/>
              <a:t> as </a:t>
            </a:r>
            <a:r>
              <a:rPr lang="da-DK" dirty="0" err="1"/>
              <a:t>my</a:t>
            </a:r>
            <a:r>
              <a:rPr lang="da-DK" dirty="0"/>
              <a:t> …..</a:t>
            </a:r>
          </a:p>
          <a:p>
            <a:pPr marL="0" indent="0">
              <a:buNone/>
            </a:pPr>
            <a:r>
              <a:rPr lang="da-DK" dirty="0"/>
              <a:t>           </a:t>
            </a:r>
            <a:r>
              <a:rPr lang="da-DK" dirty="0" err="1"/>
              <a:t>based</a:t>
            </a:r>
            <a:r>
              <a:rPr lang="da-DK" dirty="0"/>
              <a:t> upon … </a:t>
            </a:r>
            <a:r>
              <a:rPr lang="da-DK" b="1" i="1" u="sng" dirty="0">
                <a:solidFill>
                  <a:schemeClr val="accent5">
                    <a:lumMod val="75000"/>
                  </a:schemeClr>
                </a:solidFill>
              </a:rPr>
              <a:t>I</a:t>
            </a:r>
            <a:r>
              <a:rPr lang="da-DK" dirty="0"/>
              <a:t> </a:t>
            </a:r>
            <a:r>
              <a:rPr lang="da-DK" dirty="0" err="1"/>
              <a:t>think</a:t>
            </a:r>
            <a:r>
              <a:rPr lang="da-DK" dirty="0"/>
              <a:t> …….</a:t>
            </a:r>
          </a:p>
          <a:p>
            <a:pPr marL="0" indent="0">
              <a:buNone/>
            </a:pPr>
            <a:r>
              <a:rPr lang="da-DK" dirty="0">
                <a:solidFill>
                  <a:schemeClr val="accent5">
                    <a:lumMod val="75000"/>
                  </a:schemeClr>
                </a:solidFill>
              </a:rPr>
              <a:t>          </a:t>
            </a:r>
            <a:r>
              <a:rPr lang="da-DK" b="1" i="1" u="sng" dirty="0" err="1">
                <a:solidFill>
                  <a:schemeClr val="accent5">
                    <a:lumMod val="75000"/>
                  </a:schemeClr>
                </a:solidFill>
              </a:rPr>
              <a:t>We</a:t>
            </a:r>
            <a:r>
              <a:rPr lang="da-DK" dirty="0">
                <a:solidFill>
                  <a:schemeClr val="accent5">
                    <a:lumMod val="75000"/>
                  </a:schemeClr>
                </a:solidFill>
              </a:rPr>
              <a:t> </a:t>
            </a:r>
            <a:r>
              <a:rPr lang="da-DK" dirty="0" err="1"/>
              <a:t>discuss</a:t>
            </a:r>
            <a:r>
              <a:rPr lang="da-DK" dirty="0"/>
              <a:t> the </a:t>
            </a:r>
            <a:r>
              <a:rPr lang="da-DK" dirty="0" err="1"/>
              <a:t>relevance</a:t>
            </a:r>
            <a:r>
              <a:rPr lang="da-DK" dirty="0"/>
              <a:t> of ….</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19</a:t>
            </a:fld>
            <a:endParaRPr lang="da-DK"/>
          </a:p>
        </p:txBody>
      </p:sp>
      <p:sp>
        <p:nvSpPr>
          <p:cNvPr id="5" name="Pladsholder til sidefod 4"/>
          <p:cNvSpPr>
            <a:spLocks noGrp="1"/>
          </p:cNvSpPr>
          <p:nvPr>
            <p:ph type="ftr" sz="quarter" idx="11"/>
          </p:nvPr>
        </p:nvSpPr>
        <p:spPr/>
        <p:txBody>
          <a:bodyPr/>
          <a:lstStyle/>
          <a:p>
            <a:r>
              <a:rPr lang="en-US"/>
              <a:t>Disseration course, day 3</a:t>
            </a:r>
            <a:endParaRPr lang="da-DK"/>
          </a:p>
        </p:txBody>
      </p:sp>
    </p:spTree>
    <p:extLst>
      <p:ext uri="{BB962C8B-B14F-4D97-AF65-F5344CB8AC3E}">
        <p14:creationId xmlns:p14="http://schemas.microsoft.com/office/powerpoint/2010/main" val="1977582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147248" cy="5577483"/>
          </a:xfrm>
        </p:spPr>
        <p:txBody>
          <a:bodyPr/>
          <a:lstStyle/>
          <a:p>
            <a:r>
              <a:rPr lang="da-DK" sz="3600" b="1" dirty="0"/>
              <a:t>Day 1: ”</a:t>
            </a:r>
            <a:r>
              <a:rPr lang="da-DK" sz="3600" b="1" dirty="0" err="1"/>
              <a:t>What</a:t>
            </a:r>
            <a:r>
              <a:rPr lang="da-DK" sz="3600" b="1" dirty="0"/>
              <a:t> is it all </a:t>
            </a:r>
            <a:r>
              <a:rPr lang="da-DK" sz="3600" b="1" dirty="0" err="1"/>
              <a:t>about</a:t>
            </a:r>
            <a:r>
              <a:rPr lang="da-DK" sz="3600" b="1" dirty="0"/>
              <a:t> + </a:t>
            </a:r>
            <a:r>
              <a:rPr lang="da-DK" sz="3600" b="1" dirty="0" err="1"/>
              <a:t>forming</a:t>
            </a:r>
            <a:r>
              <a:rPr lang="da-DK" sz="3600" b="1" dirty="0"/>
              <a:t> </a:t>
            </a:r>
            <a:r>
              <a:rPr lang="da-DK" sz="3600" b="1" dirty="0" err="1"/>
              <a:t>groups</a:t>
            </a:r>
            <a:r>
              <a:rPr lang="da-DK" sz="3600" b="1" dirty="0"/>
              <a:t>”</a:t>
            </a:r>
          </a:p>
          <a:p>
            <a:pPr lvl="1"/>
            <a:r>
              <a:rPr lang="da-DK" dirty="0"/>
              <a:t>Problems </a:t>
            </a:r>
          </a:p>
          <a:p>
            <a:pPr lvl="1"/>
            <a:r>
              <a:rPr lang="da-DK" dirty="0" err="1"/>
              <a:t>Study</a:t>
            </a:r>
            <a:r>
              <a:rPr lang="da-DK" dirty="0"/>
              <a:t> </a:t>
            </a:r>
            <a:r>
              <a:rPr lang="da-DK" dirty="0" err="1"/>
              <a:t>project</a:t>
            </a:r>
            <a:r>
              <a:rPr lang="da-DK" dirty="0"/>
              <a:t> – structure</a:t>
            </a:r>
          </a:p>
          <a:p>
            <a:pPr lvl="1"/>
            <a:r>
              <a:rPr lang="da-DK" dirty="0">
                <a:solidFill>
                  <a:srgbClr val="00B050"/>
                </a:solidFill>
              </a:rPr>
              <a:t>Group formations (Marketplace)</a:t>
            </a:r>
          </a:p>
          <a:p>
            <a:pPr lvl="1"/>
            <a:r>
              <a:rPr lang="da-DK" dirty="0"/>
              <a:t>Problem definitions </a:t>
            </a:r>
          </a:p>
          <a:p>
            <a:pPr lvl="1"/>
            <a:r>
              <a:rPr lang="da-DK" dirty="0"/>
              <a:t>Good and bad problem definitions</a:t>
            </a:r>
          </a:p>
          <a:p>
            <a:pPr lvl="1"/>
            <a:r>
              <a:rPr lang="da-DK" dirty="0" err="1">
                <a:solidFill>
                  <a:srgbClr val="00B050"/>
                </a:solidFill>
              </a:rPr>
              <a:t>Exercise</a:t>
            </a:r>
            <a:r>
              <a:rPr lang="da-DK" dirty="0">
                <a:solidFill>
                  <a:srgbClr val="00B050"/>
                </a:solidFill>
              </a:rPr>
              <a:t>: </a:t>
            </a:r>
            <a:r>
              <a:rPr lang="da-DK" dirty="0" err="1">
                <a:solidFill>
                  <a:srgbClr val="00B050"/>
                </a:solidFill>
              </a:rPr>
              <a:t>Working</a:t>
            </a:r>
            <a:r>
              <a:rPr lang="da-DK" dirty="0">
                <a:solidFill>
                  <a:srgbClr val="00B050"/>
                </a:solidFill>
              </a:rPr>
              <a:t> with problem definition for a given </a:t>
            </a:r>
            <a:r>
              <a:rPr lang="da-DK" dirty="0" err="1">
                <a:solidFill>
                  <a:srgbClr val="00B050"/>
                </a:solidFill>
              </a:rPr>
              <a:t>topic</a:t>
            </a:r>
            <a:endParaRPr lang="da-DK" dirty="0">
              <a:solidFill>
                <a:srgbClr val="00B050"/>
              </a:solidFill>
            </a:endParaRPr>
          </a:p>
        </p:txBody>
      </p:sp>
      <p:sp>
        <p:nvSpPr>
          <p:cNvPr id="2" name="Pladsholder til sidefod 1"/>
          <p:cNvSpPr>
            <a:spLocks noGrp="1"/>
          </p:cNvSpPr>
          <p:nvPr>
            <p:ph type="ftr" sz="quarter" idx="11"/>
          </p:nvPr>
        </p:nvSpPr>
        <p:spPr/>
        <p:txBody>
          <a:bodyPr/>
          <a:lstStyle/>
          <a:p>
            <a:r>
              <a:rPr lang="da-DK"/>
              <a:t>Disseration course, day 3</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2</a:t>
            </a:fld>
            <a:endParaRPr lang="da-DK"/>
          </a:p>
        </p:txBody>
      </p:sp>
    </p:spTree>
    <p:extLst>
      <p:ext uri="{BB962C8B-B14F-4D97-AF65-F5344CB8AC3E}">
        <p14:creationId xmlns:p14="http://schemas.microsoft.com/office/powerpoint/2010/main" val="38275213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a:t>Who</a:t>
            </a:r>
            <a:r>
              <a:rPr lang="da-DK" dirty="0"/>
              <a:t> </a:t>
            </a:r>
            <a:r>
              <a:rPr lang="da-DK" dirty="0" err="1"/>
              <a:t>are</a:t>
            </a:r>
            <a:r>
              <a:rPr lang="da-DK" dirty="0"/>
              <a:t> the </a:t>
            </a:r>
            <a:r>
              <a:rPr lang="da-DK" dirty="0" err="1"/>
              <a:t>reader</a:t>
            </a:r>
            <a:r>
              <a:rPr lang="da-DK" dirty="0"/>
              <a:t>(s)?</a:t>
            </a:r>
          </a:p>
        </p:txBody>
      </p:sp>
      <p:sp>
        <p:nvSpPr>
          <p:cNvPr id="3" name="Pladsholder til indhold 2"/>
          <p:cNvSpPr>
            <a:spLocks noGrp="1"/>
          </p:cNvSpPr>
          <p:nvPr>
            <p:ph idx="1"/>
          </p:nvPr>
        </p:nvSpPr>
        <p:spPr/>
        <p:txBody>
          <a:bodyPr/>
          <a:lstStyle/>
          <a:p>
            <a:pPr marL="0" indent="0">
              <a:buNone/>
            </a:pPr>
            <a:r>
              <a:rPr lang="en-US" dirty="0"/>
              <a:t>Your readers are:</a:t>
            </a:r>
          </a:p>
          <a:p>
            <a:pPr marL="971550" lvl="1" indent="-514350">
              <a:buFont typeface="+mj-lt"/>
              <a:buAutoNum type="arabicPeriod"/>
            </a:pPr>
            <a:r>
              <a:rPr lang="en-US" dirty="0"/>
              <a:t>Your supervisor</a:t>
            </a:r>
          </a:p>
          <a:p>
            <a:pPr marL="971550" lvl="1" indent="-514350">
              <a:buFont typeface="+mj-lt"/>
              <a:buAutoNum type="arabicPeriod"/>
            </a:pPr>
            <a:r>
              <a:rPr lang="en-US" dirty="0"/>
              <a:t>The external examiner</a:t>
            </a:r>
          </a:p>
          <a:p>
            <a:pPr marL="971550" lvl="1" indent="-514350">
              <a:buFont typeface="+mj-lt"/>
              <a:buAutoNum type="arabicPeriod"/>
            </a:pPr>
            <a:r>
              <a:rPr lang="en-US" dirty="0"/>
              <a:t>Others with interest in your topics</a:t>
            </a:r>
          </a:p>
          <a:p>
            <a:pPr marL="971550" lvl="1" indent="-514350">
              <a:buFont typeface="+mj-lt"/>
              <a:buAutoNum type="arabicPeriod"/>
            </a:pPr>
            <a:endParaRPr lang="en-US" dirty="0"/>
          </a:p>
          <a:p>
            <a:pPr marL="457200" lvl="1" indent="0">
              <a:buNone/>
            </a:pPr>
            <a:r>
              <a:rPr lang="en-US" dirty="0"/>
              <a:t>That means that you can assume a general understanding of IT, problems, theories and solutions from the </a:t>
            </a:r>
            <a:r>
              <a:rPr lang="en-US" dirty="0" err="1"/>
              <a:t>programme</a:t>
            </a:r>
            <a:r>
              <a:rPr lang="en-US" dirty="0"/>
              <a:t>(s)</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20</a:t>
            </a:fld>
            <a:endParaRPr lang="da-DK"/>
          </a:p>
        </p:txBody>
      </p:sp>
      <p:sp>
        <p:nvSpPr>
          <p:cNvPr id="5" name="Pladsholder til sidefod 4"/>
          <p:cNvSpPr>
            <a:spLocks noGrp="1"/>
          </p:cNvSpPr>
          <p:nvPr>
            <p:ph type="ftr" sz="quarter" idx="11"/>
          </p:nvPr>
        </p:nvSpPr>
        <p:spPr/>
        <p:txBody>
          <a:bodyPr/>
          <a:lstStyle/>
          <a:p>
            <a:r>
              <a:rPr lang="en-US"/>
              <a:t>Disseration course, day 3</a:t>
            </a:r>
            <a:endParaRPr lang="da-DK"/>
          </a:p>
        </p:txBody>
      </p:sp>
    </p:spTree>
    <p:extLst>
      <p:ext uri="{BB962C8B-B14F-4D97-AF65-F5344CB8AC3E}">
        <p14:creationId xmlns:p14="http://schemas.microsoft.com/office/powerpoint/2010/main" val="37857185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a:t>Which</a:t>
            </a:r>
            <a:r>
              <a:rPr lang="da-DK" dirty="0"/>
              <a:t> </a:t>
            </a:r>
            <a:r>
              <a:rPr lang="da-DK" dirty="0" err="1"/>
              <a:t>tense</a:t>
            </a:r>
            <a:r>
              <a:rPr lang="da-DK" dirty="0"/>
              <a:t> to </a:t>
            </a:r>
            <a:r>
              <a:rPr lang="da-DK" dirty="0" err="1"/>
              <a:t>chose</a:t>
            </a:r>
            <a:r>
              <a:rPr lang="da-DK" dirty="0"/>
              <a:t>?</a:t>
            </a:r>
          </a:p>
        </p:txBody>
      </p:sp>
      <p:sp>
        <p:nvSpPr>
          <p:cNvPr id="3" name="Pladsholder til indhold 2"/>
          <p:cNvSpPr>
            <a:spLocks noGrp="1"/>
          </p:cNvSpPr>
          <p:nvPr>
            <p:ph idx="1"/>
          </p:nvPr>
        </p:nvSpPr>
        <p:spPr>
          <a:xfrm>
            <a:off x="457200" y="1600200"/>
            <a:ext cx="8507288" cy="4525963"/>
          </a:xfrm>
        </p:spPr>
        <p:txBody>
          <a:bodyPr>
            <a:normAutofit/>
          </a:bodyPr>
          <a:lstStyle/>
          <a:p>
            <a:r>
              <a:rPr lang="en-US" dirty="0"/>
              <a:t>Present or past tense?</a:t>
            </a:r>
          </a:p>
          <a:p>
            <a:r>
              <a:rPr lang="da-DK" dirty="0"/>
              <a:t>Eg:</a:t>
            </a:r>
          </a:p>
          <a:p>
            <a:pPr lvl="1"/>
            <a:r>
              <a:rPr lang="en-US" dirty="0">
                <a:solidFill>
                  <a:schemeClr val="accent5">
                    <a:lumMod val="75000"/>
                  </a:schemeClr>
                </a:solidFill>
              </a:rPr>
              <a:t>I </a:t>
            </a:r>
            <a:r>
              <a:rPr lang="en-US" b="1" i="1" u="sng" dirty="0">
                <a:solidFill>
                  <a:schemeClr val="accent5">
                    <a:lumMod val="75000"/>
                  </a:schemeClr>
                </a:solidFill>
              </a:rPr>
              <a:t>decide</a:t>
            </a:r>
            <a:r>
              <a:rPr lang="en-US" dirty="0">
                <a:solidFill>
                  <a:schemeClr val="accent5">
                    <a:lumMod val="75000"/>
                  </a:schemeClr>
                </a:solidFill>
              </a:rPr>
              <a:t> to use eclipse or I </a:t>
            </a:r>
            <a:r>
              <a:rPr lang="en-US" b="1" i="1" u="sng" dirty="0">
                <a:solidFill>
                  <a:schemeClr val="accent5">
                    <a:lumMod val="75000"/>
                  </a:schemeClr>
                </a:solidFill>
              </a:rPr>
              <a:t>decided</a:t>
            </a:r>
            <a:r>
              <a:rPr lang="en-US" dirty="0">
                <a:solidFill>
                  <a:schemeClr val="accent5">
                    <a:lumMod val="75000"/>
                  </a:schemeClr>
                </a:solidFill>
              </a:rPr>
              <a:t> to use Eclipse …</a:t>
            </a:r>
          </a:p>
          <a:p>
            <a:r>
              <a:rPr lang="en-US" dirty="0"/>
              <a:t>Present tense gives the reader a feeling of activities/problems/decisions/discussions happening right now</a:t>
            </a:r>
          </a:p>
          <a:p>
            <a:r>
              <a:rPr lang="en-US" dirty="0"/>
              <a:t>Past tense gives a ‘diary’-like feeling</a:t>
            </a:r>
          </a:p>
          <a:p>
            <a:r>
              <a:rPr lang="en-US" dirty="0"/>
              <a:t>Be consistent in your report writing!</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21</a:t>
            </a:fld>
            <a:endParaRPr lang="da-DK"/>
          </a:p>
        </p:txBody>
      </p:sp>
      <p:sp>
        <p:nvSpPr>
          <p:cNvPr id="5" name="Pladsholder til sidefod 4"/>
          <p:cNvSpPr>
            <a:spLocks noGrp="1"/>
          </p:cNvSpPr>
          <p:nvPr>
            <p:ph type="ftr" sz="quarter" idx="11"/>
          </p:nvPr>
        </p:nvSpPr>
        <p:spPr/>
        <p:txBody>
          <a:bodyPr/>
          <a:lstStyle/>
          <a:p>
            <a:r>
              <a:rPr lang="en-US"/>
              <a:t>Disseration course, day 3</a:t>
            </a:r>
            <a:endParaRPr lang="da-DK"/>
          </a:p>
        </p:txBody>
      </p:sp>
    </p:spTree>
    <p:extLst>
      <p:ext uri="{BB962C8B-B14F-4D97-AF65-F5344CB8AC3E}">
        <p14:creationId xmlns:p14="http://schemas.microsoft.com/office/powerpoint/2010/main" val="8073194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dirty="0"/>
              <a:t>How to </a:t>
            </a:r>
            <a:r>
              <a:rPr lang="da-DK" dirty="0" err="1"/>
              <a:t>make</a:t>
            </a:r>
            <a:r>
              <a:rPr lang="da-DK" dirty="0"/>
              <a:t> </a:t>
            </a:r>
            <a:r>
              <a:rPr lang="da-DK" dirty="0" err="1"/>
              <a:t>good</a:t>
            </a:r>
            <a:r>
              <a:rPr lang="da-DK" dirty="0"/>
              <a:t> </a:t>
            </a:r>
            <a:r>
              <a:rPr lang="da-DK" dirty="0" err="1"/>
              <a:t>writing</a:t>
            </a:r>
            <a:r>
              <a:rPr lang="da-DK" dirty="0"/>
              <a:t>?</a:t>
            </a:r>
          </a:p>
        </p:txBody>
      </p:sp>
      <p:sp>
        <p:nvSpPr>
          <p:cNvPr id="3" name="Pladsholder til indhold 2"/>
          <p:cNvSpPr>
            <a:spLocks noGrp="1"/>
          </p:cNvSpPr>
          <p:nvPr>
            <p:ph idx="1"/>
          </p:nvPr>
        </p:nvSpPr>
        <p:spPr/>
        <p:txBody>
          <a:bodyPr>
            <a:normAutofit/>
          </a:bodyPr>
          <a:lstStyle/>
          <a:p>
            <a:r>
              <a:rPr lang="da-DK" dirty="0"/>
              <a:t>Tell </a:t>
            </a:r>
            <a:r>
              <a:rPr lang="da-DK" b="1" dirty="0">
                <a:solidFill>
                  <a:srgbClr val="C00000"/>
                </a:solidFill>
              </a:rPr>
              <a:t>‘the story’ </a:t>
            </a:r>
            <a:r>
              <a:rPr lang="da-DK" dirty="0"/>
              <a:t>of </a:t>
            </a:r>
            <a:r>
              <a:rPr lang="da-DK" dirty="0" err="1"/>
              <a:t>your</a:t>
            </a:r>
            <a:r>
              <a:rPr lang="da-DK" dirty="0"/>
              <a:t> project:</a:t>
            </a:r>
          </a:p>
          <a:p>
            <a:pPr lvl="1"/>
            <a:r>
              <a:rPr lang="da-DK" dirty="0"/>
              <a:t>…</a:t>
            </a:r>
          </a:p>
          <a:p>
            <a:pPr lvl="1"/>
            <a:r>
              <a:rPr lang="da-DK" dirty="0">
                <a:solidFill>
                  <a:srgbClr val="C00000"/>
                </a:solidFill>
              </a:rPr>
              <a:t>Problem definition</a:t>
            </a:r>
          </a:p>
          <a:p>
            <a:pPr lvl="1"/>
            <a:r>
              <a:rPr lang="da-DK" dirty="0">
                <a:solidFill>
                  <a:srgbClr val="C00000"/>
                </a:solidFill>
              </a:rPr>
              <a:t>Method</a:t>
            </a:r>
            <a:r>
              <a:rPr lang="da-DK" dirty="0"/>
              <a:t> </a:t>
            </a:r>
          </a:p>
          <a:p>
            <a:pPr lvl="2"/>
            <a:r>
              <a:rPr lang="da-DK" dirty="0" err="1"/>
              <a:t>what</a:t>
            </a:r>
            <a:r>
              <a:rPr lang="da-DK" dirty="0"/>
              <a:t> </a:t>
            </a:r>
            <a:r>
              <a:rPr lang="da-DK" dirty="0" err="1"/>
              <a:t>you</a:t>
            </a:r>
            <a:r>
              <a:rPr lang="da-DK" dirty="0"/>
              <a:t> </a:t>
            </a:r>
            <a:r>
              <a:rPr lang="da-DK" b="1" dirty="0" err="1"/>
              <a:t>will</a:t>
            </a:r>
            <a:r>
              <a:rPr lang="da-DK" dirty="0"/>
              <a:t> do (</a:t>
            </a:r>
            <a:r>
              <a:rPr lang="da-DK" dirty="0" err="1"/>
              <a:t>activities</a:t>
            </a:r>
            <a:r>
              <a:rPr lang="da-DK" dirty="0"/>
              <a:t>) to </a:t>
            </a:r>
            <a:r>
              <a:rPr lang="da-DK" dirty="0" err="1"/>
              <a:t>answer</a:t>
            </a:r>
            <a:r>
              <a:rPr lang="da-DK" dirty="0"/>
              <a:t> the problem definition </a:t>
            </a:r>
            <a:r>
              <a:rPr lang="da-DK" dirty="0" err="1"/>
              <a:t>question</a:t>
            </a:r>
            <a:r>
              <a:rPr lang="da-DK" dirty="0"/>
              <a:t>(s)</a:t>
            </a:r>
          </a:p>
          <a:p>
            <a:pPr lvl="1"/>
            <a:r>
              <a:rPr lang="da-DK" dirty="0">
                <a:solidFill>
                  <a:srgbClr val="C00000"/>
                </a:solidFill>
              </a:rPr>
              <a:t>Problem </a:t>
            </a:r>
            <a:r>
              <a:rPr lang="da-DK" dirty="0" err="1">
                <a:solidFill>
                  <a:srgbClr val="C00000"/>
                </a:solidFill>
              </a:rPr>
              <a:t>solving</a:t>
            </a:r>
            <a:r>
              <a:rPr lang="da-DK" dirty="0">
                <a:solidFill>
                  <a:srgbClr val="C00000"/>
                </a:solidFill>
              </a:rPr>
              <a:t> </a:t>
            </a:r>
            <a:r>
              <a:rPr lang="da-DK" dirty="0"/>
              <a:t>(</a:t>
            </a:r>
            <a:r>
              <a:rPr lang="da-DK" dirty="0" err="1"/>
              <a:t>next</a:t>
            </a:r>
            <a:r>
              <a:rPr lang="da-DK" dirty="0"/>
              <a:t> slide)</a:t>
            </a:r>
          </a:p>
          <a:p>
            <a:pPr lvl="1"/>
            <a:r>
              <a:rPr lang="da-DK" dirty="0"/>
              <a:t>…</a:t>
            </a:r>
          </a:p>
          <a:p>
            <a:endParaRPr lang="da-DK"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22</a:t>
            </a:fld>
            <a:endParaRPr lang="da-DK"/>
          </a:p>
        </p:txBody>
      </p:sp>
      <p:sp>
        <p:nvSpPr>
          <p:cNvPr id="5" name="Pladsholder til sidefod 4"/>
          <p:cNvSpPr>
            <a:spLocks noGrp="1"/>
          </p:cNvSpPr>
          <p:nvPr>
            <p:ph type="ftr" sz="quarter" idx="11"/>
          </p:nvPr>
        </p:nvSpPr>
        <p:spPr/>
        <p:txBody>
          <a:bodyPr/>
          <a:lstStyle/>
          <a:p>
            <a:r>
              <a:rPr lang="en-US"/>
              <a:t>Disseration course, day 3</a:t>
            </a:r>
            <a:endParaRPr lang="da-DK"/>
          </a:p>
        </p:txBody>
      </p:sp>
    </p:spTree>
    <p:extLst>
      <p:ext uri="{BB962C8B-B14F-4D97-AF65-F5344CB8AC3E}">
        <p14:creationId xmlns:p14="http://schemas.microsoft.com/office/powerpoint/2010/main" val="30191997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a-DK" dirty="0"/>
              <a:t>How to </a:t>
            </a:r>
            <a:r>
              <a:rPr lang="da-DK" dirty="0" err="1"/>
              <a:t>make</a:t>
            </a:r>
            <a:r>
              <a:rPr lang="da-DK" dirty="0"/>
              <a:t> </a:t>
            </a:r>
            <a:r>
              <a:rPr lang="da-DK" dirty="0" err="1"/>
              <a:t>good</a:t>
            </a:r>
            <a:r>
              <a:rPr lang="da-DK" dirty="0"/>
              <a:t> </a:t>
            </a:r>
            <a:r>
              <a:rPr lang="da-DK" dirty="0" err="1"/>
              <a:t>writing</a:t>
            </a:r>
            <a:r>
              <a:rPr lang="da-DK" dirty="0"/>
              <a:t>?</a:t>
            </a:r>
          </a:p>
        </p:txBody>
      </p:sp>
      <p:sp>
        <p:nvSpPr>
          <p:cNvPr id="3" name="Pladsholder til indhold 2"/>
          <p:cNvSpPr>
            <a:spLocks noGrp="1"/>
          </p:cNvSpPr>
          <p:nvPr>
            <p:ph idx="1"/>
          </p:nvPr>
        </p:nvSpPr>
        <p:spPr/>
        <p:txBody>
          <a:bodyPr>
            <a:normAutofit/>
          </a:bodyPr>
          <a:lstStyle/>
          <a:p>
            <a:r>
              <a:rPr lang="en-US" dirty="0"/>
              <a:t>Problem solving</a:t>
            </a:r>
          </a:p>
          <a:p>
            <a:pPr lvl="2"/>
            <a:r>
              <a:rPr lang="en-US" dirty="0"/>
              <a:t>Write about your activities: (in the order they happen)</a:t>
            </a:r>
          </a:p>
          <a:p>
            <a:pPr lvl="3"/>
            <a:r>
              <a:rPr lang="en-US" dirty="0"/>
              <a:t>Purpose of this activity</a:t>
            </a:r>
          </a:p>
          <a:p>
            <a:pPr lvl="3"/>
            <a:r>
              <a:rPr lang="en-US" dirty="0"/>
              <a:t>How you do it</a:t>
            </a:r>
          </a:p>
          <a:p>
            <a:pPr lvl="3"/>
            <a:r>
              <a:rPr lang="en-US" dirty="0"/>
              <a:t>Problems/discussions/decisions that happens</a:t>
            </a:r>
          </a:p>
          <a:p>
            <a:pPr lvl="3"/>
            <a:r>
              <a:rPr lang="en-US" dirty="0"/>
              <a:t>Results </a:t>
            </a:r>
          </a:p>
          <a:p>
            <a:pPr lvl="4"/>
            <a:r>
              <a:rPr lang="en-US" dirty="0"/>
              <a:t>summary, evaluated summary, analysis …- paragraphs</a:t>
            </a:r>
          </a:p>
          <a:p>
            <a:pPr lvl="3"/>
            <a:r>
              <a:rPr lang="en-US" dirty="0"/>
              <a:t>Sub conclusions (if any)</a:t>
            </a:r>
          </a:p>
          <a:p>
            <a:pPr lvl="2"/>
            <a:r>
              <a:rPr lang="en-US" dirty="0"/>
              <a:t>Relate the activities to one another so that the reader experience a </a:t>
            </a:r>
            <a:r>
              <a:rPr lang="en-US" u="sng" dirty="0">
                <a:solidFill>
                  <a:srgbClr val="C00000"/>
                </a:solidFill>
              </a:rPr>
              <a:t>connecting line</a:t>
            </a:r>
            <a:r>
              <a:rPr lang="en-US" dirty="0"/>
              <a:t> throughout the report</a:t>
            </a:r>
          </a:p>
          <a:p>
            <a:pPr lvl="3"/>
            <a:r>
              <a:rPr lang="en-US" dirty="0" err="1"/>
              <a:t>Eg</a:t>
            </a:r>
            <a:r>
              <a:rPr lang="en-US" dirty="0"/>
              <a:t>. The result of one activity is used in the next activity etc.</a:t>
            </a:r>
          </a:p>
          <a:p>
            <a:endParaRPr lang="da-DK" dirty="0"/>
          </a:p>
        </p:txBody>
      </p:sp>
      <p:sp>
        <p:nvSpPr>
          <p:cNvPr id="4" name="Pladsholder til slidenummer 3"/>
          <p:cNvSpPr>
            <a:spLocks noGrp="1"/>
          </p:cNvSpPr>
          <p:nvPr>
            <p:ph type="sldNum" sz="quarter" idx="12"/>
          </p:nvPr>
        </p:nvSpPr>
        <p:spPr/>
        <p:txBody>
          <a:bodyPr/>
          <a:lstStyle/>
          <a:p>
            <a:fld id="{DAB94411-2297-4BD0-B197-35E3682289EC}" type="slidenum">
              <a:rPr lang="da-DK" smtClean="0"/>
              <a:pPr/>
              <a:t>23</a:t>
            </a:fld>
            <a:endParaRPr lang="da-DK"/>
          </a:p>
        </p:txBody>
      </p:sp>
      <p:sp>
        <p:nvSpPr>
          <p:cNvPr id="5" name="Pladsholder til sidefod 4"/>
          <p:cNvSpPr>
            <a:spLocks noGrp="1"/>
          </p:cNvSpPr>
          <p:nvPr>
            <p:ph type="ftr" sz="quarter" idx="11"/>
          </p:nvPr>
        </p:nvSpPr>
        <p:spPr/>
        <p:txBody>
          <a:bodyPr/>
          <a:lstStyle/>
          <a:p>
            <a:r>
              <a:rPr lang="en-US"/>
              <a:t>Disseration course, day 3</a:t>
            </a:r>
            <a:endParaRPr lang="da-DK"/>
          </a:p>
        </p:txBody>
      </p:sp>
    </p:spTree>
    <p:extLst>
      <p:ext uri="{BB962C8B-B14F-4D97-AF65-F5344CB8AC3E}">
        <p14:creationId xmlns:p14="http://schemas.microsoft.com/office/powerpoint/2010/main" val="359355664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a:t>How to </a:t>
            </a:r>
            <a:r>
              <a:rPr lang="da-DK" dirty="0" err="1"/>
              <a:t>make</a:t>
            </a:r>
            <a:r>
              <a:rPr lang="da-DK" dirty="0"/>
              <a:t> </a:t>
            </a:r>
            <a:r>
              <a:rPr lang="da-DK" dirty="0" err="1"/>
              <a:t>good</a:t>
            </a:r>
            <a:r>
              <a:rPr lang="da-DK" dirty="0"/>
              <a:t> </a:t>
            </a:r>
            <a:r>
              <a:rPr lang="da-DK" dirty="0" err="1"/>
              <a:t>writing</a:t>
            </a:r>
            <a:r>
              <a:rPr lang="da-DK" dirty="0"/>
              <a:t>?</a:t>
            </a:r>
          </a:p>
        </p:txBody>
      </p:sp>
      <p:sp>
        <p:nvSpPr>
          <p:cNvPr id="3" name="Pladsholder til indhold 2"/>
          <p:cNvSpPr>
            <a:spLocks noGrp="1"/>
          </p:cNvSpPr>
          <p:nvPr>
            <p:ph idx="1"/>
          </p:nvPr>
        </p:nvSpPr>
        <p:spPr/>
        <p:txBody>
          <a:bodyPr>
            <a:normAutofit lnSpcReduction="10000"/>
          </a:bodyPr>
          <a:lstStyle/>
          <a:p>
            <a:pPr marL="0" indent="0" algn="ctr">
              <a:buNone/>
            </a:pPr>
            <a:r>
              <a:rPr lang="en-US" b="1" dirty="0">
                <a:solidFill>
                  <a:srgbClr val="C00000"/>
                </a:solidFill>
              </a:rPr>
              <a:t>Kill your darlings!!!</a:t>
            </a:r>
          </a:p>
          <a:p>
            <a:pPr marL="0" indent="0" algn="ctr">
              <a:buNone/>
            </a:pPr>
            <a:endParaRPr lang="en-US" b="1" dirty="0">
              <a:solidFill>
                <a:srgbClr val="C00000"/>
              </a:solidFill>
            </a:endParaRPr>
          </a:p>
          <a:p>
            <a:r>
              <a:rPr lang="en-US" dirty="0"/>
              <a:t>You make and write a ‘fantastic’ Business Analysis but you don’t use it for anything in your project -&gt; </a:t>
            </a:r>
            <a:r>
              <a:rPr lang="en-US" b="1" dirty="0"/>
              <a:t>kill it</a:t>
            </a:r>
          </a:p>
          <a:p>
            <a:endParaRPr lang="en-US" b="1" dirty="0"/>
          </a:p>
          <a:p>
            <a:r>
              <a:rPr lang="en-US" dirty="0"/>
              <a:t>You have written a section about some special feature in a programming language but you don’t use the feature -&gt; </a:t>
            </a:r>
            <a:r>
              <a:rPr lang="en-US" b="1" dirty="0"/>
              <a:t>kill it</a:t>
            </a:r>
            <a:endParaRPr lang="en-US" dirty="0"/>
          </a:p>
        </p:txBody>
      </p:sp>
      <p:pic>
        <p:nvPicPr>
          <p:cNvPr id="4" name="Billed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23728" y="1124744"/>
            <a:ext cx="4148803" cy="1615245"/>
          </a:xfrm>
          <a:prstGeom prst="rect">
            <a:avLst/>
          </a:prstGeom>
        </p:spPr>
      </p:pic>
      <p:sp>
        <p:nvSpPr>
          <p:cNvPr id="5" name="Pladsholder til slidenummer 4"/>
          <p:cNvSpPr>
            <a:spLocks noGrp="1"/>
          </p:cNvSpPr>
          <p:nvPr>
            <p:ph type="sldNum" sz="quarter" idx="12"/>
          </p:nvPr>
        </p:nvSpPr>
        <p:spPr/>
        <p:txBody>
          <a:bodyPr/>
          <a:lstStyle/>
          <a:p>
            <a:fld id="{DAB94411-2297-4BD0-B197-35E3682289EC}" type="slidenum">
              <a:rPr lang="da-DK" smtClean="0"/>
              <a:pPr/>
              <a:t>24</a:t>
            </a:fld>
            <a:endParaRPr lang="da-DK"/>
          </a:p>
        </p:txBody>
      </p:sp>
      <p:sp>
        <p:nvSpPr>
          <p:cNvPr id="6" name="Pladsholder til sidefod 5"/>
          <p:cNvSpPr>
            <a:spLocks noGrp="1"/>
          </p:cNvSpPr>
          <p:nvPr>
            <p:ph type="ftr" sz="quarter" idx="11"/>
          </p:nvPr>
        </p:nvSpPr>
        <p:spPr/>
        <p:txBody>
          <a:bodyPr/>
          <a:lstStyle/>
          <a:p>
            <a:r>
              <a:rPr lang="en-US"/>
              <a:t>Disseration course, day 3</a:t>
            </a:r>
            <a:endParaRPr lang="da-DK"/>
          </a:p>
        </p:txBody>
      </p:sp>
    </p:spTree>
    <p:extLst>
      <p:ext uri="{BB962C8B-B14F-4D97-AF65-F5344CB8AC3E}">
        <p14:creationId xmlns:p14="http://schemas.microsoft.com/office/powerpoint/2010/main" val="4313360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dirty="0"/>
              <a:t>How to </a:t>
            </a:r>
            <a:r>
              <a:rPr lang="da-DK" dirty="0" err="1"/>
              <a:t>make</a:t>
            </a:r>
            <a:r>
              <a:rPr lang="da-DK" dirty="0"/>
              <a:t> </a:t>
            </a:r>
            <a:r>
              <a:rPr lang="da-DK" dirty="0" err="1"/>
              <a:t>good</a:t>
            </a:r>
            <a:r>
              <a:rPr lang="da-DK" dirty="0"/>
              <a:t> </a:t>
            </a:r>
            <a:r>
              <a:rPr lang="da-DK" dirty="0" err="1"/>
              <a:t>writing</a:t>
            </a:r>
            <a:r>
              <a:rPr lang="da-DK" dirty="0"/>
              <a:t>?</a:t>
            </a:r>
            <a:endParaRPr lang="en-US" dirty="0"/>
          </a:p>
        </p:txBody>
      </p:sp>
      <p:sp>
        <p:nvSpPr>
          <p:cNvPr id="3" name="Content Placeholder 2"/>
          <p:cNvSpPr>
            <a:spLocks noGrp="1"/>
          </p:cNvSpPr>
          <p:nvPr>
            <p:ph idx="1"/>
          </p:nvPr>
        </p:nvSpPr>
        <p:spPr/>
        <p:txBody>
          <a:bodyPr/>
          <a:lstStyle/>
          <a:p>
            <a:pPr marL="0" indent="0" algn="ctr">
              <a:buNone/>
            </a:pPr>
            <a:r>
              <a:rPr lang="en-US" b="1" dirty="0">
                <a:solidFill>
                  <a:srgbClr val="C00000"/>
                </a:solidFill>
              </a:rPr>
              <a:t>Kill your darlings!!!</a:t>
            </a:r>
          </a:p>
          <a:p>
            <a:pPr marL="0" indent="0" algn="ctr">
              <a:buNone/>
            </a:pPr>
            <a:endParaRPr lang="en-US" dirty="0"/>
          </a:p>
          <a:p>
            <a:pPr marL="0" indent="0">
              <a:buNone/>
            </a:pPr>
            <a:r>
              <a:rPr lang="en-US" dirty="0"/>
              <a:t>So: No report writing without a </a:t>
            </a:r>
            <a:r>
              <a:rPr lang="en-US" u="sng" dirty="0"/>
              <a:t>purpose</a:t>
            </a:r>
            <a:r>
              <a:rPr lang="en-US" dirty="0"/>
              <a:t> and a </a:t>
            </a:r>
            <a:r>
              <a:rPr lang="en-US" u="sng" dirty="0"/>
              <a:t>result</a:t>
            </a:r>
            <a:r>
              <a:rPr lang="en-US" dirty="0"/>
              <a:t> that is </a:t>
            </a:r>
            <a:r>
              <a:rPr lang="en-US" u="sng" dirty="0"/>
              <a:t>used </a:t>
            </a:r>
            <a:r>
              <a:rPr lang="en-US" dirty="0"/>
              <a:t>in your project</a:t>
            </a:r>
          </a:p>
          <a:p>
            <a:pPr marL="0" indent="0">
              <a:buNone/>
            </a:pPr>
            <a:r>
              <a:rPr lang="en-US" dirty="0"/>
              <a:t>You work and write to answer the questions from the problem definition </a:t>
            </a:r>
            <a:r>
              <a:rPr lang="da-DK" dirty="0"/>
              <a:t>– and </a:t>
            </a:r>
            <a:r>
              <a:rPr lang="da-DK" dirty="0" err="1"/>
              <a:t>nothing</a:t>
            </a:r>
            <a:r>
              <a:rPr lang="da-DK" dirty="0"/>
              <a:t> but </a:t>
            </a:r>
            <a:r>
              <a:rPr lang="da-DK" dirty="0" err="1"/>
              <a:t>that</a:t>
            </a:r>
            <a:r>
              <a:rPr lang="da-DK" dirty="0"/>
              <a:t> …</a:t>
            </a:r>
            <a:endParaRPr lang="en-US" dirty="0"/>
          </a:p>
          <a:p>
            <a:endParaRPr lang="en-US" dirty="0"/>
          </a:p>
        </p:txBody>
      </p:sp>
      <p:pic>
        <p:nvPicPr>
          <p:cNvPr id="4" name="Billed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23728" y="1124744"/>
            <a:ext cx="4148803" cy="1615245"/>
          </a:xfrm>
          <a:prstGeom prst="rect">
            <a:avLst/>
          </a:prstGeom>
        </p:spPr>
      </p:pic>
      <p:sp>
        <p:nvSpPr>
          <p:cNvPr id="5" name="Pladsholder til slidenummer 4"/>
          <p:cNvSpPr>
            <a:spLocks noGrp="1"/>
          </p:cNvSpPr>
          <p:nvPr>
            <p:ph type="sldNum" sz="quarter" idx="12"/>
          </p:nvPr>
        </p:nvSpPr>
        <p:spPr/>
        <p:txBody>
          <a:bodyPr/>
          <a:lstStyle/>
          <a:p>
            <a:fld id="{DAB94411-2297-4BD0-B197-35E3682289EC}" type="slidenum">
              <a:rPr lang="da-DK" smtClean="0"/>
              <a:pPr/>
              <a:t>25</a:t>
            </a:fld>
            <a:endParaRPr lang="da-DK"/>
          </a:p>
        </p:txBody>
      </p:sp>
      <p:sp>
        <p:nvSpPr>
          <p:cNvPr id="6" name="Pladsholder til sidefod 5"/>
          <p:cNvSpPr>
            <a:spLocks noGrp="1"/>
          </p:cNvSpPr>
          <p:nvPr>
            <p:ph type="ftr" sz="quarter" idx="11"/>
          </p:nvPr>
        </p:nvSpPr>
        <p:spPr/>
        <p:txBody>
          <a:bodyPr/>
          <a:lstStyle/>
          <a:p>
            <a:r>
              <a:rPr lang="en-US"/>
              <a:t>Disseration course, day 3</a:t>
            </a:r>
            <a:endParaRPr lang="da-DK"/>
          </a:p>
        </p:txBody>
      </p:sp>
    </p:spTree>
    <p:extLst>
      <p:ext uri="{BB962C8B-B14F-4D97-AF65-F5344CB8AC3E}">
        <p14:creationId xmlns:p14="http://schemas.microsoft.com/office/powerpoint/2010/main" val="405889094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1628800"/>
            <a:ext cx="8229600" cy="4497363"/>
          </a:xfrm>
        </p:spPr>
        <p:txBody>
          <a:bodyPr/>
          <a:lstStyle/>
          <a:p>
            <a:pPr marL="0" lvl="1" indent="0" algn="ctr">
              <a:buNone/>
            </a:pPr>
            <a:r>
              <a:rPr lang="da-DK" sz="7200"/>
              <a:t>Reflection</a:t>
            </a:r>
          </a:p>
          <a:p>
            <a:endParaRPr lang="da-DK"/>
          </a:p>
        </p:txBody>
      </p:sp>
      <p:sp>
        <p:nvSpPr>
          <p:cNvPr id="2" name="Pladsholder til slidenummer 1"/>
          <p:cNvSpPr>
            <a:spLocks noGrp="1"/>
          </p:cNvSpPr>
          <p:nvPr>
            <p:ph type="sldNum" sz="quarter" idx="12"/>
          </p:nvPr>
        </p:nvSpPr>
        <p:spPr/>
        <p:txBody>
          <a:bodyPr/>
          <a:lstStyle/>
          <a:p>
            <a:fld id="{DAB94411-2297-4BD0-B197-35E3682289EC}" type="slidenum">
              <a:rPr lang="da-DK" smtClean="0"/>
              <a:pPr/>
              <a:t>26</a:t>
            </a:fld>
            <a:endParaRPr lang="da-DK"/>
          </a:p>
        </p:txBody>
      </p:sp>
      <p:sp>
        <p:nvSpPr>
          <p:cNvPr id="4" name="Pladsholder til sidefod 3"/>
          <p:cNvSpPr>
            <a:spLocks noGrp="1"/>
          </p:cNvSpPr>
          <p:nvPr>
            <p:ph type="ftr" sz="quarter" idx="11"/>
          </p:nvPr>
        </p:nvSpPr>
        <p:spPr/>
        <p:txBody>
          <a:bodyPr/>
          <a:lstStyle/>
          <a:p>
            <a:r>
              <a:rPr lang="en-US"/>
              <a:t>Disseration course, day 3</a:t>
            </a:r>
            <a:endParaRPr lang="da-DK"/>
          </a:p>
        </p:txBody>
      </p:sp>
    </p:spTree>
    <p:extLst>
      <p:ext uri="{BB962C8B-B14F-4D97-AF65-F5344CB8AC3E}">
        <p14:creationId xmlns:p14="http://schemas.microsoft.com/office/powerpoint/2010/main" val="4126532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1611438"/>
            <a:ext cx="6449765" cy="36177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Pladsholder til slidenummer 1"/>
          <p:cNvSpPr>
            <a:spLocks noGrp="1"/>
          </p:cNvSpPr>
          <p:nvPr>
            <p:ph type="sldNum" sz="quarter" idx="12"/>
          </p:nvPr>
        </p:nvSpPr>
        <p:spPr/>
        <p:txBody>
          <a:bodyPr/>
          <a:lstStyle/>
          <a:p>
            <a:fld id="{DAB94411-2297-4BD0-B197-35E3682289EC}" type="slidenum">
              <a:rPr lang="da-DK" smtClean="0"/>
              <a:pPr/>
              <a:t>27</a:t>
            </a:fld>
            <a:endParaRPr lang="da-DK"/>
          </a:p>
        </p:txBody>
      </p:sp>
      <p:sp>
        <p:nvSpPr>
          <p:cNvPr id="3" name="Pladsholder til sidefod 2"/>
          <p:cNvSpPr>
            <a:spLocks noGrp="1"/>
          </p:cNvSpPr>
          <p:nvPr>
            <p:ph type="ftr" sz="quarter" idx="11"/>
          </p:nvPr>
        </p:nvSpPr>
        <p:spPr/>
        <p:txBody>
          <a:bodyPr/>
          <a:lstStyle/>
          <a:p>
            <a:r>
              <a:rPr lang="en-US"/>
              <a:t>Disseration course, day 3</a:t>
            </a:r>
            <a:endParaRPr lang="da-DK"/>
          </a:p>
        </p:txBody>
      </p:sp>
    </p:spTree>
    <p:extLst>
      <p:ext uri="{BB962C8B-B14F-4D97-AF65-F5344CB8AC3E}">
        <p14:creationId xmlns:p14="http://schemas.microsoft.com/office/powerpoint/2010/main" val="16052889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33467"/>
          </a:xfrm>
        </p:spPr>
        <p:txBody>
          <a:bodyPr/>
          <a:lstStyle/>
          <a:p>
            <a:r>
              <a:rPr lang="da-DK"/>
              <a:t>You are at a pedestrian crossroad</a:t>
            </a:r>
          </a:p>
          <a:p>
            <a:r>
              <a:rPr lang="da-DK"/>
              <a:t>At the other side lies a dog, that seems to be badly hurt…</a:t>
            </a:r>
          </a:p>
          <a:p>
            <a:r>
              <a:rPr lang="da-DK"/>
              <a:t>There is a red light for you right now…</a:t>
            </a:r>
          </a:p>
          <a:p>
            <a:endParaRPr lang="da-DK"/>
          </a:p>
          <a:p>
            <a:r>
              <a:rPr lang="da-DK"/>
              <a:t>WHAT DO YOU DO…?</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28</a:t>
            </a:fld>
            <a:endParaRPr lang="da-DK"/>
          </a:p>
        </p:txBody>
      </p:sp>
      <p:sp>
        <p:nvSpPr>
          <p:cNvPr id="4" name="Pladsholder til sidefod 3"/>
          <p:cNvSpPr>
            <a:spLocks noGrp="1"/>
          </p:cNvSpPr>
          <p:nvPr>
            <p:ph type="ftr" sz="quarter" idx="11"/>
          </p:nvPr>
        </p:nvSpPr>
        <p:spPr/>
        <p:txBody>
          <a:bodyPr/>
          <a:lstStyle/>
          <a:p>
            <a:r>
              <a:rPr lang="en-US"/>
              <a:t>Disseration course, day 3</a:t>
            </a:r>
            <a:endParaRPr lang="da-DK"/>
          </a:p>
        </p:txBody>
      </p:sp>
    </p:spTree>
    <p:extLst>
      <p:ext uri="{BB962C8B-B14F-4D97-AF65-F5344CB8AC3E}">
        <p14:creationId xmlns:p14="http://schemas.microsoft.com/office/powerpoint/2010/main" val="73691203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33467"/>
          </a:xfrm>
        </p:spPr>
        <p:txBody>
          <a:bodyPr/>
          <a:lstStyle/>
          <a:p>
            <a:r>
              <a:rPr lang="da-DK" b="1"/>
              <a:t>Reckless young boy:</a:t>
            </a:r>
          </a:p>
          <a:p>
            <a:r>
              <a:rPr lang="da-DK"/>
              <a:t>”I’ll just run across the road – I want to help that dog!”</a:t>
            </a:r>
          </a:p>
          <a:p>
            <a:r>
              <a:rPr lang="da-DK"/>
              <a:t>”I don’t know what that shiny red light is for…”</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29</a:t>
            </a:fld>
            <a:endParaRPr lang="da-DK"/>
          </a:p>
        </p:txBody>
      </p:sp>
      <p:sp>
        <p:nvSpPr>
          <p:cNvPr id="4" name="Pladsholder til sidefod 3"/>
          <p:cNvSpPr>
            <a:spLocks noGrp="1"/>
          </p:cNvSpPr>
          <p:nvPr>
            <p:ph type="ftr" sz="quarter" idx="11"/>
          </p:nvPr>
        </p:nvSpPr>
        <p:spPr/>
        <p:txBody>
          <a:bodyPr/>
          <a:lstStyle/>
          <a:p>
            <a:r>
              <a:rPr lang="en-US"/>
              <a:t>Disseration course, day 3</a:t>
            </a:r>
            <a:endParaRPr lang="da-DK"/>
          </a:p>
        </p:txBody>
      </p:sp>
    </p:spTree>
    <p:extLst>
      <p:ext uri="{BB962C8B-B14F-4D97-AF65-F5344CB8AC3E}">
        <p14:creationId xmlns:p14="http://schemas.microsoft.com/office/powerpoint/2010/main" val="749543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147248" cy="5577483"/>
          </a:xfrm>
        </p:spPr>
        <p:txBody>
          <a:bodyPr>
            <a:normAutofit/>
          </a:bodyPr>
          <a:lstStyle/>
          <a:p>
            <a:r>
              <a:rPr lang="en-US" sz="3600" b="1" dirty="0"/>
              <a:t>Day 2: ”Further into the details”</a:t>
            </a:r>
          </a:p>
          <a:p>
            <a:pPr lvl="1"/>
            <a:r>
              <a:rPr lang="en-US" dirty="0"/>
              <a:t>An excellent dissertation project </a:t>
            </a:r>
          </a:p>
          <a:p>
            <a:pPr lvl="1"/>
            <a:r>
              <a:rPr lang="en-US" dirty="0"/>
              <a:t>Method </a:t>
            </a:r>
          </a:p>
          <a:p>
            <a:pPr lvl="1"/>
            <a:r>
              <a:rPr lang="da-DK" dirty="0" err="1"/>
              <a:t>Your</a:t>
            </a:r>
            <a:r>
              <a:rPr lang="da-DK" dirty="0"/>
              <a:t> problem definition</a:t>
            </a:r>
          </a:p>
          <a:p>
            <a:pPr lvl="1"/>
            <a:r>
              <a:rPr lang="da-DK" dirty="0" err="1"/>
              <a:t>Your</a:t>
            </a:r>
            <a:r>
              <a:rPr lang="da-DK" dirty="0"/>
              <a:t> </a:t>
            </a:r>
            <a:r>
              <a:rPr lang="da-DK" dirty="0" err="1"/>
              <a:t>method</a:t>
            </a:r>
            <a:endParaRPr lang="en-US" dirty="0"/>
          </a:p>
          <a:p>
            <a:pPr lvl="1"/>
            <a:r>
              <a:rPr lang="en-US" dirty="0"/>
              <a:t>Planning and prioritization</a:t>
            </a:r>
          </a:p>
          <a:p>
            <a:pPr lvl="1"/>
            <a:r>
              <a:rPr lang="en-US" dirty="0"/>
              <a:t>Objectivity vs. Subjectivity</a:t>
            </a:r>
          </a:p>
          <a:p>
            <a:pPr lvl="1"/>
            <a:r>
              <a:rPr lang="en-US" dirty="0"/>
              <a:t>Supporting claims</a:t>
            </a:r>
          </a:p>
        </p:txBody>
      </p:sp>
      <p:sp>
        <p:nvSpPr>
          <p:cNvPr id="2" name="Pladsholder til sidefod 1"/>
          <p:cNvSpPr>
            <a:spLocks noGrp="1"/>
          </p:cNvSpPr>
          <p:nvPr>
            <p:ph type="ftr" sz="quarter" idx="11"/>
          </p:nvPr>
        </p:nvSpPr>
        <p:spPr/>
        <p:txBody>
          <a:bodyPr/>
          <a:lstStyle/>
          <a:p>
            <a:r>
              <a:rPr lang="da-DK"/>
              <a:t>Disseration course, day 3</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3</a:t>
            </a:fld>
            <a:endParaRPr lang="da-DK"/>
          </a:p>
        </p:txBody>
      </p:sp>
    </p:spTree>
    <p:extLst>
      <p:ext uri="{BB962C8B-B14F-4D97-AF65-F5344CB8AC3E}">
        <p14:creationId xmlns:p14="http://schemas.microsoft.com/office/powerpoint/2010/main" val="28452446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33467"/>
          </a:xfrm>
        </p:spPr>
        <p:txBody>
          <a:bodyPr/>
          <a:lstStyle/>
          <a:p>
            <a:r>
              <a:rPr lang="da-DK" b="1"/>
              <a:t>Careful girl:</a:t>
            </a:r>
          </a:p>
          <a:p>
            <a:r>
              <a:rPr lang="da-DK"/>
              <a:t>”I want to help that dog…but the light is red!”</a:t>
            </a:r>
          </a:p>
          <a:p>
            <a:r>
              <a:rPr lang="da-DK"/>
              <a:t>”Red light means: YOU CANNOT CROSS NOW”</a:t>
            </a:r>
          </a:p>
          <a:p>
            <a:r>
              <a:rPr lang="da-DK"/>
              <a:t>”I’ll wait here until the light becomes green, then I’ll cross”</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30</a:t>
            </a:fld>
            <a:endParaRPr lang="da-DK"/>
          </a:p>
        </p:txBody>
      </p:sp>
      <p:sp>
        <p:nvSpPr>
          <p:cNvPr id="4" name="Pladsholder til sidefod 3"/>
          <p:cNvSpPr>
            <a:spLocks noGrp="1"/>
          </p:cNvSpPr>
          <p:nvPr>
            <p:ph type="ftr" sz="quarter" idx="11"/>
          </p:nvPr>
        </p:nvSpPr>
        <p:spPr/>
        <p:txBody>
          <a:bodyPr/>
          <a:lstStyle/>
          <a:p>
            <a:r>
              <a:rPr lang="en-US"/>
              <a:t>Disseration course, day 3</a:t>
            </a:r>
            <a:endParaRPr lang="da-DK"/>
          </a:p>
        </p:txBody>
      </p:sp>
    </p:spTree>
    <p:extLst>
      <p:ext uri="{BB962C8B-B14F-4D97-AF65-F5344CB8AC3E}">
        <p14:creationId xmlns:p14="http://schemas.microsoft.com/office/powerpoint/2010/main" val="314287498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33467"/>
          </a:xfrm>
        </p:spPr>
        <p:txBody>
          <a:bodyPr/>
          <a:lstStyle/>
          <a:p>
            <a:r>
              <a:rPr lang="da-DK" b="1"/>
              <a:t>Wise old woman:</a:t>
            </a:r>
          </a:p>
          <a:p>
            <a:r>
              <a:rPr lang="da-DK"/>
              <a:t>”I want to help that dog…but the light is red!”</a:t>
            </a:r>
          </a:p>
          <a:p>
            <a:r>
              <a:rPr lang="da-DK"/>
              <a:t>”Red light means: YOU CANNOT CROSS NOW”</a:t>
            </a:r>
          </a:p>
          <a:p>
            <a:r>
              <a:rPr lang="da-DK"/>
              <a:t>”However, that dog is badly hurt, and needs help NOW”</a:t>
            </a:r>
          </a:p>
          <a:p>
            <a:r>
              <a:rPr lang="da-DK"/>
              <a:t>”So, instead of waiting for a green light, I look carefully to both sides, and then cross if no cars are too close – the risk of being hit by a car is then very low, and the chances of saving the dog much higher”</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31</a:t>
            </a:fld>
            <a:endParaRPr lang="da-DK"/>
          </a:p>
        </p:txBody>
      </p:sp>
      <p:sp>
        <p:nvSpPr>
          <p:cNvPr id="4" name="Pladsholder til sidefod 3"/>
          <p:cNvSpPr>
            <a:spLocks noGrp="1"/>
          </p:cNvSpPr>
          <p:nvPr>
            <p:ph type="ftr" sz="quarter" idx="11"/>
          </p:nvPr>
        </p:nvSpPr>
        <p:spPr/>
        <p:txBody>
          <a:bodyPr/>
          <a:lstStyle/>
          <a:p>
            <a:r>
              <a:rPr lang="en-US"/>
              <a:t>Disseration course, day 3</a:t>
            </a:r>
            <a:endParaRPr lang="da-DK"/>
          </a:p>
        </p:txBody>
      </p:sp>
    </p:spTree>
    <p:extLst>
      <p:ext uri="{BB962C8B-B14F-4D97-AF65-F5344CB8AC3E}">
        <p14:creationId xmlns:p14="http://schemas.microsoft.com/office/powerpoint/2010/main" val="5909446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33467"/>
          </a:xfrm>
        </p:spPr>
        <p:txBody>
          <a:bodyPr/>
          <a:lstStyle/>
          <a:p>
            <a:r>
              <a:rPr lang="da-DK" b="1"/>
              <a:t>Reckless young boy:</a:t>
            </a:r>
          </a:p>
          <a:p>
            <a:r>
              <a:rPr lang="da-DK"/>
              <a:t>Did not know the rules, and/or did not care about them</a:t>
            </a:r>
          </a:p>
          <a:p>
            <a:r>
              <a:rPr lang="da-DK"/>
              <a:t>He did what he did to achieve a goal, not caring (or knowing) if he achieved the goal in the best possible way</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32</a:t>
            </a:fld>
            <a:endParaRPr lang="da-DK"/>
          </a:p>
        </p:txBody>
      </p:sp>
      <p:sp>
        <p:nvSpPr>
          <p:cNvPr id="4" name="Pladsholder til sidefod 3"/>
          <p:cNvSpPr>
            <a:spLocks noGrp="1"/>
          </p:cNvSpPr>
          <p:nvPr>
            <p:ph type="ftr" sz="quarter" idx="11"/>
          </p:nvPr>
        </p:nvSpPr>
        <p:spPr/>
        <p:txBody>
          <a:bodyPr/>
          <a:lstStyle/>
          <a:p>
            <a:r>
              <a:rPr lang="en-US"/>
              <a:t>Disseration course, day 3</a:t>
            </a:r>
            <a:endParaRPr lang="da-DK"/>
          </a:p>
        </p:txBody>
      </p:sp>
    </p:spTree>
    <p:extLst>
      <p:ext uri="{BB962C8B-B14F-4D97-AF65-F5344CB8AC3E}">
        <p14:creationId xmlns:p14="http://schemas.microsoft.com/office/powerpoint/2010/main" val="108639381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7"/>
            <a:ext cx="8229600" cy="720079"/>
          </a:xfrm>
        </p:spPr>
        <p:txBody>
          <a:bodyPr/>
          <a:lstStyle/>
          <a:p>
            <a:pPr marL="0" indent="0">
              <a:buNone/>
            </a:pPr>
            <a:r>
              <a:rPr lang="da-DK" b="1"/>
              <a:t>Reckless young boy</a:t>
            </a:r>
          </a:p>
        </p:txBody>
      </p:sp>
      <p:sp>
        <p:nvSpPr>
          <p:cNvPr id="2" name="Sky 1"/>
          <p:cNvSpPr/>
          <p:nvPr/>
        </p:nvSpPr>
        <p:spPr>
          <a:xfrm>
            <a:off x="1187624" y="4005064"/>
            <a:ext cx="2160240" cy="1656184"/>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3200"/>
              <a:t>GOAL</a:t>
            </a:r>
          </a:p>
        </p:txBody>
      </p:sp>
      <p:sp>
        <p:nvSpPr>
          <p:cNvPr id="4" name="Sky 3"/>
          <p:cNvSpPr/>
          <p:nvPr/>
        </p:nvSpPr>
        <p:spPr>
          <a:xfrm>
            <a:off x="4788024" y="3861048"/>
            <a:ext cx="2808312" cy="1656184"/>
          </a:xfrm>
          <a:prstGeom prst="cloud">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3200"/>
              <a:t>ACTIONS</a:t>
            </a:r>
          </a:p>
        </p:txBody>
      </p:sp>
      <p:sp>
        <p:nvSpPr>
          <p:cNvPr id="5" name="Kløftet højrepil 4"/>
          <p:cNvSpPr/>
          <p:nvPr/>
        </p:nvSpPr>
        <p:spPr>
          <a:xfrm rot="10800000">
            <a:off x="3563888" y="4689140"/>
            <a:ext cx="1080120" cy="396044"/>
          </a:xfrm>
          <a:prstGeom prst="notched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solidFill>
                <a:srgbClr val="FF0000"/>
              </a:solidFill>
            </a:endParaRPr>
          </a:p>
        </p:txBody>
      </p:sp>
      <p:sp>
        <p:nvSpPr>
          <p:cNvPr id="6" name="Pladsholder til slidenummer 5"/>
          <p:cNvSpPr>
            <a:spLocks noGrp="1"/>
          </p:cNvSpPr>
          <p:nvPr>
            <p:ph type="sldNum" sz="quarter" idx="12"/>
          </p:nvPr>
        </p:nvSpPr>
        <p:spPr/>
        <p:txBody>
          <a:bodyPr/>
          <a:lstStyle/>
          <a:p>
            <a:fld id="{DAB94411-2297-4BD0-B197-35E3682289EC}" type="slidenum">
              <a:rPr lang="da-DK" smtClean="0"/>
              <a:pPr/>
              <a:t>33</a:t>
            </a:fld>
            <a:endParaRPr lang="da-DK"/>
          </a:p>
        </p:txBody>
      </p:sp>
      <p:sp>
        <p:nvSpPr>
          <p:cNvPr id="7" name="Pladsholder til sidefod 6"/>
          <p:cNvSpPr>
            <a:spLocks noGrp="1"/>
          </p:cNvSpPr>
          <p:nvPr>
            <p:ph type="ftr" sz="quarter" idx="11"/>
          </p:nvPr>
        </p:nvSpPr>
        <p:spPr/>
        <p:txBody>
          <a:bodyPr/>
          <a:lstStyle/>
          <a:p>
            <a:r>
              <a:rPr lang="en-US"/>
              <a:t>Disseration course, day 3</a:t>
            </a:r>
            <a:endParaRPr lang="da-DK"/>
          </a:p>
        </p:txBody>
      </p:sp>
    </p:spTree>
    <p:extLst>
      <p:ext uri="{BB962C8B-B14F-4D97-AF65-F5344CB8AC3E}">
        <p14:creationId xmlns:p14="http://schemas.microsoft.com/office/powerpoint/2010/main" val="36266555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33467"/>
          </a:xfrm>
        </p:spPr>
        <p:txBody>
          <a:bodyPr/>
          <a:lstStyle/>
          <a:p>
            <a:r>
              <a:rPr lang="da-DK" b="1"/>
              <a:t>Careful girl:</a:t>
            </a:r>
          </a:p>
          <a:p>
            <a:r>
              <a:rPr lang="da-DK"/>
              <a:t>Knew the rules, and followed them</a:t>
            </a:r>
          </a:p>
          <a:p>
            <a:r>
              <a:rPr lang="da-DK"/>
              <a:t>However, she did not consider to challenge the rules…</a:t>
            </a:r>
          </a:p>
          <a:p>
            <a:r>
              <a:rPr lang="da-DK"/>
              <a:t>Maybe she did not fully understand the situation she was put in…</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34</a:t>
            </a:fld>
            <a:endParaRPr lang="da-DK"/>
          </a:p>
        </p:txBody>
      </p:sp>
      <p:sp>
        <p:nvSpPr>
          <p:cNvPr id="4" name="Pladsholder til sidefod 3"/>
          <p:cNvSpPr>
            <a:spLocks noGrp="1"/>
          </p:cNvSpPr>
          <p:nvPr>
            <p:ph type="ftr" sz="quarter" idx="11"/>
          </p:nvPr>
        </p:nvSpPr>
        <p:spPr/>
        <p:txBody>
          <a:bodyPr/>
          <a:lstStyle/>
          <a:p>
            <a:r>
              <a:rPr lang="en-US"/>
              <a:t>Disseration course, day 3</a:t>
            </a:r>
            <a:endParaRPr lang="da-DK"/>
          </a:p>
        </p:txBody>
      </p:sp>
    </p:spTree>
    <p:extLst>
      <p:ext uri="{BB962C8B-B14F-4D97-AF65-F5344CB8AC3E}">
        <p14:creationId xmlns:p14="http://schemas.microsoft.com/office/powerpoint/2010/main" val="17554923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7"/>
            <a:ext cx="8229600" cy="720079"/>
          </a:xfrm>
        </p:spPr>
        <p:txBody>
          <a:bodyPr/>
          <a:lstStyle/>
          <a:p>
            <a:pPr marL="0" indent="0">
              <a:buNone/>
            </a:pPr>
            <a:r>
              <a:rPr lang="da-DK" b="1"/>
              <a:t>Careful girl</a:t>
            </a:r>
          </a:p>
        </p:txBody>
      </p:sp>
      <p:sp>
        <p:nvSpPr>
          <p:cNvPr id="2" name="Sky 1"/>
          <p:cNvSpPr/>
          <p:nvPr/>
        </p:nvSpPr>
        <p:spPr>
          <a:xfrm>
            <a:off x="1187624" y="4365104"/>
            <a:ext cx="2160240" cy="1656184"/>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3200"/>
              <a:t>GOAL</a:t>
            </a:r>
          </a:p>
        </p:txBody>
      </p:sp>
      <p:sp>
        <p:nvSpPr>
          <p:cNvPr id="4" name="Sky 3"/>
          <p:cNvSpPr/>
          <p:nvPr/>
        </p:nvSpPr>
        <p:spPr>
          <a:xfrm>
            <a:off x="4788024" y="4221088"/>
            <a:ext cx="2808312" cy="1656184"/>
          </a:xfrm>
          <a:prstGeom prst="cloud">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3200"/>
              <a:t>ACTIONS</a:t>
            </a:r>
          </a:p>
        </p:txBody>
      </p:sp>
      <p:sp>
        <p:nvSpPr>
          <p:cNvPr id="5" name="Kløftet højrepil 4"/>
          <p:cNvSpPr/>
          <p:nvPr/>
        </p:nvSpPr>
        <p:spPr>
          <a:xfrm rot="10800000">
            <a:off x="3563888" y="5049180"/>
            <a:ext cx="1080120" cy="396044"/>
          </a:xfrm>
          <a:prstGeom prst="notched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solidFill>
                <a:srgbClr val="FF0000"/>
              </a:solidFill>
            </a:endParaRPr>
          </a:p>
        </p:txBody>
      </p:sp>
      <p:sp>
        <p:nvSpPr>
          <p:cNvPr id="6" name="Sky 5"/>
          <p:cNvSpPr/>
          <p:nvPr/>
        </p:nvSpPr>
        <p:spPr>
          <a:xfrm>
            <a:off x="4644008" y="1412776"/>
            <a:ext cx="2808312" cy="1656184"/>
          </a:xfrm>
          <a:prstGeom prst="cloud">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3200"/>
              <a:t>THEORY</a:t>
            </a:r>
          </a:p>
        </p:txBody>
      </p:sp>
      <p:sp>
        <p:nvSpPr>
          <p:cNvPr id="7" name="Kløftet højrepil 6"/>
          <p:cNvSpPr/>
          <p:nvPr/>
        </p:nvSpPr>
        <p:spPr>
          <a:xfrm rot="5400000">
            <a:off x="5741513" y="3430368"/>
            <a:ext cx="810090" cy="396044"/>
          </a:xfrm>
          <a:prstGeom prst="notched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solidFill>
                <a:srgbClr val="FF0000"/>
              </a:solidFill>
            </a:endParaRPr>
          </a:p>
        </p:txBody>
      </p:sp>
      <p:sp>
        <p:nvSpPr>
          <p:cNvPr id="8" name="Pladsholder til slidenummer 7"/>
          <p:cNvSpPr>
            <a:spLocks noGrp="1"/>
          </p:cNvSpPr>
          <p:nvPr>
            <p:ph type="sldNum" sz="quarter" idx="12"/>
          </p:nvPr>
        </p:nvSpPr>
        <p:spPr/>
        <p:txBody>
          <a:bodyPr/>
          <a:lstStyle/>
          <a:p>
            <a:fld id="{DAB94411-2297-4BD0-B197-35E3682289EC}" type="slidenum">
              <a:rPr lang="da-DK" smtClean="0"/>
              <a:pPr/>
              <a:t>35</a:t>
            </a:fld>
            <a:endParaRPr lang="da-DK"/>
          </a:p>
        </p:txBody>
      </p:sp>
      <p:sp>
        <p:nvSpPr>
          <p:cNvPr id="9" name="Pladsholder til sidefod 8"/>
          <p:cNvSpPr>
            <a:spLocks noGrp="1"/>
          </p:cNvSpPr>
          <p:nvPr>
            <p:ph type="ftr" sz="quarter" idx="11"/>
          </p:nvPr>
        </p:nvSpPr>
        <p:spPr/>
        <p:txBody>
          <a:bodyPr/>
          <a:lstStyle/>
          <a:p>
            <a:r>
              <a:rPr lang="en-US"/>
              <a:t>Disseration course, day 3</a:t>
            </a:r>
            <a:endParaRPr lang="da-DK"/>
          </a:p>
        </p:txBody>
      </p:sp>
    </p:spTree>
    <p:extLst>
      <p:ext uri="{BB962C8B-B14F-4D97-AF65-F5344CB8AC3E}">
        <p14:creationId xmlns:p14="http://schemas.microsoft.com/office/powerpoint/2010/main" val="2448511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33467"/>
          </a:xfrm>
        </p:spPr>
        <p:txBody>
          <a:bodyPr/>
          <a:lstStyle/>
          <a:p>
            <a:r>
              <a:rPr lang="da-DK" b="1"/>
              <a:t>Wise old woman:</a:t>
            </a:r>
          </a:p>
          <a:p>
            <a:r>
              <a:rPr lang="da-DK"/>
              <a:t>Knew the rules</a:t>
            </a:r>
          </a:p>
          <a:p>
            <a:r>
              <a:rPr lang="da-DK"/>
              <a:t>Was confident enough to </a:t>
            </a:r>
            <a:r>
              <a:rPr lang="da-DK" u="sng"/>
              <a:t>challenge</a:t>
            </a:r>
            <a:r>
              <a:rPr lang="da-DK"/>
              <a:t> the rules, given the specific circumstances in the present situation</a:t>
            </a:r>
          </a:p>
          <a:p>
            <a:r>
              <a:rPr lang="da-DK"/>
              <a:t>Ended up breaking/changing the rules, BUT</a:t>
            </a:r>
          </a:p>
          <a:p>
            <a:pPr lvl="1"/>
            <a:r>
              <a:rPr lang="da-DK"/>
              <a:t>Carefully considered the pros and cons</a:t>
            </a:r>
          </a:p>
          <a:p>
            <a:pPr lvl="1"/>
            <a:r>
              <a:rPr lang="da-DK"/>
              <a:t>Followed an alternative procedure to obtain the goal (saving the dog)</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36</a:t>
            </a:fld>
            <a:endParaRPr lang="da-DK"/>
          </a:p>
        </p:txBody>
      </p:sp>
      <p:sp>
        <p:nvSpPr>
          <p:cNvPr id="4" name="Pladsholder til sidefod 3"/>
          <p:cNvSpPr>
            <a:spLocks noGrp="1"/>
          </p:cNvSpPr>
          <p:nvPr>
            <p:ph type="ftr" sz="quarter" idx="11"/>
          </p:nvPr>
        </p:nvSpPr>
        <p:spPr/>
        <p:txBody>
          <a:bodyPr/>
          <a:lstStyle/>
          <a:p>
            <a:r>
              <a:rPr lang="en-US"/>
              <a:t>Disseration course, day 3</a:t>
            </a:r>
            <a:endParaRPr lang="da-DK"/>
          </a:p>
        </p:txBody>
      </p:sp>
    </p:spTree>
    <p:extLst>
      <p:ext uri="{BB962C8B-B14F-4D97-AF65-F5344CB8AC3E}">
        <p14:creationId xmlns:p14="http://schemas.microsoft.com/office/powerpoint/2010/main" val="15544159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7"/>
            <a:ext cx="8229600" cy="720079"/>
          </a:xfrm>
        </p:spPr>
        <p:txBody>
          <a:bodyPr/>
          <a:lstStyle/>
          <a:p>
            <a:pPr marL="0" indent="0">
              <a:buNone/>
            </a:pPr>
            <a:r>
              <a:rPr lang="da-DK" b="1"/>
              <a:t>Wise old woman</a:t>
            </a:r>
          </a:p>
        </p:txBody>
      </p:sp>
      <p:sp>
        <p:nvSpPr>
          <p:cNvPr id="2" name="Sky 1"/>
          <p:cNvSpPr/>
          <p:nvPr/>
        </p:nvSpPr>
        <p:spPr>
          <a:xfrm>
            <a:off x="1187624" y="4365104"/>
            <a:ext cx="2160240" cy="1656184"/>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3200"/>
              <a:t>GOAL</a:t>
            </a:r>
          </a:p>
        </p:txBody>
      </p:sp>
      <p:sp>
        <p:nvSpPr>
          <p:cNvPr id="4" name="Sky 3"/>
          <p:cNvSpPr/>
          <p:nvPr/>
        </p:nvSpPr>
        <p:spPr>
          <a:xfrm>
            <a:off x="4788024" y="4221088"/>
            <a:ext cx="2808312" cy="1656184"/>
          </a:xfrm>
          <a:prstGeom prst="cloud">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3200"/>
              <a:t>ACTIONS</a:t>
            </a:r>
          </a:p>
        </p:txBody>
      </p:sp>
      <p:sp>
        <p:nvSpPr>
          <p:cNvPr id="5" name="Kløftet højrepil 4"/>
          <p:cNvSpPr/>
          <p:nvPr/>
        </p:nvSpPr>
        <p:spPr>
          <a:xfrm rot="10800000">
            <a:off x="3563888" y="5049180"/>
            <a:ext cx="1080120" cy="396044"/>
          </a:xfrm>
          <a:prstGeom prst="notched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solidFill>
                <a:srgbClr val="FF0000"/>
              </a:solidFill>
            </a:endParaRPr>
          </a:p>
        </p:txBody>
      </p:sp>
      <p:sp>
        <p:nvSpPr>
          <p:cNvPr id="6" name="Sky 5"/>
          <p:cNvSpPr/>
          <p:nvPr/>
        </p:nvSpPr>
        <p:spPr>
          <a:xfrm>
            <a:off x="4644008" y="1412776"/>
            <a:ext cx="2808312" cy="1656184"/>
          </a:xfrm>
          <a:prstGeom prst="cloud">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3200"/>
              <a:t>THEORY</a:t>
            </a:r>
          </a:p>
        </p:txBody>
      </p:sp>
      <p:sp>
        <p:nvSpPr>
          <p:cNvPr id="7" name="Kløftet højrepil 6"/>
          <p:cNvSpPr/>
          <p:nvPr/>
        </p:nvSpPr>
        <p:spPr>
          <a:xfrm rot="5400000">
            <a:off x="5741513" y="3430368"/>
            <a:ext cx="810090" cy="396044"/>
          </a:xfrm>
          <a:prstGeom prst="notched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solidFill>
                <a:srgbClr val="FF0000"/>
              </a:solidFill>
            </a:endParaRPr>
          </a:p>
        </p:txBody>
      </p:sp>
      <p:sp>
        <p:nvSpPr>
          <p:cNvPr id="8" name="Sky 7"/>
          <p:cNvSpPr/>
          <p:nvPr/>
        </p:nvSpPr>
        <p:spPr>
          <a:xfrm>
            <a:off x="766963" y="1772816"/>
            <a:ext cx="3001562" cy="1656184"/>
          </a:xfrm>
          <a:prstGeom prst="cloud">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a-DK" sz="2400"/>
              <a:t>CHALLENGE</a:t>
            </a:r>
          </a:p>
        </p:txBody>
      </p:sp>
      <p:sp>
        <p:nvSpPr>
          <p:cNvPr id="9" name="Kløftet højrepil 8"/>
          <p:cNvSpPr/>
          <p:nvPr/>
        </p:nvSpPr>
        <p:spPr>
          <a:xfrm>
            <a:off x="3811366" y="2042846"/>
            <a:ext cx="744698" cy="396044"/>
          </a:xfrm>
          <a:prstGeom prst="notchedRightArrow">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solidFill>
                <a:srgbClr val="FF0000"/>
              </a:solidFill>
            </a:endParaRPr>
          </a:p>
        </p:txBody>
      </p:sp>
      <p:sp>
        <p:nvSpPr>
          <p:cNvPr id="10" name="Kløftet højrepil 9"/>
          <p:cNvSpPr/>
          <p:nvPr/>
        </p:nvSpPr>
        <p:spPr>
          <a:xfrm rot="1752306">
            <a:off x="3418984" y="3569907"/>
            <a:ext cx="1676326" cy="396044"/>
          </a:xfrm>
          <a:prstGeom prst="notchedRightArrow">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solidFill>
                <a:srgbClr val="FF0000"/>
              </a:solidFill>
            </a:endParaRPr>
          </a:p>
        </p:txBody>
      </p:sp>
      <p:sp>
        <p:nvSpPr>
          <p:cNvPr id="11" name="Kløftet højrepil 10"/>
          <p:cNvSpPr/>
          <p:nvPr/>
        </p:nvSpPr>
        <p:spPr>
          <a:xfrm rot="5400000">
            <a:off x="1698490" y="3692891"/>
            <a:ext cx="742463" cy="396044"/>
          </a:xfrm>
          <a:prstGeom prst="notchedRightArrow">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solidFill>
                <a:srgbClr val="FF0000"/>
              </a:solidFill>
            </a:endParaRPr>
          </a:p>
        </p:txBody>
      </p:sp>
      <p:sp>
        <p:nvSpPr>
          <p:cNvPr id="12" name="Pladsholder til slidenummer 11"/>
          <p:cNvSpPr>
            <a:spLocks noGrp="1"/>
          </p:cNvSpPr>
          <p:nvPr>
            <p:ph type="sldNum" sz="quarter" idx="12"/>
          </p:nvPr>
        </p:nvSpPr>
        <p:spPr/>
        <p:txBody>
          <a:bodyPr/>
          <a:lstStyle/>
          <a:p>
            <a:fld id="{DAB94411-2297-4BD0-B197-35E3682289EC}" type="slidenum">
              <a:rPr lang="da-DK" smtClean="0"/>
              <a:pPr/>
              <a:t>37</a:t>
            </a:fld>
            <a:endParaRPr lang="da-DK"/>
          </a:p>
        </p:txBody>
      </p:sp>
      <p:sp>
        <p:nvSpPr>
          <p:cNvPr id="13" name="Pladsholder til sidefod 12"/>
          <p:cNvSpPr>
            <a:spLocks noGrp="1"/>
          </p:cNvSpPr>
          <p:nvPr>
            <p:ph type="ftr" sz="quarter" idx="11"/>
          </p:nvPr>
        </p:nvSpPr>
        <p:spPr/>
        <p:txBody>
          <a:bodyPr/>
          <a:lstStyle/>
          <a:p>
            <a:r>
              <a:rPr lang="en-US"/>
              <a:t>Disseration course, day 3</a:t>
            </a:r>
            <a:endParaRPr lang="da-DK"/>
          </a:p>
        </p:txBody>
      </p:sp>
    </p:spTree>
    <p:extLst>
      <p:ext uri="{BB962C8B-B14F-4D97-AF65-F5344CB8AC3E}">
        <p14:creationId xmlns:p14="http://schemas.microsoft.com/office/powerpoint/2010/main" val="1612792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r>
              <a:rPr lang="da-DK"/>
              <a:t>You can challenge an activity both </a:t>
            </a:r>
            <a:r>
              <a:rPr lang="da-DK" u="sng"/>
              <a:t>before</a:t>
            </a:r>
            <a:r>
              <a:rPr lang="da-DK"/>
              <a:t> and </a:t>
            </a:r>
            <a:r>
              <a:rPr lang="da-DK" u="sng"/>
              <a:t>after</a:t>
            </a:r>
            <a:r>
              <a:rPr lang="da-DK"/>
              <a:t> it is carried out</a:t>
            </a:r>
          </a:p>
          <a:p>
            <a:r>
              <a:rPr lang="da-DK"/>
              <a:t>All aspects of an activity can be challenged</a:t>
            </a:r>
          </a:p>
          <a:p>
            <a:pPr lvl="1"/>
            <a:r>
              <a:rPr lang="da-DK"/>
              <a:t>The theory itself</a:t>
            </a:r>
          </a:p>
          <a:p>
            <a:pPr lvl="1"/>
            <a:r>
              <a:rPr lang="da-DK"/>
              <a:t>The actions dictated by the theory</a:t>
            </a:r>
          </a:p>
          <a:p>
            <a:pPr lvl="1"/>
            <a:r>
              <a:rPr lang="da-DK"/>
              <a:t>The goals obtained by the actions</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38</a:t>
            </a:fld>
            <a:endParaRPr lang="da-DK"/>
          </a:p>
        </p:txBody>
      </p:sp>
      <p:sp>
        <p:nvSpPr>
          <p:cNvPr id="4" name="Pladsholder til sidefod 3"/>
          <p:cNvSpPr>
            <a:spLocks noGrp="1"/>
          </p:cNvSpPr>
          <p:nvPr>
            <p:ph type="ftr" sz="quarter" idx="11"/>
          </p:nvPr>
        </p:nvSpPr>
        <p:spPr/>
        <p:txBody>
          <a:bodyPr/>
          <a:lstStyle/>
          <a:p>
            <a:r>
              <a:rPr lang="en-US"/>
              <a:t>Disseration course, day 3</a:t>
            </a:r>
            <a:endParaRPr lang="da-DK"/>
          </a:p>
        </p:txBody>
      </p:sp>
    </p:spTree>
    <p:extLst>
      <p:ext uri="{BB962C8B-B14F-4D97-AF65-F5344CB8AC3E}">
        <p14:creationId xmlns:p14="http://schemas.microsoft.com/office/powerpoint/2010/main" val="19790124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r>
              <a:rPr lang="da-DK"/>
              <a:t>Challenging an activity </a:t>
            </a:r>
            <a:r>
              <a:rPr lang="da-DK" u="sng"/>
              <a:t>before</a:t>
            </a:r>
            <a:r>
              <a:rPr lang="da-DK"/>
              <a:t> it is carried out is </a:t>
            </a:r>
            <a:r>
              <a:rPr lang="da-DK" u="sng"/>
              <a:t>not</a:t>
            </a:r>
            <a:r>
              <a:rPr lang="da-DK"/>
              <a:t> reflection!</a:t>
            </a:r>
          </a:p>
          <a:p>
            <a:r>
              <a:rPr lang="da-DK" b="1"/>
              <a:t>Reflection</a:t>
            </a:r>
            <a:r>
              <a:rPr lang="da-DK"/>
              <a:t> or </a:t>
            </a:r>
            <a:r>
              <a:rPr lang="da-DK" b="1"/>
              <a:t>reflective thinking</a:t>
            </a:r>
            <a:r>
              <a:rPr lang="da-DK"/>
              <a:t> is thinking about something </a:t>
            </a:r>
            <a:r>
              <a:rPr lang="da-DK" u="sng"/>
              <a:t>after</a:t>
            </a:r>
            <a:r>
              <a:rPr lang="da-DK"/>
              <a:t> it took place</a:t>
            </a:r>
          </a:p>
          <a:p>
            <a:r>
              <a:rPr lang="da-DK"/>
              <a:t>Thinking about something </a:t>
            </a:r>
            <a:r>
              <a:rPr lang="da-DK" u="sng"/>
              <a:t>before</a:t>
            </a:r>
            <a:r>
              <a:rPr lang="da-DK"/>
              <a:t> it is going to take place can be called </a:t>
            </a:r>
            <a:r>
              <a:rPr lang="da-DK" b="1"/>
              <a:t>critical thinking</a:t>
            </a:r>
          </a:p>
          <a:p>
            <a:r>
              <a:rPr lang="da-DK"/>
              <a:t>The wise old woman just did some critical thinking…</a:t>
            </a:r>
          </a:p>
          <a:p>
            <a:endParaRPr lang="da-DK"/>
          </a:p>
        </p:txBody>
      </p:sp>
      <p:sp>
        <p:nvSpPr>
          <p:cNvPr id="2" name="Pladsholder til slidenummer 1"/>
          <p:cNvSpPr>
            <a:spLocks noGrp="1"/>
          </p:cNvSpPr>
          <p:nvPr>
            <p:ph type="sldNum" sz="quarter" idx="12"/>
          </p:nvPr>
        </p:nvSpPr>
        <p:spPr/>
        <p:txBody>
          <a:bodyPr/>
          <a:lstStyle/>
          <a:p>
            <a:fld id="{DAB94411-2297-4BD0-B197-35E3682289EC}" type="slidenum">
              <a:rPr lang="da-DK" smtClean="0"/>
              <a:pPr/>
              <a:t>39</a:t>
            </a:fld>
            <a:endParaRPr lang="da-DK"/>
          </a:p>
        </p:txBody>
      </p:sp>
      <p:sp>
        <p:nvSpPr>
          <p:cNvPr id="4" name="Pladsholder til sidefod 3"/>
          <p:cNvSpPr>
            <a:spLocks noGrp="1"/>
          </p:cNvSpPr>
          <p:nvPr>
            <p:ph type="ftr" sz="quarter" idx="11"/>
          </p:nvPr>
        </p:nvSpPr>
        <p:spPr/>
        <p:txBody>
          <a:bodyPr/>
          <a:lstStyle/>
          <a:p>
            <a:r>
              <a:rPr lang="en-US"/>
              <a:t>Disseration course, day 3</a:t>
            </a:r>
            <a:endParaRPr lang="da-DK"/>
          </a:p>
        </p:txBody>
      </p:sp>
    </p:spTree>
    <p:extLst>
      <p:ext uri="{BB962C8B-B14F-4D97-AF65-F5344CB8AC3E}">
        <p14:creationId xmlns:p14="http://schemas.microsoft.com/office/powerpoint/2010/main" val="40873426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147248" cy="5577483"/>
          </a:xfrm>
        </p:spPr>
        <p:txBody>
          <a:bodyPr>
            <a:normAutofit/>
          </a:bodyPr>
          <a:lstStyle/>
          <a:p>
            <a:r>
              <a:rPr lang="da-DK" sz="3600" b="1" dirty="0"/>
              <a:t>Day 3: ”</a:t>
            </a:r>
            <a:r>
              <a:rPr lang="da-DK" sz="3600" b="1" dirty="0" err="1"/>
              <a:t>Further</a:t>
            </a:r>
            <a:r>
              <a:rPr lang="da-DK" sz="3600" b="1" dirty="0"/>
              <a:t> </a:t>
            </a:r>
            <a:r>
              <a:rPr lang="da-DK" sz="3600" b="1" dirty="0" err="1"/>
              <a:t>into</a:t>
            </a:r>
            <a:r>
              <a:rPr lang="da-DK" sz="3600" b="1" dirty="0"/>
              <a:t> the </a:t>
            </a:r>
            <a:r>
              <a:rPr lang="da-DK" sz="3600" b="1" dirty="0" err="1"/>
              <a:t>details</a:t>
            </a:r>
            <a:r>
              <a:rPr lang="da-DK" sz="3600" b="1" dirty="0"/>
              <a:t>”</a:t>
            </a:r>
          </a:p>
          <a:p>
            <a:pPr lvl="1"/>
            <a:r>
              <a:rPr lang="da-DK" dirty="0"/>
              <a:t>Proper </a:t>
            </a:r>
            <a:r>
              <a:rPr lang="da-DK" dirty="0" err="1"/>
              <a:t>use</a:t>
            </a:r>
            <a:r>
              <a:rPr lang="da-DK" dirty="0"/>
              <a:t> of </a:t>
            </a:r>
            <a:r>
              <a:rPr lang="da-DK" dirty="0" err="1"/>
              <a:t>sources</a:t>
            </a:r>
            <a:endParaRPr lang="da-DK" dirty="0"/>
          </a:p>
          <a:p>
            <a:pPr lvl="1"/>
            <a:r>
              <a:rPr lang="da-DK" dirty="0"/>
              <a:t>Language and </a:t>
            </a:r>
            <a:r>
              <a:rPr lang="da-DK" dirty="0" err="1"/>
              <a:t>wording</a:t>
            </a:r>
            <a:endParaRPr lang="da-DK" dirty="0"/>
          </a:p>
          <a:p>
            <a:pPr lvl="1"/>
            <a:r>
              <a:rPr lang="da-DK" dirty="0" err="1"/>
              <a:t>Reflection</a:t>
            </a:r>
            <a:endParaRPr lang="da-DK" dirty="0"/>
          </a:p>
        </p:txBody>
      </p:sp>
      <p:sp>
        <p:nvSpPr>
          <p:cNvPr id="2" name="Pladsholder til sidefod 1"/>
          <p:cNvSpPr>
            <a:spLocks noGrp="1"/>
          </p:cNvSpPr>
          <p:nvPr>
            <p:ph type="ftr" sz="quarter" idx="11"/>
          </p:nvPr>
        </p:nvSpPr>
        <p:spPr/>
        <p:txBody>
          <a:bodyPr/>
          <a:lstStyle/>
          <a:p>
            <a:r>
              <a:rPr lang="da-DK"/>
              <a:t>Disseration course, day 3</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4</a:t>
            </a:fld>
            <a:endParaRPr lang="da-DK"/>
          </a:p>
        </p:txBody>
      </p:sp>
    </p:spTree>
    <p:extLst>
      <p:ext uri="{BB962C8B-B14F-4D97-AF65-F5344CB8AC3E}">
        <p14:creationId xmlns:p14="http://schemas.microsoft.com/office/powerpoint/2010/main" val="11952207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33467"/>
          </a:xfrm>
        </p:spPr>
        <p:txBody>
          <a:bodyPr/>
          <a:lstStyle/>
          <a:p>
            <a:pPr marL="0" indent="0">
              <a:buNone/>
            </a:pPr>
            <a:r>
              <a:rPr lang="da-DK" b="1"/>
              <a:t>Reckless young boy interview:</a:t>
            </a:r>
          </a:p>
          <a:p>
            <a:r>
              <a:rPr lang="da-DK" sz="2400">
                <a:solidFill>
                  <a:srgbClr val="006600"/>
                </a:solidFill>
              </a:rPr>
              <a:t>”So, were you successful…?”</a:t>
            </a:r>
          </a:p>
          <a:p>
            <a:r>
              <a:rPr lang="da-DK" sz="2400">
                <a:solidFill>
                  <a:srgbClr val="C00000"/>
                </a:solidFill>
              </a:rPr>
              <a:t>”Yes, I saved the dog!”</a:t>
            </a:r>
          </a:p>
          <a:p>
            <a:r>
              <a:rPr lang="da-DK" sz="2400">
                <a:solidFill>
                  <a:srgbClr val="006600"/>
                </a:solidFill>
              </a:rPr>
              <a:t>”What do you think about </a:t>
            </a:r>
            <a:r>
              <a:rPr lang="da-DK" sz="2400" u="sng">
                <a:solidFill>
                  <a:srgbClr val="006600"/>
                </a:solidFill>
              </a:rPr>
              <a:t>how</a:t>
            </a:r>
            <a:r>
              <a:rPr lang="da-DK" sz="2400">
                <a:solidFill>
                  <a:srgbClr val="006600"/>
                </a:solidFill>
              </a:rPr>
              <a:t> you saved the dog…?”</a:t>
            </a:r>
          </a:p>
          <a:p>
            <a:r>
              <a:rPr lang="da-DK" sz="2400">
                <a:solidFill>
                  <a:srgbClr val="C00000"/>
                </a:solidFill>
              </a:rPr>
              <a:t>”What? I don’t understand the question… The dog is saved – case closed!”</a:t>
            </a:r>
          </a:p>
          <a:p>
            <a:endParaRPr lang="da-DK" sz="2800"/>
          </a:p>
          <a:p>
            <a:pPr marL="0" indent="0">
              <a:buNone/>
            </a:pPr>
            <a:endParaRPr lang="da-DK" sz="2800"/>
          </a:p>
          <a:p>
            <a:pPr marL="0" indent="0">
              <a:buNone/>
            </a:pPr>
            <a:endParaRPr lang="da-DK" sz="2800"/>
          </a:p>
          <a:p>
            <a:pPr marL="0" indent="0">
              <a:buNone/>
            </a:pPr>
            <a:r>
              <a:rPr lang="da-DK" sz="2800"/>
              <a:t>Reflection level: None…</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40</a:t>
            </a:fld>
            <a:endParaRPr lang="da-DK"/>
          </a:p>
        </p:txBody>
      </p:sp>
      <p:sp>
        <p:nvSpPr>
          <p:cNvPr id="4" name="Pladsholder til sidefod 3"/>
          <p:cNvSpPr>
            <a:spLocks noGrp="1"/>
          </p:cNvSpPr>
          <p:nvPr>
            <p:ph type="ftr" sz="quarter" idx="11"/>
          </p:nvPr>
        </p:nvSpPr>
        <p:spPr/>
        <p:txBody>
          <a:bodyPr/>
          <a:lstStyle/>
          <a:p>
            <a:r>
              <a:rPr lang="en-US"/>
              <a:t>Disseration course, day 3</a:t>
            </a:r>
            <a:endParaRPr lang="da-DK"/>
          </a:p>
        </p:txBody>
      </p:sp>
    </p:spTree>
    <p:extLst>
      <p:ext uri="{BB962C8B-B14F-4D97-AF65-F5344CB8AC3E}">
        <p14:creationId xmlns:p14="http://schemas.microsoft.com/office/powerpoint/2010/main" val="155176269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692696"/>
            <a:ext cx="8229600" cy="5433467"/>
          </a:xfrm>
        </p:spPr>
        <p:txBody>
          <a:bodyPr>
            <a:normAutofit/>
          </a:bodyPr>
          <a:lstStyle/>
          <a:p>
            <a:pPr marL="0" indent="0">
              <a:buNone/>
            </a:pPr>
            <a:r>
              <a:rPr lang="da-DK" b="1"/>
              <a:t>Careful girl interview:</a:t>
            </a:r>
          </a:p>
          <a:p>
            <a:r>
              <a:rPr lang="da-DK" sz="2400">
                <a:solidFill>
                  <a:srgbClr val="006600"/>
                </a:solidFill>
              </a:rPr>
              <a:t>”So, were you successful…?”</a:t>
            </a:r>
          </a:p>
          <a:p>
            <a:r>
              <a:rPr lang="da-DK" sz="2400">
                <a:solidFill>
                  <a:srgbClr val="C00000"/>
                </a:solidFill>
              </a:rPr>
              <a:t>”Actually not, the dog died before I could help it…”</a:t>
            </a:r>
          </a:p>
          <a:p>
            <a:r>
              <a:rPr lang="da-DK" sz="2400">
                <a:solidFill>
                  <a:srgbClr val="006600"/>
                </a:solidFill>
              </a:rPr>
              <a:t>”How come that you did not succeed…?”</a:t>
            </a:r>
          </a:p>
          <a:p>
            <a:r>
              <a:rPr lang="da-DK" sz="2400">
                <a:solidFill>
                  <a:srgbClr val="C00000"/>
                </a:solidFill>
              </a:rPr>
              <a:t>”Well, I’m a bit confused… I did follow the rules, but still I did not succeed. So, there must have been something about the specific situation that should have made me do things diffe-rently. But that would have meant breaking the rules… So, maybe the rules themselves are not perfect.”</a:t>
            </a:r>
          </a:p>
          <a:p>
            <a:pPr marL="0" indent="0">
              <a:buNone/>
            </a:pPr>
            <a:endParaRPr lang="da-DK" sz="2800"/>
          </a:p>
          <a:p>
            <a:pPr marL="0" indent="0">
              <a:buNone/>
            </a:pPr>
            <a:r>
              <a:rPr lang="da-DK" sz="2800"/>
              <a:t>Reflection level: Medium</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41</a:t>
            </a:fld>
            <a:endParaRPr lang="da-DK"/>
          </a:p>
        </p:txBody>
      </p:sp>
      <p:sp>
        <p:nvSpPr>
          <p:cNvPr id="4" name="Pladsholder til sidefod 3"/>
          <p:cNvSpPr>
            <a:spLocks noGrp="1"/>
          </p:cNvSpPr>
          <p:nvPr>
            <p:ph type="ftr" sz="quarter" idx="11"/>
          </p:nvPr>
        </p:nvSpPr>
        <p:spPr/>
        <p:txBody>
          <a:bodyPr/>
          <a:lstStyle/>
          <a:p>
            <a:r>
              <a:rPr lang="en-US"/>
              <a:t>Disseration course, day 3</a:t>
            </a:r>
            <a:endParaRPr lang="da-DK"/>
          </a:p>
        </p:txBody>
      </p:sp>
    </p:spTree>
    <p:extLst>
      <p:ext uri="{BB962C8B-B14F-4D97-AF65-F5344CB8AC3E}">
        <p14:creationId xmlns:p14="http://schemas.microsoft.com/office/powerpoint/2010/main" val="88814042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251520" y="404664"/>
            <a:ext cx="8640960" cy="5951686"/>
          </a:xfrm>
        </p:spPr>
        <p:txBody>
          <a:bodyPr>
            <a:normAutofit/>
          </a:bodyPr>
          <a:lstStyle/>
          <a:p>
            <a:pPr marL="0" indent="0">
              <a:buNone/>
            </a:pPr>
            <a:r>
              <a:rPr lang="da-DK" b="1" dirty="0"/>
              <a:t>Wise old </a:t>
            </a:r>
            <a:r>
              <a:rPr lang="da-DK" b="1" dirty="0" err="1"/>
              <a:t>woman</a:t>
            </a:r>
            <a:r>
              <a:rPr lang="da-DK" b="1" dirty="0"/>
              <a:t> interview:</a:t>
            </a:r>
          </a:p>
          <a:p>
            <a:r>
              <a:rPr lang="da-DK" sz="1800" dirty="0">
                <a:solidFill>
                  <a:srgbClr val="006600"/>
                </a:solidFill>
              </a:rPr>
              <a:t>”So, </a:t>
            </a:r>
            <a:r>
              <a:rPr lang="da-DK" sz="1800" dirty="0" err="1">
                <a:solidFill>
                  <a:srgbClr val="006600"/>
                </a:solidFill>
              </a:rPr>
              <a:t>were</a:t>
            </a:r>
            <a:r>
              <a:rPr lang="da-DK" sz="1800" dirty="0">
                <a:solidFill>
                  <a:srgbClr val="006600"/>
                </a:solidFill>
              </a:rPr>
              <a:t> </a:t>
            </a:r>
            <a:r>
              <a:rPr lang="da-DK" sz="1800" dirty="0" err="1">
                <a:solidFill>
                  <a:srgbClr val="006600"/>
                </a:solidFill>
              </a:rPr>
              <a:t>you</a:t>
            </a:r>
            <a:r>
              <a:rPr lang="da-DK" sz="1800" dirty="0">
                <a:solidFill>
                  <a:srgbClr val="006600"/>
                </a:solidFill>
              </a:rPr>
              <a:t> </a:t>
            </a:r>
            <a:r>
              <a:rPr lang="da-DK" sz="1800" dirty="0" err="1">
                <a:solidFill>
                  <a:srgbClr val="006600"/>
                </a:solidFill>
              </a:rPr>
              <a:t>successful</a:t>
            </a:r>
            <a:r>
              <a:rPr lang="da-DK" sz="1800" dirty="0">
                <a:solidFill>
                  <a:srgbClr val="006600"/>
                </a:solidFill>
              </a:rPr>
              <a:t>…?”</a:t>
            </a:r>
          </a:p>
          <a:p>
            <a:r>
              <a:rPr lang="da-DK" sz="1800" dirty="0">
                <a:solidFill>
                  <a:srgbClr val="C00000"/>
                </a:solidFill>
              </a:rPr>
              <a:t>”</a:t>
            </a:r>
            <a:r>
              <a:rPr lang="da-DK" sz="1800" dirty="0" err="1">
                <a:solidFill>
                  <a:srgbClr val="C00000"/>
                </a:solidFill>
              </a:rPr>
              <a:t>Well</a:t>
            </a:r>
            <a:r>
              <a:rPr lang="da-DK" sz="1800" dirty="0">
                <a:solidFill>
                  <a:srgbClr val="C00000"/>
                </a:solidFill>
              </a:rPr>
              <a:t>, </a:t>
            </a:r>
            <a:r>
              <a:rPr lang="da-DK" sz="1800" dirty="0" err="1">
                <a:solidFill>
                  <a:srgbClr val="C00000"/>
                </a:solidFill>
              </a:rPr>
              <a:t>yes</a:t>
            </a:r>
            <a:r>
              <a:rPr lang="da-DK" sz="1800" dirty="0">
                <a:solidFill>
                  <a:srgbClr val="C00000"/>
                </a:solidFill>
              </a:rPr>
              <a:t>, in the </a:t>
            </a:r>
            <a:r>
              <a:rPr lang="da-DK" sz="1800" dirty="0" err="1">
                <a:solidFill>
                  <a:srgbClr val="C00000"/>
                </a:solidFill>
              </a:rPr>
              <a:t>sense</a:t>
            </a:r>
            <a:r>
              <a:rPr lang="da-DK" sz="1800" dirty="0">
                <a:solidFill>
                  <a:srgbClr val="C00000"/>
                </a:solidFill>
              </a:rPr>
              <a:t> </a:t>
            </a:r>
            <a:r>
              <a:rPr lang="da-DK" sz="1800" dirty="0" err="1">
                <a:solidFill>
                  <a:srgbClr val="C00000"/>
                </a:solidFill>
              </a:rPr>
              <a:t>that</a:t>
            </a:r>
            <a:r>
              <a:rPr lang="da-DK" sz="1800" dirty="0">
                <a:solidFill>
                  <a:srgbClr val="C00000"/>
                </a:solidFill>
              </a:rPr>
              <a:t> the dog </a:t>
            </a:r>
            <a:r>
              <a:rPr lang="da-DK" sz="1800" dirty="0" err="1">
                <a:solidFill>
                  <a:srgbClr val="C00000"/>
                </a:solidFill>
              </a:rPr>
              <a:t>survivied</a:t>
            </a:r>
            <a:r>
              <a:rPr lang="da-DK" sz="1800" dirty="0">
                <a:solidFill>
                  <a:srgbClr val="C00000"/>
                </a:solidFill>
              </a:rPr>
              <a:t>. </a:t>
            </a:r>
            <a:r>
              <a:rPr lang="da-DK" sz="1800" dirty="0" err="1">
                <a:solidFill>
                  <a:srgbClr val="C00000"/>
                </a:solidFill>
              </a:rPr>
              <a:t>However</a:t>
            </a:r>
            <a:r>
              <a:rPr lang="da-DK" sz="1800" dirty="0">
                <a:solidFill>
                  <a:srgbClr val="C00000"/>
                </a:solidFill>
              </a:rPr>
              <a:t>, </a:t>
            </a:r>
            <a:r>
              <a:rPr lang="da-DK" sz="1800" dirty="0" err="1">
                <a:solidFill>
                  <a:srgbClr val="C00000"/>
                </a:solidFill>
              </a:rPr>
              <a:t>I’m</a:t>
            </a:r>
            <a:r>
              <a:rPr lang="da-DK" sz="1800" dirty="0">
                <a:solidFill>
                  <a:srgbClr val="C00000"/>
                </a:solidFill>
              </a:rPr>
              <a:t> not sure </a:t>
            </a:r>
            <a:r>
              <a:rPr lang="da-DK" sz="1800" dirty="0" err="1">
                <a:solidFill>
                  <a:srgbClr val="C00000"/>
                </a:solidFill>
              </a:rPr>
              <a:t>that</a:t>
            </a:r>
            <a:r>
              <a:rPr lang="da-DK" sz="1800" dirty="0">
                <a:solidFill>
                  <a:srgbClr val="C00000"/>
                </a:solidFill>
              </a:rPr>
              <a:t> it </a:t>
            </a:r>
            <a:r>
              <a:rPr lang="da-DK" sz="1800" dirty="0" err="1">
                <a:solidFill>
                  <a:srgbClr val="C00000"/>
                </a:solidFill>
              </a:rPr>
              <a:t>was</a:t>
            </a:r>
            <a:r>
              <a:rPr lang="da-DK" sz="1800" dirty="0">
                <a:solidFill>
                  <a:srgbClr val="C00000"/>
                </a:solidFill>
              </a:rPr>
              <a:t> </a:t>
            </a:r>
            <a:r>
              <a:rPr lang="da-DK" sz="1800" dirty="0" err="1">
                <a:solidFill>
                  <a:srgbClr val="C00000"/>
                </a:solidFill>
              </a:rPr>
              <a:t>my</a:t>
            </a:r>
            <a:r>
              <a:rPr lang="da-DK" sz="1800" dirty="0">
                <a:solidFill>
                  <a:srgbClr val="C00000"/>
                </a:solidFill>
              </a:rPr>
              <a:t> actions </a:t>
            </a:r>
            <a:r>
              <a:rPr lang="da-DK" sz="1800" dirty="0" err="1">
                <a:solidFill>
                  <a:srgbClr val="C00000"/>
                </a:solidFill>
              </a:rPr>
              <a:t>that</a:t>
            </a:r>
            <a:r>
              <a:rPr lang="da-DK" sz="1800" dirty="0">
                <a:solidFill>
                  <a:srgbClr val="C00000"/>
                </a:solidFill>
              </a:rPr>
              <a:t> </a:t>
            </a:r>
            <a:r>
              <a:rPr lang="da-DK" sz="1800" dirty="0" err="1">
                <a:solidFill>
                  <a:srgbClr val="C00000"/>
                </a:solidFill>
              </a:rPr>
              <a:t>caused</a:t>
            </a:r>
            <a:r>
              <a:rPr lang="da-DK" sz="1800" dirty="0">
                <a:solidFill>
                  <a:srgbClr val="C00000"/>
                </a:solidFill>
              </a:rPr>
              <a:t> </a:t>
            </a:r>
            <a:r>
              <a:rPr lang="da-DK" sz="1800" dirty="0" err="1">
                <a:solidFill>
                  <a:srgbClr val="C00000"/>
                </a:solidFill>
              </a:rPr>
              <a:t>this</a:t>
            </a:r>
            <a:r>
              <a:rPr lang="da-DK" sz="1800" dirty="0">
                <a:solidFill>
                  <a:srgbClr val="C00000"/>
                </a:solidFill>
              </a:rPr>
              <a:t>”</a:t>
            </a:r>
          </a:p>
          <a:p>
            <a:r>
              <a:rPr lang="da-DK" sz="1800" dirty="0">
                <a:solidFill>
                  <a:srgbClr val="006600"/>
                </a:solidFill>
              </a:rPr>
              <a:t>”</a:t>
            </a:r>
            <a:r>
              <a:rPr lang="da-DK" sz="1800" dirty="0" err="1">
                <a:solidFill>
                  <a:srgbClr val="006600"/>
                </a:solidFill>
              </a:rPr>
              <a:t>Please</a:t>
            </a:r>
            <a:r>
              <a:rPr lang="da-DK" sz="1800" dirty="0">
                <a:solidFill>
                  <a:srgbClr val="006600"/>
                </a:solidFill>
              </a:rPr>
              <a:t> </a:t>
            </a:r>
            <a:r>
              <a:rPr lang="da-DK" sz="1800" dirty="0" err="1">
                <a:solidFill>
                  <a:srgbClr val="006600"/>
                </a:solidFill>
              </a:rPr>
              <a:t>elaborate</a:t>
            </a:r>
            <a:r>
              <a:rPr lang="da-DK" sz="1800" dirty="0">
                <a:solidFill>
                  <a:srgbClr val="006600"/>
                </a:solidFill>
              </a:rPr>
              <a:t>…?”</a:t>
            </a:r>
          </a:p>
          <a:p>
            <a:r>
              <a:rPr lang="da-DK" sz="1800" dirty="0">
                <a:solidFill>
                  <a:srgbClr val="C00000"/>
                </a:solidFill>
              </a:rPr>
              <a:t>”</a:t>
            </a:r>
            <a:r>
              <a:rPr lang="da-DK" sz="1800" dirty="0" err="1">
                <a:solidFill>
                  <a:srgbClr val="C00000"/>
                </a:solidFill>
              </a:rPr>
              <a:t>Well</a:t>
            </a:r>
            <a:r>
              <a:rPr lang="da-DK" sz="1800" dirty="0">
                <a:solidFill>
                  <a:srgbClr val="C00000"/>
                </a:solidFill>
              </a:rPr>
              <a:t>, the dog </a:t>
            </a:r>
            <a:r>
              <a:rPr lang="da-DK" sz="1800" dirty="0" err="1">
                <a:solidFill>
                  <a:srgbClr val="C00000"/>
                </a:solidFill>
              </a:rPr>
              <a:t>turned</a:t>
            </a:r>
            <a:r>
              <a:rPr lang="da-DK" sz="1800" dirty="0">
                <a:solidFill>
                  <a:srgbClr val="C00000"/>
                </a:solidFill>
              </a:rPr>
              <a:t> out not to </a:t>
            </a:r>
            <a:r>
              <a:rPr lang="da-DK" sz="1800" dirty="0" err="1">
                <a:solidFill>
                  <a:srgbClr val="C00000"/>
                </a:solidFill>
              </a:rPr>
              <a:t>be</a:t>
            </a:r>
            <a:r>
              <a:rPr lang="da-DK" sz="1800" dirty="0">
                <a:solidFill>
                  <a:srgbClr val="C00000"/>
                </a:solidFill>
              </a:rPr>
              <a:t> </a:t>
            </a:r>
            <a:r>
              <a:rPr lang="da-DK" sz="1800" dirty="0" err="1">
                <a:solidFill>
                  <a:srgbClr val="C00000"/>
                </a:solidFill>
              </a:rPr>
              <a:t>that</a:t>
            </a:r>
            <a:r>
              <a:rPr lang="da-DK" sz="1800" dirty="0">
                <a:solidFill>
                  <a:srgbClr val="C00000"/>
                </a:solidFill>
              </a:rPr>
              <a:t> </a:t>
            </a:r>
            <a:r>
              <a:rPr lang="da-DK" sz="1800" dirty="0" err="1">
                <a:solidFill>
                  <a:srgbClr val="C00000"/>
                </a:solidFill>
              </a:rPr>
              <a:t>badly</a:t>
            </a:r>
            <a:r>
              <a:rPr lang="da-DK" sz="1800" dirty="0">
                <a:solidFill>
                  <a:srgbClr val="C00000"/>
                </a:solidFill>
              </a:rPr>
              <a:t> </a:t>
            </a:r>
            <a:r>
              <a:rPr lang="da-DK" sz="1800" dirty="0" err="1">
                <a:solidFill>
                  <a:srgbClr val="C00000"/>
                </a:solidFill>
              </a:rPr>
              <a:t>hurt</a:t>
            </a:r>
            <a:r>
              <a:rPr lang="da-DK" sz="1800" dirty="0">
                <a:solidFill>
                  <a:srgbClr val="C00000"/>
                </a:solidFill>
              </a:rPr>
              <a:t> </a:t>
            </a:r>
            <a:r>
              <a:rPr lang="da-DK" sz="1800" dirty="0" err="1">
                <a:solidFill>
                  <a:srgbClr val="C00000"/>
                </a:solidFill>
              </a:rPr>
              <a:t>when</a:t>
            </a:r>
            <a:r>
              <a:rPr lang="da-DK" sz="1800" dirty="0">
                <a:solidFill>
                  <a:srgbClr val="C00000"/>
                </a:solidFill>
              </a:rPr>
              <a:t> I </a:t>
            </a:r>
            <a:r>
              <a:rPr lang="da-DK" sz="1800" dirty="0" err="1">
                <a:solidFill>
                  <a:srgbClr val="C00000"/>
                </a:solidFill>
              </a:rPr>
              <a:t>got</a:t>
            </a:r>
            <a:r>
              <a:rPr lang="da-DK" sz="1800" dirty="0">
                <a:solidFill>
                  <a:srgbClr val="C00000"/>
                </a:solidFill>
              </a:rPr>
              <a:t> to it, so it </a:t>
            </a:r>
            <a:r>
              <a:rPr lang="da-DK" sz="1800" dirty="0" err="1">
                <a:solidFill>
                  <a:srgbClr val="C00000"/>
                </a:solidFill>
              </a:rPr>
              <a:t>would</a:t>
            </a:r>
            <a:r>
              <a:rPr lang="da-DK" sz="1800" dirty="0">
                <a:solidFill>
                  <a:srgbClr val="C00000"/>
                </a:solidFill>
              </a:rPr>
              <a:t> </a:t>
            </a:r>
            <a:r>
              <a:rPr lang="da-DK" sz="1800" dirty="0" err="1">
                <a:solidFill>
                  <a:srgbClr val="C00000"/>
                </a:solidFill>
              </a:rPr>
              <a:t>probably</a:t>
            </a:r>
            <a:r>
              <a:rPr lang="da-DK" sz="1800" dirty="0">
                <a:solidFill>
                  <a:srgbClr val="C00000"/>
                </a:solidFill>
              </a:rPr>
              <a:t> have </a:t>
            </a:r>
            <a:r>
              <a:rPr lang="da-DK" sz="1800" dirty="0" err="1">
                <a:solidFill>
                  <a:srgbClr val="C00000"/>
                </a:solidFill>
              </a:rPr>
              <a:t>survived</a:t>
            </a:r>
            <a:r>
              <a:rPr lang="da-DK" sz="1800" dirty="0">
                <a:solidFill>
                  <a:srgbClr val="C00000"/>
                </a:solidFill>
              </a:rPr>
              <a:t> </a:t>
            </a:r>
            <a:r>
              <a:rPr lang="da-DK" sz="1800" dirty="0" err="1">
                <a:solidFill>
                  <a:srgbClr val="C00000"/>
                </a:solidFill>
              </a:rPr>
              <a:t>even</a:t>
            </a:r>
            <a:r>
              <a:rPr lang="da-DK" sz="1800" dirty="0">
                <a:solidFill>
                  <a:srgbClr val="C00000"/>
                </a:solidFill>
              </a:rPr>
              <a:t> if I did not </a:t>
            </a:r>
            <a:r>
              <a:rPr lang="da-DK" sz="1800" dirty="0" err="1">
                <a:solidFill>
                  <a:srgbClr val="C00000"/>
                </a:solidFill>
              </a:rPr>
              <a:t>cross</a:t>
            </a:r>
            <a:r>
              <a:rPr lang="da-DK" sz="1800" dirty="0">
                <a:solidFill>
                  <a:srgbClr val="C00000"/>
                </a:solidFill>
              </a:rPr>
              <a:t> the red light. Still, the </a:t>
            </a:r>
            <a:r>
              <a:rPr lang="da-DK" sz="1800" dirty="0" err="1">
                <a:solidFill>
                  <a:srgbClr val="C00000"/>
                </a:solidFill>
              </a:rPr>
              <a:t>state</a:t>
            </a:r>
            <a:r>
              <a:rPr lang="da-DK" sz="1800" dirty="0">
                <a:solidFill>
                  <a:srgbClr val="C00000"/>
                </a:solidFill>
              </a:rPr>
              <a:t> of the dog </a:t>
            </a:r>
            <a:r>
              <a:rPr lang="da-DK" sz="1800" dirty="0" err="1">
                <a:solidFill>
                  <a:srgbClr val="C00000"/>
                </a:solidFill>
              </a:rPr>
              <a:t>was</a:t>
            </a:r>
            <a:r>
              <a:rPr lang="da-DK" sz="1800" dirty="0">
                <a:solidFill>
                  <a:srgbClr val="C00000"/>
                </a:solidFill>
              </a:rPr>
              <a:t> </a:t>
            </a:r>
            <a:r>
              <a:rPr lang="da-DK" sz="1800" dirty="0" err="1">
                <a:solidFill>
                  <a:srgbClr val="C00000"/>
                </a:solidFill>
              </a:rPr>
              <a:t>hard</a:t>
            </a:r>
            <a:r>
              <a:rPr lang="da-DK" sz="1800" dirty="0">
                <a:solidFill>
                  <a:srgbClr val="C00000"/>
                </a:solidFill>
              </a:rPr>
              <a:t> to </a:t>
            </a:r>
            <a:r>
              <a:rPr lang="da-DK" sz="1800" dirty="0" err="1">
                <a:solidFill>
                  <a:srgbClr val="C00000"/>
                </a:solidFill>
              </a:rPr>
              <a:t>determine</a:t>
            </a:r>
            <a:r>
              <a:rPr lang="da-DK" sz="1800" dirty="0">
                <a:solidFill>
                  <a:srgbClr val="C00000"/>
                </a:solidFill>
              </a:rPr>
              <a:t> from the </a:t>
            </a:r>
            <a:r>
              <a:rPr lang="da-DK" sz="1800" dirty="0" err="1">
                <a:solidFill>
                  <a:srgbClr val="C00000"/>
                </a:solidFill>
              </a:rPr>
              <a:t>other</a:t>
            </a:r>
            <a:r>
              <a:rPr lang="da-DK" sz="1800" dirty="0">
                <a:solidFill>
                  <a:srgbClr val="C00000"/>
                </a:solidFill>
              </a:rPr>
              <a:t> side of the </a:t>
            </a:r>
            <a:r>
              <a:rPr lang="da-DK" sz="1800" dirty="0" err="1">
                <a:solidFill>
                  <a:srgbClr val="C00000"/>
                </a:solidFill>
              </a:rPr>
              <a:t>road</a:t>
            </a:r>
            <a:r>
              <a:rPr lang="da-DK" sz="1800" dirty="0">
                <a:solidFill>
                  <a:srgbClr val="C00000"/>
                </a:solidFill>
              </a:rPr>
              <a:t>, so it </a:t>
            </a:r>
            <a:r>
              <a:rPr lang="da-DK" sz="1800" dirty="0" err="1">
                <a:solidFill>
                  <a:srgbClr val="C00000"/>
                </a:solidFill>
              </a:rPr>
              <a:t>was</a:t>
            </a:r>
            <a:r>
              <a:rPr lang="da-DK" sz="1800" dirty="0">
                <a:solidFill>
                  <a:srgbClr val="C00000"/>
                </a:solidFill>
              </a:rPr>
              <a:t> </a:t>
            </a:r>
            <a:r>
              <a:rPr lang="da-DK" sz="1800" dirty="0" err="1">
                <a:solidFill>
                  <a:srgbClr val="C00000"/>
                </a:solidFill>
              </a:rPr>
              <a:t>indeed</a:t>
            </a:r>
            <a:r>
              <a:rPr lang="da-DK" sz="1800" dirty="0">
                <a:solidFill>
                  <a:srgbClr val="C00000"/>
                </a:solidFill>
              </a:rPr>
              <a:t> </a:t>
            </a:r>
            <a:r>
              <a:rPr lang="da-DK" sz="1800" dirty="0" err="1">
                <a:solidFill>
                  <a:srgbClr val="C00000"/>
                </a:solidFill>
              </a:rPr>
              <a:t>important</a:t>
            </a:r>
            <a:r>
              <a:rPr lang="da-DK" sz="1800" dirty="0">
                <a:solidFill>
                  <a:srgbClr val="C00000"/>
                </a:solidFill>
              </a:rPr>
              <a:t> to </a:t>
            </a:r>
            <a:r>
              <a:rPr lang="da-DK" sz="1800" dirty="0" err="1">
                <a:solidFill>
                  <a:srgbClr val="C00000"/>
                </a:solidFill>
              </a:rPr>
              <a:t>get</a:t>
            </a:r>
            <a:r>
              <a:rPr lang="da-DK" sz="1800" dirty="0">
                <a:solidFill>
                  <a:srgbClr val="C00000"/>
                </a:solidFill>
              </a:rPr>
              <a:t> the dog </a:t>
            </a:r>
            <a:r>
              <a:rPr lang="da-DK" sz="1800" dirty="0" err="1">
                <a:solidFill>
                  <a:srgbClr val="C00000"/>
                </a:solidFill>
              </a:rPr>
              <a:t>quickly</a:t>
            </a:r>
            <a:r>
              <a:rPr lang="da-DK" sz="1800" dirty="0">
                <a:solidFill>
                  <a:srgbClr val="C00000"/>
                </a:solidFill>
              </a:rPr>
              <a:t>. </a:t>
            </a:r>
            <a:r>
              <a:rPr lang="da-DK" sz="1800" dirty="0" err="1">
                <a:solidFill>
                  <a:srgbClr val="C00000"/>
                </a:solidFill>
              </a:rPr>
              <a:t>When</a:t>
            </a:r>
            <a:r>
              <a:rPr lang="da-DK" sz="1800" dirty="0">
                <a:solidFill>
                  <a:srgbClr val="C00000"/>
                </a:solidFill>
              </a:rPr>
              <a:t> I </a:t>
            </a:r>
            <a:r>
              <a:rPr lang="da-DK" sz="1800" dirty="0" err="1">
                <a:solidFill>
                  <a:srgbClr val="C00000"/>
                </a:solidFill>
              </a:rPr>
              <a:t>crossed</a:t>
            </a:r>
            <a:r>
              <a:rPr lang="da-DK" sz="1800" dirty="0">
                <a:solidFill>
                  <a:srgbClr val="C00000"/>
                </a:solidFill>
              </a:rPr>
              <a:t> the </a:t>
            </a:r>
            <a:r>
              <a:rPr lang="da-DK" sz="1800" dirty="0" err="1">
                <a:solidFill>
                  <a:srgbClr val="C00000"/>
                </a:solidFill>
              </a:rPr>
              <a:t>road</a:t>
            </a:r>
            <a:r>
              <a:rPr lang="da-DK" sz="1800" dirty="0">
                <a:solidFill>
                  <a:srgbClr val="C00000"/>
                </a:solidFill>
              </a:rPr>
              <a:t>, </a:t>
            </a:r>
            <a:r>
              <a:rPr lang="da-DK" sz="1800" dirty="0" err="1">
                <a:solidFill>
                  <a:srgbClr val="C00000"/>
                </a:solidFill>
              </a:rPr>
              <a:t>there</a:t>
            </a:r>
            <a:r>
              <a:rPr lang="da-DK" sz="1800" dirty="0">
                <a:solidFill>
                  <a:srgbClr val="C00000"/>
                </a:solidFill>
              </a:rPr>
              <a:t> </a:t>
            </a:r>
            <a:r>
              <a:rPr lang="da-DK" sz="1800" dirty="0" err="1">
                <a:solidFill>
                  <a:srgbClr val="C00000"/>
                </a:solidFill>
              </a:rPr>
              <a:t>was</a:t>
            </a:r>
            <a:r>
              <a:rPr lang="da-DK" sz="1800" dirty="0">
                <a:solidFill>
                  <a:srgbClr val="C00000"/>
                </a:solidFill>
              </a:rPr>
              <a:t> </a:t>
            </a:r>
            <a:r>
              <a:rPr lang="da-DK" sz="1800" dirty="0" err="1">
                <a:solidFill>
                  <a:srgbClr val="C00000"/>
                </a:solidFill>
              </a:rPr>
              <a:t>actually</a:t>
            </a:r>
            <a:r>
              <a:rPr lang="da-DK" sz="1800" dirty="0">
                <a:solidFill>
                  <a:srgbClr val="C00000"/>
                </a:solidFill>
              </a:rPr>
              <a:t> </a:t>
            </a:r>
            <a:r>
              <a:rPr lang="da-DK" sz="1800" dirty="0" err="1">
                <a:solidFill>
                  <a:srgbClr val="C00000"/>
                </a:solidFill>
              </a:rPr>
              <a:t>one</a:t>
            </a:r>
            <a:r>
              <a:rPr lang="da-DK" sz="1800" dirty="0">
                <a:solidFill>
                  <a:srgbClr val="C00000"/>
                </a:solidFill>
              </a:rPr>
              <a:t> car </a:t>
            </a:r>
            <a:r>
              <a:rPr lang="da-DK" sz="1800" dirty="0" err="1">
                <a:solidFill>
                  <a:srgbClr val="C00000"/>
                </a:solidFill>
              </a:rPr>
              <a:t>that</a:t>
            </a:r>
            <a:r>
              <a:rPr lang="da-DK" sz="1800" dirty="0">
                <a:solidFill>
                  <a:srgbClr val="C00000"/>
                </a:solidFill>
              </a:rPr>
              <a:t> </a:t>
            </a:r>
            <a:r>
              <a:rPr lang="da-DK" sz="1800" dirty="0" err="1">
                <a:solidFill>
                  <a:srgbClr val="C00000"/>
                </a:solidFill>
              </a:rPr>
              <a:t>got</a:t>
            </a:r>
            <a:r>
              <a:rPr lang="da-DK" sz="1800" dirty="0">
                <a:solidFill>
                  <a:srgbClr val="C00000"/>
                </a:solidFill>
              </a:rPr>
              <a:t> a bit </a:t>
            </a:r>
            <a:r>
              <a:rPr lang="da-DK" sz="1800" dirty="0" err="1">
                <a:solidFill>
                  <a:srgbClr val="C00000"/>
                </a:solidFill>
              </a:rPr>
              <a:t>close</a:t>
            </a:r>
            <a:r>
              <a:rPr lang="da-DK" sz="1800" dirty="0">
                <a:solidFill>
                  <a:srgbClr val="C00000"/>
                </a:solidFill>
              </a:rPr>
              <a:t>, so the actions I </a:t>
            </a:r>
            <a:r>
              <a:rPr lang="da-DK" sz="1800" dirty="0" err="1">
                <a:solidFill>
                  <a:srgbClr val="C00000"/>
                </a:solidFill>
              </a:rPr>
              <a:t>performed</a:t>
            </a:r>
            <a:r>
              <a:rPr lang="da-DK" sz="1800" dirty="0">
                <a:solidFill>
                  <a:srgbClr val="C00000"/>
                </a:solidFill>
              </a:rPr>
              <a:t> </a:t>
            </a:r>
            <a:r>
              <a:rPr lang="da-DK" sz="1800" dirty="0" err="1">
                <a:solidFill>
                  <a:srgbClr val="C00000"/>
                </a:solidFill>
              </a:rPr>
              <a:t>were</a:t>
            </a:r>
            <a:r>
              <a:rPr lang="da-DK" sz="1800" dirty="0">
                <a:solidFill>
                  <a:srgbClr val="C00000"/>
                </a:solidFill>
              </a:rPr>
              <a:t> a bit more </a:t>
            </a:r>
            <a:r>
              <a:rPr lang="da-DK" sz="1800" dirty="0" err="1">
                <a:solidFill>
                  <a:srgbClr val="C00000"/>
                </a:solidFill>
              </a:rPr>
              <a:t>risky</a:t>
            </a:r>
            <a:r>
              <a:rPr lang="da-DK" sz="1800" dirty="0">
                <a:solidFill>
                  <a:srgbClr val="C00000"/>
                </a:solidFill>
              </a:rPr>
              <a:t> </a:t>
            </a:r>
            <a:r>
              <a:rPr lang="da-DK" sz="1800" dirty="0" err="1">
                <a:solidFill>
                  <a:srgbClr val="C00000"/>
                </a:solidFill>
              </a:rPr>
              <a:t>than</a:t>
            </a:r>
            <a:r>
              <a:rPr lang="da-DK" sz="1800" dirty="0">
                <a:solidFill>
                  <a:srgbClr val="C00000"/>
                </a:solidFill>
              </a:rPr>
              <a:t> if I had </a:t>
            </a:r>
            <a:r>
              <a:rPr lang="da-DK" sz="1800" dirty="0" err="1">
                <a:solidFill>
                  <a:srgbClr val="C00000"/>
                </a:solidFill>
              </a:rPr>
              <a:t>chosen</a:t>
            </a:r>
            <a:r>
              <a:rPr lang="da-DK" sz="1800" dirty="0">
                <a:solidFill>
                  <a:srgbClr val="C00000"/>
                </a:solidFill>
              </a:rPr>
              <a:t> to </a:t>
            </a:r>
            <a:r>
              <a:rPr lang="da-DK" sz="1800" dirty="0" err="1">
                <a:solidFill>
                  <a:srgbClr val="C00000"/>
                </a:solidFill>
              </a:rPr>
              <a:t>play</a:t>
            </a:r>
            <a:r>
              <a:rPr lang="da-DK" sz="1800" dirty="0">
                <a:solidFill>
                  <a:srgbClr val="C00000"/>
                </a:solidFill>
              </a:rPr>
              <a:t> by the original </a:t>
            </a:r>
            <a:r>
              <a:rPr lang="da-DK" sz="1800" dirty="0" err="1">
                <a:solidFill>
                  <a:srgbClr val="C00000"/>
                </a:solidFill>
              </a:rPr>
              <a:t>rules</a:t>
            </a:r>
            <a:r>
              <a:rPr lang="da-DK" sz="1800" dirty="0">
                <a:solidFill>
                  <a:srgbClr val="C00000"/>
                </a:solidFill>
              </a:rPr>
              <a:t>. So, </a:t>
            </a:r>
            <a:r>
              <a:rPr lang="da-DK" sz="1800" dirty="0" err="1">
                <a:solidFill>
                  <a:srgbClr val="C00000"/>
                </a:solidFill>
              </a:rPr>
              <a:t>there</a:t>
            </a:r>
            <a:r>
              <a:rPr lang="da-DK" sz="1800" dirty="0">
                <a:solidFill>
                  <a:srgbClr val="C00000"/>
                </a:solidFill>
              </a:rPr>
              <a:t> </a:t>
            </a:r>
            <a:r>
              <a:rPr lang="da-DK" sz="1800" dirty="0" err="1">
                <a:solidFill>
                  <a:srgbClr val="C00000"/>
                </a:solidFill>
              </a:rPr>
              <a:t>are</a:t>
            </a:r>
            <a:r>
              <a:rPr lang="da-DK" sz="1800" dirty="0">
                <a:solidFill>
                  <a:srgbClr val="C00000"/>
                </a:solidFill>
              </a:rPr>
              <a:t> arguments </a:t>
            </a:r>
            <a:r>
              <a:rPr lang="da-DK" sz="1800" dirty="0" err="1">
                <a:solidFill>
                  <a:srgbClr val="C00000"/>
                </a:solidFill>
              </a:rPr>
              <a:t>both</a:t>
            </a:r>
            <a:r>
              <a:rPr lang="da-DK" sz="1800" dirty="0">
                <a:solidFill>
                  <a:srgbClr val="C00000"/>
                </a:solidFill>
              </a:rPr>
              <a:t> for and </a:t>
            </a:r>
            <a:r>
              <a:rPr lang="da-DK" sz="1800" dirty="0" err="1">
                <a:solidFill>
                  <a:srgbClr val="C00000"/>
                </a:solidFill>
              </a:rPr>
              <a:t>against</a:t>
            </a:r>
            <a:r>
              <a:rPr lang="da-DK" sz="1800" dirty="0">
                <a:solidFill>
                  <a:srgbClr val="C00000"/>
                </a:solidFill>
              </a:rPr>
              <a:t>. </a:t>
            </a:r>
            <a:r>
              <a:rPr lang="da-DK" sz="1800" dirty="0" err="1">
                <a:solidFill>
                  <a:srgbClr val="C00000"/>
                </a:solidFill>
              </a:rPr>
              <a:t>Alternatively</a:t>
            </a:r>
            <a:r>
              <a:rPr lang="da-DK" sz="1800" dirty="0">
                <a:solidFill>
                  <a:srgbClr val="C00000"/>
                </a:solidFill>
              </a:rPr>
              <a:t>, I </a:t>
            </a:r>
            <a:r>
              <a:rPr lang="da-DK" sz="1800" dirty="0" err="1">
                <a:solidFill>
                  <a:srgbClr val="C00000"/>
                </a:solidFill>
              </a:rPr>
              <a:t>could</a:t>
            </a:r>
            <a:r>
              <a:rPr lang="da-DK" sz="1800" dirty="0">
                <a:solidFill>
                  <a:srgbClr val="C00000"/>
                </a:solidFill>
              </a:rPr>
              <a:t> have </a:t>
            </a:r>
            <a:r>
              <a:rPr lang="da-DK" sz="1800" dirty="0" err="1">
                <a:solidFill>
                  <a:srgbClr val="C00000"/>
                </a:solidFill>
              </a:rPr>
              <a:t>tried</a:t>
            </a:r>
            <a:r>
              <a:rPr lang="da-DK" sz="1800" dirty="0">
                <a:solidFill>
                  <a:srgbClr val="C00000"/>
                </a:solidFill>
              </a:rPr>
              <a:t> to </a:t>
            </a:r>
            <a:r>
              <a:rPr lang="da-DK" sz="1800" dirty="0" err="1">
                <a:solidFill>
                  <a:srgbClr val="C00000"/>
                </a:solidFill>
              </a:rPr>
              <a:t>get</a:t>
            </a:r>
            <a:r>
              <a:rPr lang="da-DK" sz="1800" dirty="0">
                <a:solidFill>
                  <a:srgbClr val="C00000"/>
                </a:solidFill>
              </a:rPr>
              <a:t> the attention of </a:t>
            </a:r>
            <a:r>
              <a:rPr lang="da-DK" sz="1800" dirty="0" err="1">
                <a:solidFill>
                  <a:srgbClr val="C00000"/>
                </a:solidFill>
              </a:rPr>
              <a:t>some</a:t>
            </a:r>
            <a:r>
              <a:rPr lang="da-DK" sz="1800" dirty="0">
                <a:solidFill>
                  <a:srgbClr val="C00000"/>
                </a:solidFill>
              </a:rPr>
              <a:t> of the </a:t>
            </a:r>
            <a:r>
              <a:rPr lang="da-DK" sz="1800" dirty="0" err="1">
                <a:solidFill>
                  <a:srgbClr val="C00000"/>
                </a:solidFill>
              </a:rPr>
              <a:t>people</a:t>
            </a:r>
            <a:r>
              <a:rPr lang="da-DK" sz="1800" dirty="0">
                <a:solidFill>
                  <a:srgbClr val="C00000"/>
                </a:solidFill>
              </a:rPr>
              <a:t> </a:t>
            </a:r>
            <a:r>
              <a:rPr lang="da-DK" sz="1800" dirty="0" err="1">
                <a:solidFill>
                  <a:srgbClr val="C00000"/>
                </a:solidFill>
              </a:rPr>
              <a:t>that</a:t>
            </a:r>
            <a:r>
              <a:rPr lang="da-DK" sz="1800" dirty="0">
                <a:solidFill>
                  <a:srgbClr val="C00000"/>
                </a:solidFill>
              </a:rPr>
              <a:t> </a:t>
            </a:r>
            <a:r>
              <a:rPr lang="da-DK" sz="1800" dirty="0" err="1">
                <a:solidFill>
                  <a:srgbClr val="C00000"/>
                </a:solidFill>
              </a:rPr>
              <a:t>were</a:t>
            </a:r>
            <a:r>
              <a:rPr lang="da-DK" sz="1800" dirty="0">
                <a:solidFill>
                  <a:srgbClr val="C00000"/>
                </a:solidFill>
              </a:rPr>
              <a:t> </a:t>
            </a:r>
            <a:r>
              <a:rPr lang="da-DK" sz="1800" dirty="0" err="1">
                <a:solidFill>
                  <a:srgbClr val="C00000"/>
                </a:solidFill>
              </a:rPr>
              <a:t>already</a:t>
            </a:r>
            <a:r>
              <a:rPr lang="da-DK" sz="1800" dirty="0">
                <a:solidFill>
                  <a:srgbClr val="C00000"/>
                </a:solidFill>
              </a:rPr>
              <a:t> at the </a:t>
            </a:r>
            <a:r>
              <a:rPr lang="da-DK" sz="1800" dirty="0" err="1">
                <a:solidFill>
                  <a:srgbClr val="C00000"/>
                </a:solidFill>
              </a:rPr>
              <a:t>other</a:t>
            </a:r>
            <a:r>
              <a:rPr lang="da-DK" sz="1800" dirty="0">
                <a:solidFill>
                  <a:srgbClr val="C00000"/>
                </a:solidFill>
              </a:rPr>
              <a:t> side of the </a:t>
            </a:r>
            <a:r>
              <a:rPr lang="da-DK" sz="1800" dirty="0" err="1">
                <a:solidFill>
                  <a:srgbClr val="C00000"/>
                </a:solidFill>
              </a:rPr>
              <a:t>road</a:t>
            </a:r>
            <a:r>
              <a:rPr lang="da-DK" sz="1800" dirty="0">
                <a:solidFill>
                  <a:srgbClr val="C00000"/>
                </a:solidFill>
              </a:rPr>
              <a:t>, </a:t>
            </a:r>
            <a:r>
              <a:rPr lang="da-DK" sz="1800" dirty="0" err="1">
                <a:solidFill>
                  <a:srgbClr val="C00000"/>
                </a:solidFill>
              </a:rPr>
              <a:t>shouting</a:t>
            </a:r>
            <a:r>
              <a:rPr lang="da-DK" sz="1800" dirty="0">
                <a:solidFill>
                  <a:srgbClr val="C00000"/>
                </a:solidFill>
              </a:rPr>
              <a:t> to </a:t>
            </a:r>
            <a:r>
              <a:rPr lang="da-DK" sz="1800" dirty="0" err="1">
                <a:solidFill>
                  <a:srgbClr val="C00000"/>
                </a:solidFill>
              </a:rPr>
              <a:t>them</a:t>
            </a:r>
            <a:r>
              <a:rPr lang="da-DK" sz="1800" dirty="0">
                <a:solidFill>
                  <a:srgbClr val="C00000"/>
                </a:solidFill>
              </a:rPr>
              <a:t> to check up on the dog. </a:t>
            </a:r>
            <a:r>
              <a:rPr lang="da-DK" sz="1800" dirty="0" err="1">
                <a:solidFill>
                  <a:srgbClr val="C00000"/>
                </a:solidFill>
              </a:rPr>
              <a:t>That</a:t>
            </a:r>
            <a:r>
              <a:rPr lang="da-DK" sz="1800" dirty="0">
                <a:solidFill>
                  <a:srgbClr val="C00000"/>
                </a:solidFill>
              </a:rPr>
              <a:t> </a:t>
            </a:r>
            <a:r>
              <a:rPr lang="da-DK" sz="1800" dirty="0" err="1">
                <a:solidFill>
                  <a:srgbClr val="C00000"/>
                </a:solidFill>
              </a:rPr>
              <a:t>could</a:t>
            </a:r>
            <a:r>
              <a:rPr lang="da-DK" sz="1800" dirty="0">
                <a:solidFill>
                  <a:srgbClr val="C00000"/>
                </a:solidFill>
              </a:rPr>
              <a:t> </a:t>
            </a:r>
            <a:r>
              <a:rPr lang="da-DK" sz="1800" dirty="0" err="1">
                <a:solidFill>
                  <a:srgbClr val="C00000"/>
                </a:solidFill>
              </a:rPr>
              <a:t>possibly</a:t>
            </a:r>
            <a:r>
              <a:rPr lang="da-DK" sz="1800" dirty="0">
                <a:solidFill>
                  <a:srgbClr val="C00000"/>
                </a:solidFill>
              </a:rPr>
              <a:t> </a:t>
            </a:r>
            <a:r>
              <a:rPr lang="da-DK" sz="1800" dirty="0" err="1">
                <a:solidFill>
                  <a:srgbClr val="C00000"/>
                </a:solidFill>
              </a:rPr>
              <a:t>be</a:t>
            </a:r>
            <a:r>
              <a:rPr lang="da-DK" sz="1800" dirty="0">
                <a:solidFill>
                  <a:srgbClr val="C00000"/>
                </a:solidFill>
              </a:rPr>
              <a:t> </a:t>
            </a:r>
            <a:r>
              <a:rPr lang="da-DK" sz="1800" dirty="0" err="1">
                <a:solidFill>
                  <a:srgbClr val="C00000"/>
                </a:solidFill>
              </a:rPr>
              <a:t>even</a:t>
            </a:r>
            <a:r>
              <a:rPr lang="da-DK" sz="1800" dirty="0">
                <a:solidFill>
                  <a:srgbClr val="C00000"/>
                </a:solidFill>
              </a:rPr>
              <a:t> faster and </a:t>
            </a:r>
            <a:r>
              <a:rPr lang="da-DK" sz="1800" dirty="0" err="1">
                <a:solidFill>
                  <a:srgbClr val="C00000"/>
                </a:solidFill>
              </a:rPr>
              <a:t>less</a:t>
            </a:r>
            <a:r>
              <a:rPr lang="da-DK" sz="1800" dirty="0">
                <a:solidFill>
                  <a:srgbClr val="C00000"/>
                </a:solidFill>
              </a:rPr>
              <a:t> </a:t>
            </a:r>
            <a:r>
              <a:rPr lang="da-DK" sz="1800" dirty="0" err="1">
                <a:solidFill>
                  <a:srgbClr val="C00000"/>
                </a:solidFill>
              </a:rPr>
              <a:t>risky</a:t>
            </a:r>
            <a:r>
              <a:rPr lang="da-DK" sz="1800" dirty="0">
                <a:solidFill>
                  <a:srgbClr val="C00000"/>
                </a:solidFill>
              </a:rPr>
              <a:t>.”</a:t>
            </a:r>
          </a:p>
          <a:p>
            <a:pPr marL="0" indent="0">
              <a:buNone/>
            </a:pPr>
            <a:r>
              <a:rPr lang="da-DK" sz="2800" dirty="0" err="1"/>
              <a:t>Reflection</a:t>
            </a:r>
            <a:r>
              <a:rPr lang="da-DK" sz="2800" dirty="0"/>
              <a:t> </a:t>
            </a:r>
            <a:r>
              <a:rPr lang="da-DK" sz="2800" dirty="0" err="1"/>
              <a:t>level</a:t>
            </a:r>
            <a:r>
              <a:rPr lang="da-DK" sz="2800" dirty="0"/>
              <a:t>: High</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42</a:t>
            </a:fld>
            <a:endParaRPr lang="da-DK"/>
          </a:p>
        </p:txBody>
      </p:sp>
      <p:sp>
        <p:nvSpPr>
          <p:cNvPr id="4" name="Pladsholder til sidefod 3"/>
          <p:cNvSpPr>
            <a:spLocks noGrp="1"/>
          </p:cNvSpPr>
          <p:nvPr>
            <p:ph type="ftr" sz="quarter" idx="11"/>
          </p:nvPr>
        </p:nvSpPr>
        <p:spPr/>
        <p:txBody>
          <a:bodyPr/>
          <a:lstStyle/>
          <a:p>
            <a:r>
              <a:rPr lang="en-US"/>
              <a:t>Disseration course, day 3</a:t>
            </a:r>
            <a:endParaRPr lang="da-DK"/>
          </a:p>
        </p:txBody>
      </p:sp>
    </p:spTree>
    <p:extLst>
      <p:ext uri="{BB962C8B-B14F-4D97-AF65-F5344CB8AC3E}">
        <p14:creationId xmlns:p14="http://schemas.microsoft.com/office/powerpoint/2010/main" val="378932134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lstStyle/>
          <a:p>
            <a:r>
              <a:rPr lang="da-DK" i="1"/>
              <a:t>”Why is reflection (and critical thinking) important – it must be the end product that matters the most”</a:t>
            </a:r>
          </a:p>
          <a:p>
            <a:r>
              <a:rPr lang="da-DK"/>
              <a:t>Remember that the dissertation is an examination – we wish to assess if you have</a:t>
            </a:r>
          </a:p>
          <a:p>
            <a:pPr lvl="1"/>
            <a:r>
              <a:rPr lang="da-DK"/>
              <a:t>Understood the theories you apply</a:t>
            </a:r>
          </a:p>
          <a:p>
            <a:pPr lvl="1"/>
            <a:r>
              <a:rPr lang="da-DK"/>
              <a:t>Can apply the theories correctly</a:t>
            </a:r>
          </a:p>
          <a:p>
            <a:pPr lvl="1"/>
            <a:r>
              <a:rPr lang="da-DK"/>
              <a:t>Can ”challenge” theories and thereby possible develop them further</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43</a:t>
            </a:fld>
            <a:endParaRPr lang="da-DK"/>
          </a:p>
        </p:txBody>
      </p:sp>
      <p:sp>
        <p:nvSpPr>
          <p:cNvPr id="4" name="Pladsholder til sidefod 3"/>
          <p:cNvSpPr>
            <a:spLocks noGrp="1"/>
          </p:cNvSpPr>
          <p:nvPr>
            <p:ph type="ftr" sz="quarter" idx="11"/>
          </p:nvPr>
        </p:nvSpPr>
        <p:spPr/>
        <p:txBody>
          <a:bodyPr/>
          <a:lstStyle/>
          <a:p>
            <a:r>
              <a:rPr lang="en-US"/>
              <a:t>Disseration course, day 3</a:t>
            </a:r>
            <a:endParaRPr lang="da-DK"/>
          </a:p>
        </p:txBody>
      </p:sp>
    </p:spTree>
    <p:extLst>
      <p:ext uri="{BB962C8B-B14F-4D97-AF65-F5344CB8AC3E}">
        <p14:creationId xmlns:p14="http://schemas.microsoft.com/office/powerpoint/2010/main" val="143395959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normAutofit/>
          </a:bodyPr>
          <a:lstStyle/>
          <a:p>
            <a:pPr marL="0" indent="0">
              <a:buNone/>
            </a:pPr>
            <a:r>
              <a:rPr lang="da-DK" sz="7200"/>
              <a:t>Without reflection, theories will never  evolve…</a:t>
            </a:r>
          </a:p>
        </p:txBody>
      </p:sp>
      <p:sp>
        <p:nvSpPr>
          <p:cNvPr id="2" name="Pladsholder til slidenummer 1"/>
          <p:cNvSpPr>
            <a:spLocks noGrp="1"/>
          </p:cNvSpPr>
          <p:nvPr>
            <p:ph type="sldNum" sz="quarter" idx="12"/>
          </p:nvPr>
        </p:nvSpPr>
        <p:spPr/>
        <p:txBody>
          <a:bodyPr/>
          <a:lstStyle/>
          <a:p>
            <a:fld id="{DAB94411-2297-4BD0-B197-35E3682289EC}" type="slidenum">
              <a:rPr lang="da-DK" smtClean="0"/>
              <a:pPr/>
              <a:t>44</a:t>
            </a:fld>
            <a:endParaRPr lang="da-DK"/>
          </a:p>
        </p:txBody>
      </p:sp>
      <p:sp>
        <p:nvSpPr>
          <p:cNvPr id="4" name="Pladsholder til sidefod 3"/>
          <p:cNvSpPr>
            <a:spLocks noGrp="1"/>
          </p:cNvSpPr>
          <p:nvPr>
            <p:ph type="ftr" sz="quarter" idx="11"/>
          </p:nvPr>
        </p:nvSpPr>
        <p:spPr/>
        <p:txBody>
          <a:bodyPr/>
          <a:lstStyle/>
          <a:p>
            <a:r>
              <a:rPr lang="en-US"/>
              <a:t>Disseration course, day 3</a:t>
            </a:r>
            <a:endParaRPr lang="da-DK"/>
          </a:p>
        </p:txBody>
      </p:sp>
    </p:spTree>
    <p:extLst>
      <p:ext uri="{BB962C8B-B14F-4D97-AF65-F5344CB8AC3E}">
        <p14:creationId xmlns:p14="http://schemas.microsoft.com/office/powerpoint/2010/main" val="267957114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a:t>Reflection</a:t>
            </a:r>
            <a:endParaRPr lang="en-GB" dirty="0"/>
          </a:p>
        </p:txBody>
      </p:sp>
      <p:sp>
        <p:nvSpPr>
          <p:cNvPr id="3" name="Pladsholder til indhold 2"/>
          <p:cNvSpPr>
            <a:spLocks noGrp="1"/>
          </p:cNvSpPr>
          <p:nvPr>
            <p:ph idx="1"/>
          </p:nvPr>
        </p:nvSpPr>
        <p:spPr/>
        <p:txBody>
          <a:bodyPr/>
          <a:lstStyle/>
          <a:p>
            <a:r>
              <a:rPr lang="da-DK" dirty="0" err="1"/>
              <a:t>What</a:t>
            </a:r>
            <a:r>
              <a:rPr lang="da-DK" dirty="0"/>
              <a:t> is </a:t>
            </a:r>
            <a:r>
              <a:rPr lang="da-DK" dirty="0" err="1"/>
              <a:t>reflection</a:t>
            </a:r>
            <a:r>
              <a:rPr lang="da-DK" dirty="0"/>
              <a:t>?</a:t>
            </a:r>
          </a:p>
          <a:p>
            <a:r>
              <a:rPr lang="da-DK" dirty="0"/>
              <a:t>How (and </a:t>
            </a:r>
            <a:r>
              <a:rPr lang="da-DK" dirty="0" err="1"/>
              <a:t>where</a:t>
            </a:r>
            <a:r>
              <a:rPr lang="da-DK" dirty="0"/>
              <a:t>) do </a:t>
            </a:r>
            <a:r>
              <a:rPr lang="da-DK" dirty="0" err="1"/>
              <a:t>you</a:t>
            </a:r>
            <a:r>
              <a:rPr lang="da-DK" dirty="0"/>
              <a:t> </a:t>
            </a:r>
            <a:r>
              <a:rPr lang="da-DK" dirty="0" err="1"/>
              <a:t>add</a:t>
            </a:r>
            <a:r>
              <a:rPr lang="da-DK" dirty="0"/>
              <a:t> </a:t>
            </a:r>
            <a:r>
              <a:rPr lang="da-DK" dirty="0" err="1"/>
              <a:t>reflections</a:t>
            </a:r>
            <a:r>
              <a:rPr lang="da-DK" dirty="0"/>
              <a:t> to </a:t>
            </a:r>
            <a:r>
              <a:rPr lang="da-DK" dirty="0" err="1"/>
              <a:t>your</a:t>
            </a:r>
            <a:r>
              <a:rPr lang="da-DK" dirty="0"/>
              <a:t> dissertation </a:t>
            </a:r>
            <a:r>
              <a:rPr lang="da-DK" dirty="0" err="1"/>
              <a:t>report</a:t>
            </a:r>
            <a:r>
              <a:rPr lang="da-DK" dirty="0"/>
              <a:t>?</a:t>
            </a:r>
          </a:p>
          <a:p>
            <a:r>
              <a:rPr lang="da-DK" dirty="0"/>
              <a:t>Sprint </a:t>
            </a:r>
            <a:r>
              <a:rPr lang="da-DK" dirty="0" err="1"/>
              <a:t>retrospective</a:t>
            </a:r>
            <a:r>
              <a:rPr lang="da-DK" dirty="0"/>
              <a:t> </a:t>
            </a:r>
            <a:endParaRPr lang="en-GB" dirty="0"/>
          </a:p>
          <a:p>
            <a:pPr lvl="1"/>
            <a:r>
              <a:rPr lang="da-DK" dirty="0"/>
              <a:t>A sort of </a:t>
            </a:r>
            <a:r>
              <a:rPr lang="da-DK" dirty="0" err="1"/>
              <a:t>reflection</a:t>
            </a:r>
            <a:r>
              <a:rPr lang="da-DK"/>
              <a:t>?</a:t>
            </a:r>
          </a:p>
        </p:txBody>
      </p:sp>
      <p:sp>
        <p:nvSpPr>
          <p:cNvPr id="4" name="Pladsholder til sidefod 3"/>
          <p:cNvSpPr>
            <a:spLocks noGrp="1"/>
          </p:cNvSpPr>
          <p:nvPr>
            <p:ph type="ftr" sz="quarter" idx="11"/>
          </p:nvPr>
        </p:nvSpPr>
        <p:spPr/>
        <p:txBody>
          <a:bodyPr/>
          <a:lstStyle/>
          <a:p>
            <a:r>
              <a:rPr lang="da-DK"/>
              <a:t>Disseration course, day 3</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45</a:t>
            </a:fld>
            <a:endParaRPr lang="da-DK"/>
          </a:p>
        </p:txBody>
      </p:sp>
    </p:spTree>
    <p:extLst>
      <p:ext uri="{BB962C8B-B14F-4D97-AF65-F5344CB8AC3E}">
        <p14:creationId xmlns:p14="http://schemas.microsoft.com/office/powerpoint/2010/main" val="5913285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147248" cy="5577483"/>
          </a:xfrm>
        </p:spPr>
        <p:txBody>
          <a:bodyPr/>
          <a:lstStyle/>
          <a:p>
            <a:r>
              <a:rPr lang="da-DK" sz="3600" b="1">
                <a:solidFill>
                  <a:schemeClr val="bg1">
                    <a:lumMod val="65000"/>
                  </a:schemeClr>
                </a:solidFill>
              </a:rPr>
              <a:t>Day 4: ”The End is near”</a:t>
            </a:r>
          </a:p>
          <a:p>
            <a:pPr lvl="1"/>
            <a:r>
              <a:rPr lang="da-DK">
                <a:solidFill>
                  <a:schemeClr val="bg1">
                    <a:lumMod val="65000"/>
                  </a:schemeClr>
                </a:solidFill>
              </a:rPr>
              <a:t>Group status and problems (”workshop”)</a:t>
            </a:r>
          </a:p>
          <a:p>
            <a:pPr lvl="1"/>
            <a:r>
              <a:rPr lang="da-DK">
                <a:solidFill>
                  <a:schemeClr val="bg1">
                    <a:lumMod val="65000"/>
                  </a:schemeClr>
                </a:solidFill>
              </a:rPr>
              <a:t>Writing proper conclusions</a:t>
            </a:r>
          </a:p>
          <a:p>
            <a:pPr lvl="1"/>
            <a:r>
              <a:rPr lang="da-DK">
                <a:solidFill>
                  <a:schemeClr val="bg1">
                    <a:lumMod val="65000"/>
                  </a:schemeClr>
                </a:solidFill>
              </a:rPr>
              <a:t>Report structure and layout</a:t>
            </a:r>
          </a:p>
          <a:p>
            <a:pPr lvl="1"/>
            <a:r>
              <a:rPr lang="da-DK">
                <a:solidFill>
                  <a:schemeClr val="bg1">
                    <a:lumMod val="65000"/>
                  </a:schemeClr>
                </a:solidFill>
              </a:rPr>
              <a:t>The exam</a:t>
            </a:r>
          </a:p>
        </p:txBody>
      </p:sp>
      <p:sp>
        <p:nvSpPr>
          <p:cNvPr id="2" name="Pladsholder til sidefod 1"/>
          <p:cNvSpPr>
            <a:spLocks noGrp="1"/>
          </p:cNvSpPr>
          <p:nvPr>
            <p:ph type="ftr" sz="quarter" idx="11"/>
          </p:nvPr>
        </p:nvSpPr>
        <p:spPr/>
        <p:txBody>
          <a:bodyPr/>
          <a:lstStyle/>
          <a:p>
            <a:r>
              <a:rPr lang="da-DK"/>
              <a:t>Disseration course, day 3</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5</a:t>
            </a:fld>
            <a:endParaRPr lang="da-DK"/>
          </a:p>
        </p:txBody>
      </p:sp>
    </p:spTree>
    <p:extLst>
      <p:ext uri="{BB962C8B-B14F-4D97-AF65-F5344CB8AC3E}">
        <p14:creationId xmlns:p14="http://schemas.microsoft.com/office/powerpoint/2010/main" val="30337407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ctrTitle"/>
          </p:nvPr>
        </p:nvSpPr>
        <p:spPr>
          <a:xfrm>
            <a:off x="685800" y="1484784"/>
            <a:ext cx="7772400" cy="3600399"/>
          </a:xfrm>
        </p:spPr>
        <p:txBody>
          <a:bodyPr>
            <a:normAutofit/>
          </a:bodyPr>
          <a:lstStyle/>
          <a:p>
            <a:r>
              <a:rPr lang="da-DK" sz="7200" b="1"/>
              <a:t>Proper use of sources</a:t>
            </a:r>
            <a:br>
              <a:rPr lang="da-DK" dirty="0"/>
            </a:br>
            <a:endParaRPr lang="da-DK" dirty="0"/>
          </a:p>
        </p:txBody>
      </p:sp>
      <p:sp>
        <p:nvSpPr>
          <p:cNvPr id="2" name="Pladsholder til sidefod 1"/>
          <p:cNvSpPr>
            <a:spLocks noGrp="1"/>
          </p:cNvSpPr>
          <p:nvPr>
            <p:ph type="ftr" sz="quarter" idx="11"/>
          </p:nvPr>
        </p:nvSpPr>
        <p:spPr/>
        <p:txBody>
          <a:bodyPr/>
          <a:lstStyle/>
          <a:p>
            <a:r>
              <a:rPr lang="da-DK"/>
              <a:t>Disseration course, day 3</a:t>
            </a:r>
          </a:p>
        </p:txBody>
      </p:sp>
      <p:sp>
        <p:nvSpPr>
          <p:cNvPr id="3" name="Pladsholder til slidenummer 2"/>
          <p:cNvSpPr>
            <a:spLocks noGrp="1"/>
          </p:cNvSpPr>
          <p:nvPr>
            <p:ph type="sldNum" sz="quarter" idx="12"/>
          </p:nvPr>
        </p:nvSpPr>
        <p:spPr/>
        <p:txBody>
          <a:bodyPr/>
          <a:lstStyle/>
          <a:p>
            <a:fld id="{DAB94411-2297-4BD0-B197-35E3682289EC}" type="slidenum">
              <a:rPr lang="da-DK" smtClean="0"/>
              <a:pPr/>
              <a:t>6</a:t>
            </a:fld>
            <a:endParaRPr lang="da-DK"/>
          </a:p>
        </p:txBody>
      </p:sp>
    </p:spTree>
    <p:extLst>
      <p:ext uri="{BB962C8B-B14F-4D97-AF65-F5344CB8AC3E}">
        <p14:creationId xmlns:p14="http://schemas.microsoft.com/office/powerpoint/2010/main" val="23119305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err="1"/>
              <a:t>What</a:t>
            </a:r>
            <a:r>
              <a:rPr lang="da-DK" dirty="0"/>
              <a:t> </a:t>
            </a:r>
            <a:r>
              <a:rPr lang="da-DK" dirty="0" err="1"/>
              <a:t>are</a:t>
            </a:r>
            <a:r>
              <a:rPr lang="da-DK" dirty="0"/>
              <a:t> ‘</a:t>
            </a:r>
            <a:r>
              <a:rPr lang="da-DK" dirty="0" err="1"/>
              <a:t>sources</a:t>
            </a:r>
            <a:r>
              <a:rPr lang="da-DK" dirty="0"/>
              <a:t>’?</a:t>
            </a:r>
            <a:endParaRPr lang="en-US" dirty="0"/>
          </a:p>
        </p:txBody>
      </p:sp>
      <p:sp>
        <p:nvSpPr>
          <p:cNvPr id="3" name="Pladsholder til indhold 2"/>
          <p:cNvSpPr>
            <a:spLocks noGrp="1"/>
          </p:cNvSpPr>
          <p:nvPr>
            <p:ph idx="1"/>
          </p:nvPr>
        </p:nvSpPr>
        <p:spPr/>
        <p:txBody>
          <a:bodyPr>
            <a:normAutofit lnSpcReduction="10000"/>
          </a:bodyPr>
          <a:lstStyle/>
          <a:p>
            <a:r>
              <a:rPr lang="da-DK" dirty="0" err="1"/>
              <a:t>Books</a:t>
            </a:r>
            <a:endParaRPr lang="da-DK" dirty="0"/>
          </a:p>
          <a:p>
            <a:r>
              <a:rPr lang="da-DK" dirty="0" err="1"/>
              <a:t>Articles</a:t>
            </a:r>
            <a:endParaRPr lang="da-DK" dirty="0"/>
          </a:p>
          <a:p>
            <a:r>
              <a:rPr lang="da-DK" dirty="0"/>
              <a:t>Research </a:t>
            </a:r>
            <a:r>
              <a:rPr lang="da-DK" dirty="0" err="1"/>
              <a:t>papers</a:t>
            </a:r>
            <a:endParaRPr lang="da-DK" dirty="0"/>
          </a:p>
          <a:p>
            <a:r>
              <a:rPr lang="da-DK" dirty="0"/>
              <a:t>Web sites</a:t>
            </a:r>
          </a:p>
          <a:p>
            <a:r>
              <a:rPr lang="da-DK" dirty="0" err="1"/>
              <a:t>Tutorials</a:t>
            </a:r>
            <a:endParaRPr lang="da-DK" dirty="0"/>
          </a:p>
          <a:p>
            <a:r>
              <a:rPr lang="da-DK" dirty="0"/>
              <a:t>Videos</a:t>
            </a:r>
          </a:p>
          <a:p>
            <a:r>
              <a:rPr lang="da-DK" dirty="0" err="1"/>
              <a:t>Speeches</a:t>
            </a:r>
            <a:endParaRPr lang="da-DK" dirty="0"/>
          </a:p>
          <a:p>
            <a:r>
              <a:rPr lang="da-DK" dirty="0"/>
              <a:t>..</a:t>
            </a:r>
          </a:p>
          <a:p>
            <a:endParaRPr lang="en-US" dirty="0"/>
          </a:p>
        </p:txBody>
      </p:sp>
      <p:sp>
        <p:nvSpPr>
          <p:cNvPr id="4" name="Pladsholder til sidefod 3"/>
          <p:cNvSpPr>
            <a:spLocks noGrp="1"/>
          </p:cNvSpPr>
          <p:nvPr>
            <p:ph type="ftr" sz="quarter" idx="11"/>
          </p:nvPr>
        </p:nvSpPr>
        <p:spPr/>
        <p:txBody>
          <a:bodyPr/>
          <a:lstStyle/>
          <a:p>
            <a:r>
              <a:rPr lang="da-DK"/>
              <a:t>Disseration course, day 3</a:t>
            </a:r>
          </a:p>
        </p:txBody>
      </p:sp>
      <p:sp>
        <p:nvSpPr>
          <p:cNvPr id="5" name="Pladsholder til slidenummer 4"/>
          <p:cNvSpPr>
            <a:spLocks noGrp="1"/>
          </p:cNvSpPr>
          <p:nvPr>
            <p:ph type="sldNum" sz="quarter" idx="12"/>
          </p:nvPr>
        </p:nvSpPr>
        <p:spPr/>
        <p:txBody>
          <a:bodyPr/>
          <a:lstStyle/>
          <a:p>
            <a:fld id="{DAB94411-2297-4BD0-B197-35E3682289EC}" type="slidenum">
              <a:rPr lang="da-DK" smtClean="0"/>
              <a:pPr/>
              <a:t>7</a:t>
            </a:fld>
            <a:endParaRPr lang="da-DK"/>
          </a:p>
        </p:txBody>
      </p:sp>
    </p:spTree>
    <p:extLst>
      <p:ext uri="{BB962C8B-B14F-4D97-AF65-F5344CB8AC3E}">
        <p14:creationId xmlns:p14="http://schemas.microsoft.com/office/powerpoint/2010/main" val="10439901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5577483"/>
          </a:xfrm>
        </p:spPr>
        <p:txBody>
          <a:bodyPr>
            <a:normAutofit lnSpcReduction="10000"/>
          </a:bodyPr>
          <a:lstStyle/>
          <a:p>
            <a:r>
              <a:rPr lang="da-DK" dirty="0" err="1"/>
              <a:t>You</a:t>
            </a:r>
            <a:r>
              <a:rPr lang="da-DK" dirty="0"/>
              <a:t> have </a:t>
            </a:r>
            <a:r>
              <a:rPr lang="da-DK" dirty="0" err="1"/>
              <a:t>found</a:t>
            </a:r>
            <a:r>
              <a:rPr lang="da-DK" dirty="0"/>
              <a:t> a source, and </a:t>
            </a:r>
            <a:r>
              <a:rPr lang="da-DK" dirty="0" err="1"/>
              <a:t>determined</a:t>
            </a:r>
            <a:r>
              <a:rPr lang="da-DK" dirty="0"/>
              <a:t> </a:t>
            </a:r>
            <a:r>
              <a:rPr lang="da-DK" dirty="0" err="1"/>
              <a:t>that</a:t>
            </a:r>
            <a:r>
              <a:rPr lang="da-DK" dirty="0"/>
              <a:t> the source is</a:t>
            </a:r>
          </a:p>
          <a:p>
            <a:pPr lvl="1"/>
            <a:r>
              <a:rPr lang="da-DK" dirty="0"/>
              <a:t>Relevant</a:t>
            </a:r>
          </a:p>
          <a:p>
            <a:pPr lvl="1"/>
            <a:r>
              <a:rPr lang="da-DK" dirty="0" err="1"/>
              <a:t>Trustworthy</a:t>
            </a:r>
            <a:endParaRPr lang="da-DK" dirty="0"/>
          </a:p>
          <a:p>
            <a:r>
              <a:rPr lang="da-DK" dirty="0"/>
              <a:t>How do </a:t>
            </a:r>
            <a:r>
              <a:rPr lang="da-DK" dirty="0" err="1"/>
              <a:t>you</a:t>
            </a:r>
            <a:r>
              <a:rPr lang="da-DK" dirty="0"/>
              <a:t> </a:t>
            </a:r>
            <a:r>
              <a:rPr lang="da-DK" dirty="0" err="1"/>
              <a:t>properly</a:t>
            </a:r>
            <a:r>
              <a:rPr lang="da-DK" dirty="0"/>
              <a:t> </a:t>
            </a:r>
            <a:r>
              <a:rPr lang="da-DK" u="sng" dirty="0" err="1"/>
              <a:t>use</a:t>
            </a:r>
            <a:r>
              <a:rPr lang="da-DK" dirty="0"/>
              <a:t> </a:t>
            </a:r>
            <a:r>
              <a:rPr lang="da-DK" dirty="0" err="1"/>
              <a:t>that</a:t>
            </a:r>
            <a:r>
              <a:rPr lang="da-DK" dirty="0"/>
              <a:t> source in </a:t>
            </a:r>
            <a:r>
              <a:rPr lang="da-DK" dirty="0" err="1"/>
              <a:t>your</a:t>
            </a:r>
            <a:r>
              <a:rPr lang="da-DK" dirty="0"/>
              <a:t> </a:t>
            </a:r>
            <a:r>
              <a:rPr lang="da-DK" dirty="0" err="1"/>
              <a:t>work</a:t>
            </a:r>
            <a:r>
              <a:rPr lang="da-DK" dirty="0"/>
              <a:t>?</a:t>
            </a:r>
          </a:p>
          <a:p>
            <a:pPr lvl="1"/>
            <a:r>
              <a:rPr lang="da-DK" dirty="0"/>
              <a:t>Purpose of the source</a:t>
            </a:r>
          </a:p>
          <a:p>
            <a:pPr lvl="1"/>
            <a:r>
              <a:rPr lang="da-DK" dirty="0"/>
              <a:t>Summarising, </a:t>
            </a:r>
            <a:r>
              <a:rPr lang="da-DK" dirty="0" err="1"/>
              <a:t>Paraphrasing</a:t>
            </a:r>
            <a:r>
              <a:rPr lang="da-DK" dirty="0"/>
              <a:t> and </a:t>
            </a:r>
            <a:r>
              <a:rPr lang="da-DK" dirty="0" err="1"/>
              <a:t>Quoting</a:t>
            </a:r>
            <a:endParaRPr lang="da-DK" dirty="0"/>
          </a:p>
          <a:p>
            <a:pPr lvl="1"/>
            <a:r>
              <a:rPr lang="da-DK" dirty="0"/>
              <a:t>Proper Citation</a:t>
            </a:r>
          </a:p>
          <a:p>
            <a:r>
              <a:rPr lang="da-DK" dirty="0"/>
              <a:t>In-</a:t>
            </a:r>
            <a:r>
              <a:rPr lang="da-DK" dirty="0" err="1"/>
              <a:t>depth</a:t>
            </a:r>
            <a:r>
              <a:rPr lang="da-DK" dirty="0"/>
              <a:t> </a:t>
            </a:r>
            <a:r>
              <a:rPr lang="da-DK" dirty="0" err="1"/>
              <a:t>discussion</a:t>
            </a:r>
            <a:r>
              <a:rPr lang="da-DK" dirty="0"/>
              <a:t> of </a:t>
            </a:r>
            <a:r>
              <a:rPr lang="da-DK" dirty="0" err="1"/>
              <a:t>sources</a:t>
            </a:r>
            <a:r>
              <a:rPr lang="da-DK" dirty="0"/>
              <a:t>:</a:t>
            </a:r>
          </a:p>
          <a:p>
            <a:pPr lvl="1"/>
            <a:r>
              <a:rPr lang="da-DK" dirty="0">
                <a:hlinkClick r:id="rId2"/>
              </a:rPr>
              <a:t>http://usingsources.fas.harvard.edu</a:t>
            </a:r>
            <a:endParaRPr lang="da-DK" dirty="0"/>
          </a:p>
          <a:p>
            <a:endParaRPr lang="da-DK" dirty="0"/>
          </a:p>
          <a:p>
            <a:pPr lvl="1"/>
            <a:endParaRPr lang="da-DK" dirty="0"/>
          </a:p>
        </p:txBody>
      </p:sp>
      <p:sp>
        <p:nvSpPr>
          <p:cNvPr id="2" name="Pladsholder til sidefod 1"/>
          <p:cNvSpPr>
            <a:spLocks noGrp="1"/>
          </p:cNvSpPr>
          <p:nvPr>
            <p:ph type="ftr" sz="quarter" idx="11"/>
          </p:nvPr>
        </p:nvSpPr>
        <p:spPr/>
        <p:txBody>
          <a:bodyPr/>
          <a:lstStyle/>
          <a:p>
            <a:r>
              <a:rPr lang="da-DK"/>
              <a:t>Disseration course, day 3</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8</a:t>
            </a:fld>
            <a:endParaRPr lang="da-DK"/>
          </a:p>
        </p:txBody>
      </p:sp>
    </p:spTree>
    <p:extLst>
      <p:ext uri="{BB962C8B-B14F-4D97-AF65-F5344CB8AC3E}">
        <p14:creationId xmlns:p14="http://schemas.microsoft.com/office/powerpoint/2010/main" val="7465716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57200" y="548680"/>
            <a:ext cx="8229600" cy="6048672"/>
          </a:xfrm>
        </p:spPr>
        <p:txBody>
          <a:bodyPr/>
          <a:lstStyle/>
          <a:p>
            <a:r>
              <a:rPr lang="da-DK" dirty="0" err="1"/>
              <a:t>What</a:t>
            </a:r>
            <a:r>
              <a:rPr lang="da-DK" dirty="0"/>
              <a:t> is the purpose of the source?</a:t>
            </a:r>
          </a:p>
          <a:p>
            <a:pPr lvl="1"/>
            <a:r>
              <a:rPr lang="en-US" sz="2400" dirty="0"/>
              <a:t>Does your assignment include instructions on source use?</a:t>
            </a:r>
          </a:p>
          <a:p>
            <a:pPr lvl="1"/>
            <a:r>
              <a:rPr lang="en-US" sz="2400" dirty="0"/>
              <a:t>Does the source provide context or background information about your topic?</a:t>
            </a:r>
          </a:p>
          <a:p>
            <a:pPr lvl="1"/>
            <a:r>
              <a:rPr lang="en-US" sz="2400" dirty="0"/>
              <a:t>Has the source shaped your argument by raising a question, suggesting a line of thinking, or providing a provocative quotation?</a:t>
            </a:r>
          </a:p>
          <a:p>
            <a:pPr lvl="1"/>
            <a:r>
              <a:rPr lang="en-US" sz="2400" dirty="0"/>
              <a:t>Does the source serve as an authoritative voice in support of your claim?</a:t>
            </a:r>
          </a:p>
          <a:p>
            <a:pPr lvl="1"/>
            <a:r>
              <a:rPr lang="en-US" sz="2400" dirty="0"/>
              <a:t>Does the source provide evidence for your claim?</a:t>
            </a:r>
          </a:p>
          <a:p>
            <a:pPr lvl="1"/>
            <a:r>
              <a:rPr lang="en-US" sz="2400" dirty="0"/>
              <a:t>Does the source make a counter-argument that you will disagree with or take a position that complicates your own position?</a:t>
            </a:r>
          </a:p>
          <a:p>
            <a:pPr marL="457200" lvl="1" indent="0">
              <a:buNone/>
            </a:pPr>
            <a:r>
              <a:rPr lang="en-US" sz="1400" dirty="0"/>
              <a:t>Taken from </a:t>
            </a:r>
            <a:r>
              <a:rPr lang="en-US" sz="1400" dirty="0">
                <a:hlinkClick r:id="rId2"/>
              </a:rPr>
              <a:t>http://usingsources.fas.harvard.edu/home</a:t>
            </a:r>
            <a:r>
              <a:rPr lang="en-US" sz="1400" dirty="0"/>
              <a:t> </a:t>
            </a:r>
            <a:endParaRPr lang="da-DK" sz="1400" dirty="0"/>
          </a:p>
        </p:txBody>
      </p:sp>
      <p:sp>
        <p:nvSpPr>
          <p:cNvPr id="2" name="Pladsholder til sidefod 1"/>
          <p:cNvSpPr>
            <a:spLocks noGrp="1"/>
          </p:cNvSpPr>
          <p:nvPr>
            <p:ph type="ftr" sz="quarter" idx="11"/>
          </p:nvPr>
        </p:nvSpPr>
        <p:spPr/>
        <p:txBody>
          <a:bodyPr/>
          <a:lstStyle/>
          <a:p>
            <a:r>
              <a:rPr lang="da-DK"/>
              <a:t>Disseration course, day 3</a:t>
            </a:r>
          </a:p>
        </p:txBody>
      </p:sp>
      <p:sp>
        <p:nvSpPr>
          <p:cNvPr id="4" name="Pladsholder til slidenummer 3"/>
          <p:cNvSpPr>
            <a:spLocks noGrp="1"/>
          </p:cNvSpPr>
          <p:nvPr>
            <p:ph type="sldNum" sz="quarter" idx="12"/>
          </p:nvPr>
        </p:nvSpPr>
        <p:spPr/>
        <p:txBody>
          <a:bodyPr/>
          <a:lstStyle/>
          <a:p>
            <a:fld id="{DAB94411-2297-4BD0-B197-35E3682289EC}" type="slidenum">
              <a:rPr lang="da-DK" smtClean="0"/>
              <a:pPr/>
              <a:t>9</a:t>
            </a:fld>
            <a:endParaRPr lang="da-DK"/>
          </a:p>
        </p:txBody>
      </p:sp>
    </p:spTree>
    <p:extLst>
      <p:ext uri="{BB962C8B-B14F-4D97-AF65-F5344CB8AC3E}">
        <p14:creationId xmlns:p14="http://schemas.microsoft.com/office/powerpoint/2010/main" val="4211023675"/>
      </p:ext>
    </p:extLst>
  </p:cSld>
  <p:clrMapOvr>
    <a:masterClrMapping/>
  </p:clrMapOvr>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ma">
  <a:themeElements>
    <a:clrScheme name="Kont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ont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49C8797402A2ED4E8450ACEDD40CBEF2" ma:contentTypeVersion="3" ma:contentTypeDescription="Opret et nyt dokument." ma:contentTypeScope="" ma:versionID="b2c3db95eddee48e14732febad32b4ed">
  <xsd:schema xmlns:xsd="http://www.w3.org/2001/XMLSchema" xmlns:xs="http://www.w3.org/2001/XMLSchema" xmlns:p="http://schemas.microsoft.com/office/2006/metadata/properties" targetNamespace="http://schemas.microsoft.com/office/2006/metadata/properties" ma:root="true" ma:fieldsID="95d5704adba3d73279dcfae9c867ab8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customXsn xmlns="http://schemas.microsoft.com/office/2006/metadata/customXsn">
  <xsnLocation/>
  <cached>True</cached>
  <openByDefault>False</openByDefault>
  <xsnScope/>
</customXsn>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p:properties>
</file>

<file path=customXml/item5.xml><?xml version="1.0" encoding="utf-8"?>
<?mso-contentType ?>
<spe:Receivers xmlns:spe="http://schemas.microsoft.com/sharepoint/events">
  <Receiver>
    <Name>Nintex conditional workflow start</Name>
    <Synchronization>Synchronous</Synchronization>
    <Type>10001</Type>
    <SequenceNumber>50000</SequenceNumber>
    <Assembly>Nintex.Workflow, Version=1.0.0.0, Culture=neutral, PublicKeyToken=913f6bae0ca5ae12</Assembly>
    <Class>Nintex.Workflow.ConditionalWorkflowStartReceiver</Class>
    <Data>26-11-2012 10:28:07</Data>
    <Filter/>
  </Receiver>
  <Receiver>
    <Name>Nintex conditional workflow start</Name>
    <Synchronization>Synchronous</Synchronization>
    <Type>10002</Type>
    <SequenceNumber>50000</SequenceNumber>
    <Assembly>Nintex.Workflow, Version=1.0.0.0, Culture=neutral, PublicKeyToken=913f6bae0ca5ae12</Assembly>
    <Class>Nintex.Workflow.ConditionalWorkflowStartReceiver</Class>
    <Data>26-11-2012 10:28:07</Data>
    <Filter/>
  </Receiver>
  <Receiver>
    <Name>Nintex conditional workflow start</Name>
    <Synchronization>Synchronous</Synchronization>
    <Type>2</Type>
    <SequenceNumber>50000</SequenceNumber>
    <Assembly>Nintex.Workflow, Version=1.0.0.0, Culture=neutral, PublicKeyToken=913f6bae0ca5ae12</Assembly>
    <Class>Nintex.Workflow.ConditionalWorkflowStartReceiver</Class>
    <Data>26-11-2012 10:28:07</Data>
    <Filter/>
  </Receiver>
</spe:Receivers>
</file>

<file path=customXml/itemProps1.xml><?xml version="1.0" encoding="utf-8"?>
<ds:datastoreItem xmlns:ds="http://schemas.openxmlformats.org/officeDocument/2006/customXml" ds:itemID="{0BB72DA0-60E0-46A0-84E8-9B39D565F77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55CC8FC1-2795-4902-BC08-1DC5E2590DF8}">
  <ds:schemaRefs>
    <ds:schemaRef ds:uri="http://schemas.microsoft.com/office/2006/metadata/customXsn"/>
  </ds:schemaRefs>
</ds:datastoreItem>
</file>

<file path=customXml/itemProps3.xml><?xml version="1.0" encoding="utf-8"?>
<ds:datastoreItem xmlns:ds="http://schemas.openxmlformats.org/officeDocument/2006/customXml" ds:itemID="{73719610-1D1B-4C4C-A969-76A4707DC0F9}">
  <ds:schemaRefs>
    <ds:schemaRef ds:uri="http://schemas.microsoft.com/sharepoint/v3/contenttype/forms"/>
  </ds:schemaRefs>
</ds:datastoreItem>
</file>

<file path=customXml/itemProps4.xml><?xml version="1.0" encoding="utf-8"?>
<ds:datastoreItem xmlns:ds="http://schemas.openxmlformats.org/officeDocument/2006/customXml" ds:itemID="{26C0A3CE-5015-4879-8C9D-1FE2E73CEF3C}">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www.w3.org/XML/1998/namespace"/>
    <ds:schemaRef ds:uri="http://purl.org/dc/dcmitype/"/>
  </ds:schemaRefs>
</ds:datastoreItem>
</file>

<file path=customXml/itemProps5.xml><?xml version="1.0" encoding="utf-8"?>
<ds:datastoreItem xmlns:ds="http://schemas.openxmlformats.org/officeDocument/2006/customXml" ds:itemID="{B0AE2BC2-E71C-45A0-8F94-2682327F7E2B}">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3730</TotalTime>
  <Words>2473</Words>
  <Application>Microsoft Office PowerPoint</Application>
  <PresentationFormat>Skærmshow (4:3)</PresentationFormat>
  <Paragraphs>350</Paragraphs>
  <Slides>45</Slides>
  <Notes>2</Notes>
  <HiddenSlides>1</HiddenSlides>
  <MMClips>0</MMClips>
  <ScaleCrop>false</ScaleCrop>
  <HeadingPairs>
    <vt:vector size="6" baseType="variant">
      <vt:variant>
        <vt:lpstr>Benyttede skrifttyper</vt:lpstr>
      </vt:variant>
      <vt:variant>
        <vt:i4>2</vt:i4>
      </vt:variant>
      <vt:variant>
        <vt:lpstr>Tema</vt:lpstr>
      </vt:variant>
      <vt:variant>
        <vt:i4>1</vt:i4>
      </vt:variant>
      <vt:variant>
        <vt:lpstr>Slidetitler</vt:lpstr>
      </vt:variant>
      <vt:variant>
        <vt:i4>45</vt:i4>
      </vt:variant>
    </vt:vector>
  </HeadingPairs>
  <TitlesOfParts>
    <vt:vector size="48" baseType="lpstr">
      <vt:lpstr>Arial</vt:lpstr>
      <vt:lpstr>Calibri</vt:lpstr>
      <vt:lpstr>Kontortema</vt:lpstr>
      <vt:lpstr>Dissertation Course – Day 3</vt:lpstr>
      <vt:lpstr>PowerPoint-præsentation</vt:lpstr>
      <vt:lpstr>PowerPoint-præsentation</vt:lpstr>
      <vt:lpstr>PowerPoint-præsentation</vt:lpstr>
      <vt:lpstr>PowerPoint-præsentation</vt:lpstr>
      <vt:lpstr>Proper use of sources </vt:lpstr>
      <vt:lpstr>What are ‘sources’?</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Exercise: Peer review</vt:lpstr>
      <vt:lpstr>Exercise: Foot notes + List of references</vt:lpstr>
      <vt:lpstr>PowerPoint-præsentation</vt:lpstr>
      <vt:lpstr>Language and wording</vt:lpstr>
      <vt:lpstr>Who are the author(s)?</vt:lpstr>
      <vt:lpstr>Who are the reader(s)?</vt:lpstr>
      <vt:lpstr>Which tense to chose?</vt:lpstr>
      <vt:lpstr>How to make good writing?</vt:lpstr>
      <vt:lpstr>How to make good writing?</vt:lpstr>
      <vt:lpstr>How to make good writing?</vt:lpstr>
      <vt:lpstr>How to make good writing?</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Reflection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Dissertation Course  - slides Day 3</dc:title>
  <dc:creator>Per Storgaard Laursen</dc:creator>
  <cp:lastModifiedBy>EASJ</cp:lastModifiedBy>
  <cp:revision>141</cp:revision>
  <dcterms:created xsi:type="dcterms:W3CDTF">2013-09-14T11:40:54Z</dcterms:created>
  <dcterms:modified xsi:type="dcterms:W3CDTF">2019-05-02T08:05:56Z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0x01010049C8797402A2ED4E8450ACEDD40CBEF2</vt:lpwstr>
  </property>
</Properties>
</file>