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60" r:id="rId5"/>
    <p:sldId id="259" r:id="rId6"/>
    <p:sldId id="262" r:id="rId7"/>
    <p:sldId id="263" r:id="rId8"/>
    <p:sldId id="264" r:id="rId9"/>
    <p:sldId id="265" r:id="rId10"/>
    <p:sldId id="268" r:id="rId11"/>
    <p:sldId id="284" r:id="rId12"/>
    <p:sldId id="285" r:id="rId13"/>
    <p:sldId id="314" r:id="rId14"/>
    <p:sldId id="313" r:id="rId15"/>
    <p:sldId id="315" r:id="rId16"/>
    <p:sldId id="317" r:id="rId17"/>
    <p:sldId id="316" r:id="rId18"/>
    <p:sldId id="319"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267" r:id="rId6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564" y="6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4/2/2019</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1</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938200BD-8ECC-4D2B-89E2-F806A2253EB5}" type="datetime1">
              <a:rPr lang="da-DK" smtClean="0"/>
              <a:t>02-04-2019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89DF3BA6-A269-43C0-8365-612AE68276A0}" type="datetime1">
              <a:rPr lang="da-DK" smtClean="0"/>
              <a:t>02-04-2019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52D7B848-7F1A-4245-93AE-D3E64EBBC3F2}" type="datetime1">
              <a:rPr lang="da-DK" smtClean="0"/>
              <a:t>02-04-2019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8DC57DF-315A-4D02-8548-C0B06F32BC59}" type="datetime1">
              <a:rPr lang="da-DK" smtClean="0"/>
              <a:t>02-04-2019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02-04-2019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698CF48A-61CC-41BA-AEEE-2099B9FBD1BF}" type="datetime1">
              <a:rPr lang="da-DK" smtClean="0"/>
              <a:t>02-04-2019</a:t>
            </a:fld>
            <a:endParaRPr lang="da-DK"/>
          </a:p>
        </p:txBody>
      </p:sp>
      <p:sp>
        <p:nvSpPr>
          <p:cNvPr id="6" name="Pladsholder til sidefod 5"/>
          <p:cNvSpPr>
            <a:spLocks noGrp="1"/>
          </p:cNvSpPr>
          <p:nvPr>
            <p:ph type="ftr" sz="quarter" idx="11"/>
          </p:nvPr>
        </p:nvSpPr>
        <p:spPr/>
        <p:txBody>
          <a:bodyPr/>
          <a:lstStyle/>
          <a:p>
            <a:r>
              <a:rPr lang="da-DK"/>
              <a:t>Dissertation course, day 1</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7E4B3972-26F3-4CF9-B1BA-4DCA14718D10}" type="datetime1">
              <a:rPr lang="da-DK" smtClean="0"/>
              <a:t>02-04-2019</a:t>
            </a:fld>
            <a:endParaRPr lang="da-DK"/>
          </a:p>
        </p:txBody>
      </p:sp>
      <p:sp>
        <p:nvSpPr>
          <p:cNvPr id="8" name="Pladsholder til sidefod 7"/>
          <p:cNvSpPr>
            <a:spLocks noGrp="1"/>
          </p:cNvSpPr>
          <p:nvPr>
            <p:ph type="ftr" sz="quarter" idx="11"/>
          </p:nvPr>
        </p:nvSpPr>
        <p:spPr/>
        <p:txBody>
          <a:bodyPr/>
          <a:lstStyle/>
          <a:p>
            <a:r>
              <a:rPr lang="da-DK"/>
              <a:t>Dissertation course, day 1</a:t>
            </a:r>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129C7C64-AF6A-4A99-A11D-196C09FFD03D}" type="datetime1">
              <a:rPr lang="da-DK" smtClean="0"/>
              <a:t>02-04-2019</a:t>
            </a:fld>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02-04-2019</a:t>
            </a:fld>
            <a:endParaRPr lang="da-DK"/>
          </a:p>
        </p:txBody>
      </p:sp>
      <p:sp>
        <p:nvSpPr>
          <p:cNvPr id="3" name="Pladsholder til sidefod 2"/>
          <p:cNvSpPr>
            <a:spLocks noGrp="1"/>
          </p:cNvSpPr>
          <p:nvPr>
            <p:ph type="ftr" sz="quarter" idx="11"/>
          </p:nvPr>
        </p:nvSpPr>
        <p:spPr/>
        <p:txBody>
          <a:bodyPr/>
          <a:lstStyle/>
          <a:p>
            <a:r>
              <a:rPr lang="da-DK"/>
              <a:t>Dissertation course, day 1</a:t>
            </a:r>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02-04-2019</a:t>
            </a:fld>
            <a:endParaRPr lang="da-DK"/>
          </a:p>
        </p:txBody>
      </p:sp>
      <p:sp>
        <p:nvSpPr>
          <p:cNvPr id="6" name="Pladsholder til sidefod 5"/>
          <p:cNvSpPr>
            <a:spLocks noGrp="1"/>
          </p:cNvSpPr>
          <p:nvPr>
            <p:ph type="ftr" sz="quarter" idx="11"/>
          </p:nvPr>
        </p:nvSpPr>
        <p:spPr/>
        <p:txBody>
          <a:bodyPr/>
          <a:lstStyle/>
          <a:p>
            <a:r>
              <a:rPr lang="da-DK"/>
              <a:t>Dissertation course, day 1</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02-04-2019</a:t>
            </a:fld>
            <a:endParaRPr lang="da-DK"/>
          </a:p>
        </p:txBody>
      </p:sp>
      <p:sp>
        <p:nvSpPr>
          <p:cNvPr id="6" name="Pladsholder til sidefod 5"/>
          <p:cNvSpPr>
            <a:spLocks noGrp="1"/>
          </p:cNvSpPr>
          <p:nvPr>
            <p:ph type="ftr" sz="quarter" idx="11"/>
          </p:nvPr>
        </p:nvSpPr>
        <p:spPr/>
        <p:txBody>
          <a:bodyPr/>
          <a:lstStyle/>
          <a:p>
            <a:r>
              <a:rPr lang="da-DK"/>
              <a:t>Dissertation course, day 1</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02-04-2019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Dissertation course, day 1</a:t>
            </a: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a:t>Dissertation Course</a:t>
            </a:r>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2956109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a:t>Problems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3692735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What is a problem?</a:t>
            </a:r>
          </a:p>
        </p:txBody>
      </p:sp>
      <p:sp>
        <p:nvSpPr>
          <p:cNvPr id="3" name="Pladsholder til indhold 2"/>
          <p:cNvSpPr>
            <a:spLocks noGrp="1"/>
          </p:cNvSpPr>
          <p:nvPr>
            <p:ph idx="1"/>
          </p:nvPr>
        </p:nvSpPr>
        <p:spPr/>
        <p:txBody>
          <a:bodyPr>
            <a:normAutofit fontScale="92500"/>
          </a:bodyPr>
          <a:lstStyle/>
          <a:p>
            <a:r>
              <a:rPr lang="en-US" b="1" u="sng" dirty="0">
                <a:solidFill>
                  <a:srgbClr val="00B050"/>
                </a:solidFill>
              </a:rPr>
              <a:t>Practical</a:t>
            </a:r>
          </a:p>
          <a:p>
            <a:pPr lvl="1"/>
            <a:r>
              <a:rPr lang="en-US" dirty="0"/>
              <a:t>You experience something unexpected</a:t>
            </a:r>
          </a:p>
          <a:p>
            <a:pPr lvl="2"/>
            <a:r>
              <a:rPr lang="en-US" dirty="0"/>
              <a:t>Network breaks down</a:t>
            </a:r>
          </a:p>
          <a:p>
            <a:pPr lvl="2"/>
            <a:r>
              <a:rPr lang="en-US" dirty="0"/>
              <a:t>Testing a program -  unable to find the bug</a:t>
            </a:r>
          </a:p>
          <a:p>
            <a:pPr lvl="1"/>
            <a:r>
              <a:rPr lang="en-US" dirty="0"/>
              <a:t>A situation where you don’t know what to do in order to carry out a specific activity you want to</a:t>
            </a:r>
          </a:p>
          <a:p>
            <a:pPr lvl="1"/>
            <a:r>
              <a:rPr lang="en-US" sz="3500" b="1" dirty="0">
                <a:solidFill>
                  <a:srgbClr val="C00000"/>
                </a:solidFill>
              </a:rPr>
              <a:t>Solving a specific task for a company as your dissertation project</a:t>
            </a:r>
          </a:p>
          <a:p>
            <a:pPr lvl="1"/>
            <a:r>
              <a:rPr lang="en-US" dirty="0"/>
              <a:t>For any practical problem there is theoretical problem </a:t>
            </a: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3992015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What is a problem?</a:t>
            </a:r>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a:solidFill>
                  <a:srgbClr val="00B050"/>
                </a:solidFill>
              </a:rPr>
              <a:t>Theoretical</a:t>
            </a:r>
          </a:p>
          <a:p>
            <a:pPr lvl="1"/>
            <a:r>
              <a:rPr lang="en-US" dirty="0"/>
              <a:t>A problem in relation to your knowledge (why does the network break down?)</a:t>
            </a:r>
          </a:p>
          <a:p>
            <a:pPr lvl="1"/>
            <a:r>
              <a:rPr lang="en-US" dirty="0"/>
              <a:t>You seek an explanation of the cause of a practical problem</a:t>
            </a:r>
          </a:p>
          <a:p>
            <a:pPr lvl="1"/>
            <a:r>
              <a:rPr lang="en-US" b="1" dirty="0">
                <a:solidFill>
                  <a:srgbClr val="C00000"/>
                </a:solidFill>
              </a:rPr>
              <a:t>Seeking knowledge about relevant topics in order to solve a specific task for a company as your dissertation project </a:t>
            </a:r>
          </a:p>
          <a:p>
            <a:pPr lvl="1"/>
            <a:r>
              <a:rPr lang="en-US" b="1" dirty="0">
                <a:solidFill>
                  <a:srgbClr val="C00000"/>
                </a:solidFill>
              </a:rPr>
              <a:t>Seeking knowledge about </a:t>
            </a:r>
            <a:r>
              <a:rPr lang="en-US" b="1" u="sng" dirty="0">
                <a:solidFill>
                  <a:srgbClr val="C00000"/>
                </a:solidFill>
              </a:rPr>
              <a:t>something of your interest </a:t>
            </a:r>
            <a:r>
              <a:rPr lang="en-US" b="1" dirty="0">
                <a:solidFill>
                  <a:srgbClr val="C00000"/>
                </a:solidFill>
              </a:rPr>
              <a:t>as your dissertation project </a:t>
            </a:r>
          </a:p>
          <a:p>
            <a:pPr lvl="1"/>
            <a:endParaRPr lang="en-US" b="1" dirty="0">
              <a:solidFill>
                <a:srgbClr val="C00000"/>
              </a:solidFill>
            </a:endParaRPr>
          </a:p>
          <a:p>
            <a:pPr lvl="1"/>
            <a:r>
              <a:rPr lang="en-US" b="1" dirty="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520407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err="1"/>
              <a:t>Study</a:t>
            </a:r>
            <a:r>
              <a:rPr lang="da-DK" sz="5400" b="1" dirty="0"/>
              <a:t> Project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633099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a:t>Study</a:t>
            </a:r>
            <a:r>
              <a:rPr lang="da-DK" b="1" dirty="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analysis and problem definition</a:t>
            </a:r>
          </a:p>
          <a:p>
            <a:pPr marL="1371600" lvl="2" indent="-457200">
              <a:buFont typeface="+mj-lt"/>
              <a:buAutoNum type="arabicPeriod"/>
            </a:pPr>
            <a:r>
              <a:rPr lang="en-US" sz="3000" dirty="0"/>
              <a:t>Method </a:t>
            </a:r>
            <a:r>
              <a:rPr lang="en-US" sz="2000" dirty="0"/>
              <a:t>(what you will do to answer the problem definition)</a:t>
            </a:r>
          </a:p>
          <a:p>
            <a:pPr marL="1371600" lvl="2" indent="-457200">
              <a:buFont typeface="+mj-lt"/>
              <a:buAutoNum type="arabicPeriod"/>
            </a:pPr>
            <a:r>
              <a:rPr lang="en-US" sz="3000" dirty="0"/>
              <a:t>Problem solving (do it! - 95% of the pages)</a:t>
            </a:r>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394151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a:effectLst/>
                <a:latin typeface="Times New Roman" panose="02020603050405020304" pitchFamily="18" charset="0"/>
                <a:ea typeface="Times New Roman" panose="02020603050405020304" pitchFamily="18" charset="0"/>
              </a:rPr>
              <a:t>**	</a:t>
            </a:r>
            <a:r>
              <a:rPr lang="en-GB" sz="1200" b="0" dirty="0">
                <a:effectLst/>
                <a:latin typeface="Times New Roman" panose="02020603050405020304" pitchFamily="18" charset="0"/>
                <a:ea typeface="Times New Roman" panose="02020603050405020304" pitchFamily="18" charset="0"/>
              </a:rPr>
              <a:t>Based on theory (</a:t>
            </a:r>
            <a:r>
              <a:rPr lang="en-GB" sz="1200" b="0" dirty="0" err="1">
                <a:effectLst/>
                <a:latin typeface="Times New Roman" panose="02020603050405020304" pitchFamily="18" charset="0"/>
                <a:ea typeface="Times New Roman" panose="02020603050405020304" pitchFamily="18" charset="0"/>
              </a:rPr>
              <a:t>e.g</a:t>
            </a:r>
            <a:r>
              <a:rPr lang="en-GB" sz="1200" b="0" dirty="0">
                <a:effectLst/>
                <a:latin typeface="Times New Roman" panose="02020603050405020304" pitchFamily="18" charset="0"/>
                <a:ea typeface="Times New Roman" panose="02020603050405020304" pitchFamily="18" charset="0"/>
              </a:rPr>
              <a:t> the chosen methodology) you organise your practice (</a:t>
            </a:r>
            <a:r>
              <a:rPr lang="en-GB" sz="1200" b="0" dirty="0" err="1">
                <a:effectLst/>
                <a:latin typeface="Times New Roman" panose="02020603050405020304" pitchFamily="18" charset="0"/>
                <a:ea typeface="Times New Roman" panose="02020603050405020304" pitchFamily="18" charset="0"/>
              </a:rPr>
              <a:t>e.g</a:t>
            </a:r>
            <a:r>
              <a:rPr lang="en-GB" sz="1200" b="0" dirty="0">
                <a:effectLst/>
                <a:latin typeface="Times New Roman" panose="02020603050405020304" pitchFamily="18" charset="0"/>
                <a:ea typeface="Times New Roman" panose="02020603050405020304" pitchFamily="18" charset="0"/>
              </a:rPr>
              <a:t> the 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Pladsholder til sidefod 1"/>
          <p:cNvSpPr>
            <a:spLocks noGrp="1"/>
          </p:cNvSpPr>
          <p:nvPr>
            <p:ph type="ftr" sz="quarter" idx="11"/>
          </p:nvPr>
        </p:nvSpPr>
        <p:spPr/>
        <p:txBody>
          <a:bodyPr/>
          <a:lstStyle/>
          <a:p>
            <a:r>
              <a:rPr lang="da-DK"/>
              <a:t>Dissertation course, day 1</a:t>
            </a:r>
          </a:p>
        </p:txBody>
      </p:sp>
      <p:sp>
        <p:nvSpPr>
          <p:cNvPr id="3" name="Pladsholder til slidenummer 2"/>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2601497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a:t>Groups??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1940184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a:t>Write </a:t>
            </a:r>
            <a:r>
              <a:rPr lang="da-DK" dirty="0" err="1"/>
              <a:t>topics</a:t>
            </a:r>
            <a:r>
              <a:rPr lang="da-DK" dirty="0"/>
              <a:t> of </a:t>
            </a:r>
            <a:r>
              <a:rPr lang="da-DK" dirty="0" err="1"/>
              <a:t>your</a:t>
            </a:r>
            <a:r>
              <a:rPr lang="da-DK" dirty="0"/>
              <a:t> </a:t>
            </a:r>
            <a:r>
              <a:rPr lang="da-DK" dirty="0" err="1"/>
              <a:t>interest</a:t>
            </a:r>
            <a:r>
              <a:rPr lang="da-DK" dirty="0"/>
              <a:t> on post-</a:t>
            </a:r>
            <a:r>
              <a:rPr lang="da-DK" dirty="0" err="1"/>
              <a:t>its</a:t>
            </a:r>
            <a:r>
              <a:rPr lang="da-DK" dirty="0"/>
              <a:t> </a:t>
            </a:r>
            <a:r>
              <a:rPr lang="da-DK" dirty="0" err="1"/>
              <a:t>like</a:t>
            </a:r>
            <a:r>
              <a:rPr lang="da-DK" dirty="0"/>
              <a:t> </a:t>
            </a:r>
            <a:r>
              <a:rPr lang="da-DK" dirty="0" err="1"/>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a:t>Vibeke Sandau</a:t>
            </a:r>
          </a:p>
          <a:p>
            <a:endParaRPr lang="da-DK" dirty="0"/>
          </a:p>
          <a:p>
            <a:r>
              <a:rPr lang="da-DK" dirty="0"/>
              <a:t>Development </a:t>
            </a:r>
            <a:r>
              <a:rPr lang="da-DK" dirty="0" err="1"/>
              <a:t>Methodologies</a:t>
            </a:r>
            <a:endParaRPr lang="da-DK" dirty="0"/>
          </a:p>
          <a:p>
            <a:endParaRPr lang="da-DK" dirty="0"/>
          </a:p>
          <a:p>
            <a:r>
              <a:rPr lang="da-DK" dirty="0" err="1"/>
              <a:t>Internship</a:t>
            </a:r>
            <a:r>
              <a:rPr lang="da-DK" dirty="0"/>
              <a:t> is done</a:t>
            </a:r>
          </a:p>
          <a:p>
            <a:endParaRPr lang="da-DK" dirty="0"/>
          </a:p>
          <a:p>
            <a:r>
              <a:rPr lang="da-DK" dirty="0"/>
              <a:t>In a </a:t>
            </a:r>
            <a:r>
              <a:rPr lang="da-DK" dirty="0" err="1"/>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a:t>Vibeke Sandau</a:t>
            </a:r>
          </a:p>
          <a:p>
            <a:endParaRPr lang="da-DK" dirty="0"/>
          </a:p>
          <a:p>
            <a:r>
              <a:rPr lang="da-DK" dirty="0"/>
              <a:t>SCRUM</a:t>
            </a:r>
          </a:p>
          <a:p>
            <a:endParaRPr lang="da-DK" dirty="0"/>
          </a:p>
          <a:p>
            <a:r>
              <a:rPr lang="da-DK" dirty="0" err="1"/>
              <a:t>Internship</a:t>
            </a:r>
            <a:r>
              <a:rPr lang="da-DK" dirty="0"/>
              <a:t> is done</a:t>
            </a:r>
          </a:p>
          <a:p>
            <a:endParaRPr lang="da-DK" dirty="0"/>
          </a:p>
          <a:p>
            <a:r>
              <a:rPr lang="da-DK" dirty="0"/>
              <a:t>In a </a:t>
            </a:r>
            <a:r>
              <a:rPr lang="da-DK" dirty="0" err="1"/>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a:t>Peter Levinsky</a:t>
            </a:r>
          </a:p>
          <a:p>
            <a:endParaRPr lang="da-DK" dirty="0"/>
          </a:p>
          <a:p>
            <a:r>
              <a:rPr lang="da-DK" dirty="0"/>
              <a:t>Test driven </a:t>
            </a:r>
            <a:r>
              <a:rPr lang="da-DK" dirty="0" err="1"/>
              <a:t>development</a:t>
            </a:r>
            <a:endParaRPr lang="da-DK" dirty="0"/>
          </a:p>
          <a:p>
            <a:endParaRPr lang="da-DK" dirty="0"/>
          </a:p>
          <a:p>
            <a:r>
              <a:rPr lang="da-DK" dirty="0"/>
              <a:t>Finish </a:t>
            </a:r>
            <a:r>
              <a:rPr lang="da-DK" dirty="0" err="1"/>
              <a:t>internship</a:t>
            </a:r>
            <a:r>
              <a:rPr lang="da-DK" dirty="0"/>
              <a:t> 30.09</a:t>
            </a:r>
          </a:p>
          <a:p>
            <a:endParaRPr lang="da-DK" dirty="0"/>
          </a:p>
          <a:p>
            <a:r>
              <a:rPr lang="da-DK" dirty="0"/>
              <a:t>In a </a:t>
            </a:r>
            <a:r>
              <a:rPr lang="da-DK" dirty="0" err="1"/>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a:t>Anders Børjesson</a:t>
            </a:r>
          </a:p>
          <a:p>
            <a:endParaRPr lang="da-DK" dirty="0"/>
          </a:p>
          <a:p>
            <a:r>
              <a:rPr lang="da-DK" dirty="0"/>
              <a:t>C#</a:t>
            </a:r>
          </a:p>
          <a:p>
            <a:endParaRPr lang="da-DK" dirty="0"/>
          </a:p>
          <a:p>
            <a:r>
              <a:rPr lang="da-DK" dirty="0"/>
              <a:t>Finish </a:t>
            </a:r>
            <a:r>
              <a:rPr lang="da-DK" dirty="0" err="1"/>
              <a:t>internship</a:t>
            </a:r>
            <a:r>
              <a:rPr lang="da-DK"/>
              <a:t> 27.09</a:t>
            </a:r>
            <a:endParaRPr lang="da-DK" dirty="0"/>
          </a:p>
          <a:p>
            <a:endParaRPr lang="da-DK" dirty="0"/>
          </a:p>
          <a:p>
            <a:r>
              <a:rPr lang="da-DK" dirty="0" err="1"/>
              <a:t>Looking</a:t>
            </a:r>
            <a:r>
              <a:rPr lang="da-DK" dirty="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a:t>Anders Børjesson</a:t>
            </a:r>
          </a:p>
          <a:p>
            <a:endParaRPr lang="da-DK" dirty="0"/>
          </a:p>
          <a:p>
            <a:r>
              <a:rPr lang="da-DK" dirty="0"/>
              <a:t>Advanced databases</a:t>
            </a:r>
          </a:p>
          <a:p>
            <a:endParaRPr lang="da-DK" dirty="0"/>
          </a:p>
          <a:p>
            <a:r>
              <a:rPr lang="da-DK" dirty="0"/>
              <a:t>Finish </a:t>
            </a:r>
            <a:r>
              <a:rPr lang="da-DK" dirty="0" err="1"/>
              <a:t>internship</a:t>
            </a:r>
            <a:r>
              <a:rPr lang="da-DK" dirty="0"/>
              <a:t> 27.09</a:t>
            </a:r>
          </a:p>
          <a:p>
            <a:endParaRPr lang="da-DK" dirty="0"/>
          </a:p>
          <a:p>
            <a:r>
              <a:rPr lang="da-DK" dirty="0" err="1"/>
              <a:t>Looking</a:t>
            </a:r>
            <a:r>
              <a:rPr lang="da-DK" dirty="0"/>
              <a:t> for a partner</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10" name="Pladsholder til slidenummer 9"/>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502605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a:t>Result</a:t>
            </a:r>
            <a:r>
              <a:rPr lang="da-DK" dirty="0"/>
              <a:t>????</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2746938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a:t>Problem definition</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46556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a:t>Welcome</a:t>
            </a:r>
            <a:r>
              <a:rPr lang="da-DK" sz="3600" dirty="0"/>
              <a:t> to the </a:t>
            </a:r>
            <a:r>
              <a:rPr lang="da-DK" sz="3600" b="1" dirty="0"/>
              <a:t>Dissertation Course</a:t>
            </a:r>
            <a:r>
              <a:rPr lang="da-DK" sz="3600" dirty="0"/>
              <a:t>!</a:t>
            </a:r>
          </a:p>
          <a:p>
            <a:r>
              <a:rPr lang="da-DK" sz="3600" dirty="0"/>
              <a:t>Course held by </a:t>
            </a:r>
          </a:p>
          <a:p>
            <a:pPr lvl="1"/>
            <a:r>
              <a:rPr lang="da-DK" dirty="0"/>
              <a:t>Anders Børjesson, </a:t>
            </a:r>
            <a:r>
              <a:rPr lang="da-DK" dirty="0" err="1"/>
              <a:t>anbo</a:t>
            </a:r>
            <a:r>
              <a:rPr lang="da-DK" dirty="0"/>
              <a:t> </a:t>
            </a:r>
          </a:p>
          <a:p>
            <a:r>
              <a:rPr lang="da-DK" sz="4000"/>
              <a:t>The </a:t>
            </a:r>
            <a:r>
              <a:rPr lang="da-DK" sz="4000" dirty="0" err="1"/>
              <a:t>course</a:t>
            </a:r>
            <a:r>
              <a:rPr lang="da-DK" sz="4000" dirty="0"/>
              <a:t> is a </a:t>
            </a:r>
            <a:r>
              <a:rPr lang="da-DK" sz="4000" u="sng" dirty="0"/>
              <a:t>supplement</a:t>
            </a:r>
            <a:r>
              <a:rPr lang="da-DK" sz="4000" dirty="0"/>
              <a:t> to </a:t>
            </a:r>
            <a:r>
              <a:rPr lang="da-DK" sz="4000" dirty="0" err="1"/>
              <a:t>your</a:t>
            </a:r>
            <a:r>
              <a:rPr lang="da-DK" sz="4000" dirty="0"/>
              <a:t> </a:t>
            </a:r>
            <a:r>
              <a:rPr lang="da-DK" sz="4000" dirty="0" err="1"/>
              <a:t>ordinary</a:t>
            </a:r>
            <a:r>
              <a:rPr lang="da-DK" sz="4000" dirty="0"/>
              <a:t> supervision, it </a:t>
            </a:r>
            <a:r>
              <a:rPr lang="da-DK" sz="4000" dirty="0" err="1"/>
              <a:t>does</a:t>
            </a:r>
            <a:r>
              <a:rPr lang="da-DK" sz="4000" dirty="0"/>
              <a:t> not </a:t>
            </a:r>
            <a:r>
              <a:rPr lang="da-DK" sz="4000" dirty="0" err="1"/>
              <a:t>replace</a:t>
            </a:r>
            <a:r>
              <a:rPr lang="da-DK" sz="4000" dirty="0"/>
              <a:t> it!</a:t>
            </a:r>
          </a:p>
          <a:p>
            <a:endParaRPr lang="da-DK" dirty="0"/>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2365229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a:t>
            </a:r>
          </a:p>
        </p:txBody>
      </p:sp>
      <p:sp>
        <p:nvSpPr>
          <p:cNvPr id="3" name="Pladsholder til indhold 2"/>
          <p:cNvSpPr>
            <a:spLocks noGrp="1"/>
          </p:cNvSpPr>
          <p:nvPr>
            <p:ph idx="1"/>
          </p:nvPr>
        </p:nvSpPr>
        <p:spPr/>
        <p:txBody>
          <a:bodyPr/>
          <a:lstStyle/>
          <a:p>
            <a:pPr marL="0" indent="0">
              <a:buNone/>
            </a:pPr>
            <a:r>
              <a:rPr lang="en-US" dirty="0"/>
              <a:t>‘A problem is a certain ‘wondering’ which occurs in the concrete form of a question. </a:t>
            </a:r>
          </a:p>
          <a:p>
            <a:pPr marL="0" indent="0">
              <a:buNone/>
            </a:pPr>
            <a:r>
              <a:rPr lang="en-US" dirty="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335645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 </a:t>
            </a:r>
            <a:r>
              <a:rPr lang="da-DK" dirty="0" err="1"/>
              <a:t>good</a:t>
            </a:r>
            <a:r>
              <a:rPr lang="da-DK" dirty="0"/>
              <a:t>?</a:t>
            </a:r>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‘aha - interesting’ </a:t>
            </a:r>
          </a:p>
          <a:p>
            <a:pPr lvl="0"/>
            <a:endParaRPr lang="en-GB" dirty="0"/>
          </a:p>
          <a:p>
            <a:pPr lvl="0"/>
            <a:r>
              <a:rPr lang="en-GB" dirty="0"/>
              <a:t>You believe that you have discovered a governing idea and know where your research work is heading.</a:t>
            </a:r>
          </a:p>
          <a:p>
            <a:pPr lvl="0"/>
            <a:endParaRPr lang="da-DK" dirty="0"/>
          </a:p>
          <a:p>
            <a:pPr lvl="0"/>
            <a:r>
              <a:rPr lang="en-GB" dirty="0"/>
              <a:t>You determine fairly easily the aspects relevant to include in the context and which to exclude.</a:t>
            </a:r>
          </a:p>
          <a:p>
            <a:pPr lvl="0"/>
            <a:endParaRPr lang="da-DK" dirty="0"/>
          </a:p>
          <a:p>
            <a:pPr lvl="0"/>
            <a:r>
              <a:rPr lang="en-GB" dirty="0"/>
              <a:t>In two minutes, you can explain other people what your research work is about, why you want to do 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1384211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-bad?</a:t>
            </a:r>
          </a:p>
        </p:txBody>
      </p:sp>
      <p:sp>
        <p:nvSpPr>
          <p:cNvPr id="3" name="Pladsholder til indhold 2"/>
          <p:cNvSpPr>
            <a:spLocks noGrp="1"/>
          </p:cNvSpPr>
          <p:nvPr>
            <p:ph idx="1"/>
          </p:nvPr>
        </p:nvSpPr>
        <p:spPr/>
        <p:txBody>
          <a:bodyPr/>
          <a:lstStyle/>
          <a:p>
            <a:r>
              <a:rPr lang="da-DK" dirty="0"/>
              <a:t>We </a:t>
            </a:r>
            <a:r>
              <a:rPr lang="da-DK" dirty="0" err="1"/>
              <a:t>will</a:t>
            </a:r>
            <a:r>
              <a:rPr lang="da-DK" dirty="0"/>
              <a:t> </a:t>
            </a:r>
            <a:r>
              <a:rPr lang="da-DK" dirty="0" err="1"/>
              <a:t>describe</a:t>
            </a:r>
            <a:r>
              <a:rPr lang="da-DK" dirty="0"/>
              <a:t> …..</a:t>
            </a:r>
          </a:p>
          <a:p>
            <a:r>
              <a:rPr lang="da-DK" dirty="0"/>
              <a:t>We </a:t>
            </a:r>
            <a:r>
              <a:rPr lang="da-DK" dirty="0" err="1"/>
              <a:t>will</a:t>
            </a:r>
            <a:r>
              <a:rPr lang="da-DK" dirty="0"/>
              <a:t> point out …..</a:t>
            </a:r>
          </a:p>
          <a:p>
            <a:r>
              <a:rPr lang="da-DK" dirty="0"/>
              <a:t>A </a:t>
            </a:r>
            <a:r>
              <a:rPr lang="da-DK" dirty="0" err="1"/>
              <a:t>specification</a:t>
            </a:r>
            <a:r>
              <a:rPr lang="da-DK" dirty="0"/>
              <a:t> of </a:t>
            </a:r>
            <a:r>
              <a:rPr lang="da-DK" dirty="0" err="1"/>
              <a:t>subjects</a:t>
            </a: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994958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a:t>
            </a:r>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that:</a:t>
            </a:r>
          </a:p>
          <a:p>
            <a:pPr lvl="1"/>
            <a:r>
              <a:rPr lang="en-GB" sz="4000" dirty="0"/>
              <a:t> </a:t>
            </a:r>
            <a:r>
              <a:rPr lang="en-GB" sz="4000" b="1" dirty="0"/>
              <a:t>Controls the structure and elaboration of the project.</a:t>
            </a:r>
            <a:endParaRPr lang="da-DK" sz="4000" dirty="0"/>
          </a:p>
          <a:p>
            <a:pPr lvl="1"/>
            <a:r>
              <a:rPr lang="en-GB" sz="4000" b="1" dirty="0"/>
              <a:t>Serve as a leading mark when doing the project </a:t>
            </a:r>
          </a:p>
          <a:p>
            <a:pPr lvl="1"/>
            <a:endParaRPr lang="da-DK" sz="4000"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3665744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 </a:t>
            </a:r>
            <a:r>
              <a:rPr lang="da-DK" dirty="0" err="1"/>
              <a:t>how</a:t>
            </a:r>
            <a:r>
              <a:rPr lang="da-DK" dirty="0"/>
              <a:t> to?</a:t>
            </a:r>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a:t>The group rises questions which it finds relevant to examine</a:t>
            </a:r>
            <a:endParaRPr lang="da-DK" dirty="0"/>
          </a:p>
          <a:p>
            <a:pPr marL="514350" lvl="0" indent="-514350">
              <a:buFont typeface="+mj-lt"/>
              <a:buAutoNum type="arabicPeriod"/>
            </a:pPr>
            <a:r>
              <a:rPr lang="en-GB" dirty="0"/>
              <a:t>The group argues in favour of why it is relevant and to whom it is relevant</a:t>
            </a:r>
            <a:endParaRPr lang="da-DK" dirty="0"/>
          </a:p>
          <a:p>
            <a:pPr marL="514350" lvl="0" indent="-514350">
              <a:buFont typeface="+mj-lt"/>
              <a:buAutoNum type="arabicPeriod"/>
            </a:pPr>
            <a:r>
              <a:rPr lang="en-GB" dirty="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a:p>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1735920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 </a:t>
            </a:r>
            <a:r>
              <a:rPr lang="da-DK" dirty="0" err="1"/>
              <a:t>exercises</a:t>
            </a:r>
            <a:r>
              <a:rPr lang="da-DK" dirty="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2921338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1</a:t>
            </a:r>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1589129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2</a:t>
            </a:r>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Hibernate?</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1505874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3</a:t>
            </a:r>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how 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2765867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4</a:t>
            </a:r>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endParaRPr lang="da-DK" sz="280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327039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a:t>Purpose:</a:t>
            </a:r>
          </a:p>
          <a:p>
            <a:endParaRPr lang="da-DK" sz="3600" dirty="0"/>
          </a:p>
          <a:p>
            <a:pPr marL="0" indent="0">
              <a:buNone/>
            </a:pPr>
            <a:r>
              <a:rPr lang="da-DK" sz="7200" dirty="0" err="1">
                <a:solidFill>
                  <a:srgbClr val="C00000"/>
                </a:solidFill>
              </a:rPr>
              <a:t>Enable</a:t>
            </a:r>
            <a:r>
              <a:rPr lang="da-DK" sz="7200" dirty="0">
                <a:solidFill>
                  <a:srgbClr val="C00000"/>
                </a:solidFill>
              </a:rPr>
              <a:t> </a:t>
            </a:r>
            <a:r>
              <a:rPr lang="da-DK" sz="7200" dirty="0" err="1">
                <a:solidFill>
                  <a:srgbClr val="C00000"/>
                </a:solidFill>
              </a:rPr>
              <a:t>you</a:t>
            </a:r>
            <a:r>
              <a:rPr lang="da-DK" sz="7200" dirty="0">
                <a:solidFill>
                  <a:srgbClr val="C00000"/>
                </a:solidFill>
              </a:rPr>
              <a:t> to </a:t>
            </a:r>
            <a:r>
              <a:rPr lang="da-DK" sz="7200" dirty="0" err="1">
                <a:solidFill>
                  <a:srgbClr val="C00000"/>
                </a:solidFill>
              </a:rPr>
              <a:t>write</a:t>
            </a:r>
            <a:r>
              <a:rPr lang="da-DK" sz="7200" dirty="0">
                <a:solidFill>
                  <a:srgbClr val="C00000"/>
                </a:solidFill>
              </a:rPr>
              <a:t> a </a:t>
            </a:r>
            <a:r>
              <a:rPr lang="da-DK" sz="7200" dirty="0" err="1">
                <a:solidFill>
                  <a:srgbClr val="C00000"/>
                </a:solidFill>
              </a:rPr>
              <a:t>better</a:t>
            </a:r>
            <a:r>
              <a:rPr lang="da-DK" sz="7200" dirty="0">
                <a:solidFill>
                  <a:srgbClr val="C00000"/>
                </a:solidFill>
              </a:rPr>
              <a:t> dissertation!</a:t>
            </a:r>
          </a:p>
          <a:p>
            <a:r>
              <a:rPr lang="da-DK" sz="2800" dirty="0" err="1"/>
              <a:t>Better</a:t>
            </a:r>
            <a:r>
              <a:rPr lang="da-DK" sz="2800" dirty="0"/>
              <a:t>, </a:t>
            </a:r>
            <a:r>
              <a:rPr lang="da-DK" sz="2800" dirty="0" err="1"/>
              <a:t>according</a:t>
            </a:r>
            <a:r>
              <a:rPr lang="da-DK" sz="2800" dirty="0"/>
              <a:t> to the </a:t>
            </a:r>
            <a:r>
              <a:rPr lang="da-DK" sz="2800" dirty="0" err="1"/>
              <a:t>requirements</a:t>
            </a:r>
            <a:r>
              <a:rPr lang="da-DK" sz="2800" dirty="0"/>
              <a:t> in the curriculum</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03824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663677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6</a:t>
            </a:r>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31958908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7</a:t>
            </a:r>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478003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8</a:t>
            </a:r>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66652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9</a:t>
            </a:r>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7945128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10</a:t>
            </a:r>
            <a:endParaRPr lang="en-US" dirty="0"/>
          </a:p>
        </p:txBody>
      </p:sp>
      <p:sp>
        <p:nvSpPr>
          <p:cNvPr id="3" name="Pladsholder til indhold 2"/>
          <p:cNvSpPr>
            <a:spLocks noGrp="1"/>
          </p:cNvSpPr>
          <p:nvPr>
            <p:ph idx="1"/>
          </p:nvPr>
        </p:nvSpPr>
        <p:spPr/>
        <p:txBody>
          <a:bodyPr>
            <a:normAutofit/>
          </a:bodyPr>
          <a:lstStyle/>
          <a:p>
            <a:r>
              <a:rPr lang="da-DK" dirty="0" err="1"/>
              <a:t>What</a:t>
            </a:r>
            <a:r>
              <a:rPr lang="da-DK" dirty="0"/>
              <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err="1"/>
              <a:t>What</a:t>
            </a:r>
            <a:r>
              <a:rPr lang="da-DK" dirty="0"/>
              <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err="1"/>
              <a:t>What</a:t>
            </a:r>
            <a:r>
              <a:rPr lang="da-DK" dirty="0"/>
              <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752178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 </a:t>
            </a:r>
            <a:r>
              <a:rPr lang="da-DK" dirty="0" err="1"/>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b="1" dirty="0" err="1"/>
              <a:t>method</a:t>
            </a:r>
            <a:r>
              <a:rPr lang="da-DK" b="1" dirty="0"/>
              <a:t>’ </a:t>
            </a:r>
            <a:r>
              <a:rPr lang="da-DK" dirty="0"/>
              <a:t>(</a:t>
            </a:r>
            <a:r>
              <a:rPr lang="da-DK" dirty="0" err="1"/>
              <a:t>activities</a:t>
            </a:r>
            <a:r>
              <a:rPr lang="da-DK" dirty="0"/>
              <a:t>) </a:t>
            </a:r>
            <a:r>
              <a:rPr lang="da-DK" dirty="0" err="1"/>
              <a:t>which</a:t>
            </a:r>
            <a:r>
              <a:rPr lang="da-DK" dirty="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definition</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1746144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buNone/>
            </a:pPr>
            <a:r>
              <a:rPr lang="da-DK" sz="2400" dirty="0"/>
              <a:t>The </a:t>
            </a:r>
            <a:r>
              <a:rPr lang="da-DK" sz="2400" dirty="0" err="1"/>
              <a:t>claim</a:t>
            </a:r>
            <a:r>
              <a:rPr lang="da-DK" sz="2400" dirty="0"/>
              <a:t>:</a:t>
            </a:r>
          </a:p>
          <a:p>
            <a:pPr marL="0" indent="0" algn="ctr">
              <a:buNone/>
            </a:pPr>
            <a:r>
              <a:rPr lang="da-DK" sz="5400" b="1" dirty="0"/>
              <a:t>Beer is </a:t>
            </a:r>
            <a:r>
              <a:rPr lang="da-DK" sz="5400" b="1" dirty="0" err="1"/>
              <a:t>good</a:t>
            </a:r>
            <a:r>
              <a:rPr lang="da-DK" sz="5400" b="1" dirty="0"/>
              <a:t> for </a:t>
            </a:r>
            <a:r>
              <a:rPr lang="da-DK" sz="5400" b="1" dirty="0" err="1"/>
              <a:t>you</a:t>
            </a:r>
            <a:r>
              <a:rPr lang="da-DK" sz="5400" b="1" dirty="0"/>
              <a: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1438030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a:p>
          <a:p>
            <a:pPr marL="0" indent="0" algn="ctr">
              <a:buNone/>
            </a:pPr>
            <a:r>
              <a:rPr lang="da-DK" sz="5400" b="1"/>
              <a:t>Text Classification – the ”Quality” of report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2565862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da-DK" dirty="0"/>
          </a:p>
        </p:txBody>
      </p:sp>
      <p:sp>
        <p:nvSpPr>
          <p:cNvPr id="3" name="Pladsholder til indhold 2"/>
          <p:cNvSpPr>
            <a:spLocks noGrp="1"/>
          </p:cNvSpPr>
          <p:nvPr>
            <p:ph idx="1"/>
          </p:nvPr>
        </p:nvSpPr>
        <p:spPr/>
        <p:txBody>
          <a:bodyPr>
            <a:normAutofit lnSpcReduction="10000"/>
          </a:bodyPr>
          <a:lstStyle/>
          <a:p>
            <a:r>
              <a:rPr lang="da-DK" dirty="0" err="1"/>
              <a:t>Questions</a:t>
            </a:r>
            <a:r>
              <a:rPr lang="da-DK" dirty="0"/>
              <a:t> </a:t>
            </a:r>
            <a:r>
              <a:rPr lang="da-DK" dirty="0" err="1"/>
              <a:t>raised</a:t>
            </a:r>
            <a:r>
              <a:rPr lang="da-DK" dirty="0"/>
              <a:t> in problem definitions </a:t>
            </a:r>
            <a:r>
              <a:rPr lang="da-DK" dirty="0" err="1"/>
              <a:t>can</a:t>
            </a:r>
            <a:r>
              <a:rPr lang="da-DK" dirty="0"/>
              <a:t> </a:t>
            </a:r>
            <a:r>
              <a:rPr lang="da-DK" dirty="0" err="1"/>
              <a:t>be</a:t>
            </a:r>
            <a:r>
              <a:rPr lang="da-DK" dirty="0"/>
              <a:t> </a:t>
            </a:r>
            <a:r>
              <a:rPr lang="da-DK" dirty="0" err="1"/>
              <a:t>classified</a:t>
            </a:r>
            <a:r>
              <a:rPr lang="da-DK" dirty="0"/>
              <a:t> </a:t>
            </a:r>
            <a:r>
              <a:rPr lang="da-DK" dirty="0" err="1"/>
              <a:t>according</a:t>
            </a:r>
            <a:r>
              <a:rPr lang="da-DK" dirty="0"/>
              <a:t> to the </a:t>
            </a:r>
            <a:r>
              <a:rPr lang="da-DK" dirty="0" err="1"/>
              <a:t>results</a:t>
            </a:r>
            <a:r>
              <a:rPr lang="da-DK" dirty="0"/>
              <a:t> in the </a:t>
            </a:r>
            <a:r>
              <a:rPr lang="da-DK" dirty="0" err="1"/>
              <a:t>report</a:t>
            </a:r>
            <a:r>
              <a:rPr lang="da-DK" dirty="0"/>
              <a:t>: </a:t>
            </a:r>
          </a:p>
          <a:p>
            <a:pPr lvl="1"/>
            <a:r>
              <a:rPr lang="da-DK" sz="3600" b="1" dirty="0"/>
              <a:t>Summary </a:t>
            </a:r>
          </a:p>
          <a:p>
            <a:pPr lvl="1"/>
            <a:r>
              <a:rPr lang="da-DK" sz="3600" b="1" dirty="0" err="1"/>
              <a:t>Evaluated</a:t>
            </a:r>
            <a:r>
              <a:rPr lang="da-DK" sz="3600" b="1" dirty="0"/>
              <a:t> summary </a:t>
            </a:r>
          </a:p>
          <a:p>
            <a:pPr lvl="1"/>
            <a:r>
              <a:rPr lang="da-DK" sz="3600" b="1" dirty="0"/>
              <a:t>Analysis</a:t>
            </a:r>
          </a:p>
          <a:p>
            <a:pPr lvl="1"/>
            <a:r>
              <a:rPr lang="da-DK" sz="3600" b="1" dirty="0" err="1"/>
              <a:t>Synthesis</a:t>
            </a:r>
            <a:endParaRPr lang="da-DK" sz="3600" b="1" dirty="0"/>
          </a:p>
          <a:p>
            <a:pPr lvl="1"/>
            <a:r>
              <a:rPr lang="da-DK" sz="3600" b="1" dirty="0"/>
              <a:t>Critical </a:t>
            </a:r>
            <a:r>
              <a:rPr lang="da-DK" sz="3600" b="1" dirty="0" err="1"/>
              <a:t>evaluation</a:t>
            </a:r>
            <a:endParaRPr lang="da-DK" sz="3600" b="1" dirty="0"/>
          </a:p>
          <a:p>
            <a:pPr lvl="1"/>
            <a:endParaRPr lang="da-DK" dirty="0"/>
          </a:p>
          <a:p>
            <a:pPr lvl="1"/>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42733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a:t>More </a:t>
            </a:r>
            <a:r>
              <a:rPr lang="da-DK" sz="3600" dirty="0" err="1"/>
              <a:t>specially</a:t>
            </a:r>
            <a:endParaRPr lang="da-DK" sz="3600" dirty="0"/>
          </a:p>
          <a:p>
            <a:pPr lvl="1"/>
            <a:r>
              <a:rPr lang="en-US" sz="3200" dirty="0"/>
              <a:t>Provide better understanding of problem definitions and method</a:t>
            </a:r>
          </a:p>
          <a:p>
            <a:pPr lvl="1"/>
            <a:r>
              <a:rPr lang="en-US" sz="3200" dirty="0"/>
              <a:t>Better understanding of various sections in a dissertation report</a:t>
            </a:r>
          </a:p>
          <a:p>
            <a:pPr lvl="1"/>
            <a:r>
              <a:rPr lang="en-US" sz="3200" dirty="0"/>
              <a:t>Facilitate the formation of groups</a:t>
            </a:r>
          </a:p>
          <a:p>
            <a:pPr lvl="1"/>
            <a:r>
              <a:rPr lang="en-US" sz="3200" dirty="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417088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da-DK" dirty="0"/>
          </a:p>
        </p:txBody>
      </p:sp>
      <p:sp>
        <p:nvSpPr>
          <p:cNvPr id="3" name="Pladsholder til indhold 2"/>
          <p:cNvSpPr>
            <a:spLocks noGrp="1"/>
          </p:cNvSpPr>
          <p:nvPr>
            <p:ph idx="1"/>
          </p:nvPr>
        </p:nvSpPr>
        <p:spPr/>
        <p:txBody>
          <a:bodyPr/>
          <a:lstStyle/>
          <a:p>
            <a:r>
              <a:rPr lang="en-US" b="1" dirty="0">
                <a:solidFill>
                  <a:srgbClr val="00B050"/>
                </a:solidFill>
              </a:rPr>
              <a:t>Summary</a:t>
            </a:r>
          </a:p>
          <a:p>
            <a:pPr lvl="1"/>
            <a:r>
              <a:rPr lang="en-US" dirty="0"/>
              <a:t>The result of a </a:t>
            </a:r>
            <a:r>
              <a:rPr lang="en-US" sz="4000" b="1" dirty="0">
                <a:solidFill>
                  <a:srgbClr val="FF0000"/>
                </a:solidFill>
              </a:rPr>
              <a:t>‘What is ….’-</a:t>
            </a:r>
            <a:r>
              <a:rPr lang="en-US" dirty="0"/>
              <a:t>question</a:t>
            </a:r>
          </a:p>
          <a:p>
            <a:pPr lvl="1"/>
            <a:r>
              <a:rPr lang="en-US" dirty="0"/>
              <a:t>Typically  a relatively complete reproduction of some theory</a:t>
            </a:r>
          </a:p>
          <a:p>
            <a:pPr lvl="1"/>
            <a:r>
              <a:rPr lang="en-US" dirty="0"/>
              <a:t>The structure of report sections is given by the applied literature</a:t>
            </a: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3635303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a:solidFill>
                  <a:srgbClr val="00B050"/>
                </a:solidFill>
              </a:rPr>
              <a:t>Evaluated</a:t>
            </a:r>
            <a:r>
              <a:rPr lang="da-DK" sz="3500" b="1" dirty="0">
                <a:solidFill>
                  <a:srgbClr val="00B050"/>
                </a:solidFill>
              </a:rPr>
              <a:t> Summary &amp; Analysis</a:t>
            </a:r>
          </a:p>
          <a:p>
            <a:pPr lvl="1"/>
            <a:r>
              <a:rPr lang="en-US" dirty="0"/>
              <a:t>The result of  </a:t>
            </a:r>
            <a:r>
              <a:rPr lang="en-US" sz="4000" b="1" dirty="0">
                <a:solidFill>
                  <a:srgbClr val="FF0000"/>
                </a:solidFill>
              </a:rPr>
              <a:t>‘why is/can/will...?’-</a:t>
            </a:r>
            <a:r>
              <a:rPr lang="en-US" dirty="0"/>
              <a:t>questions</a:t>
            </a:r>
            <a:r>
              <a:rPr lang="en-US" sz="4000" b="1" dirty="0"/>
              <a:t> </a:t>
            </a:r>
          </a:p>
          <a:p>
            <a:pPr lvl="1"/>
            <a:r>
              <a:rPr lang="en-US" dirty="0"/>
              <a:t>give a survey of e.g. the structure and principles of one systems development method</a:t>
            </a:r>
          </a:p>
          <a:p>
            <a:pPr lvl="1"/>
            <a:r>
              <a:rPr lang="en-US" dirty="0"/>
              <a:t>elucidate consequences and problems in the original text, e.g. an author’s point of view on systems development</a:t>
            </a:r>
          </a:p>
          <a:p>
            <a:pPr lvl="1"/>
            <a:r>
              <a:rPr lang="en-US" dirty="0"/>
              <a:t>involve several authors to elucidate a specific paragraph</a:t>
            </a:r>
          </a:p>
          <a:p>
            <a:pPr lvl="1"/>
            <a:r>
              <a:rPr lang="en-US" dirty="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457618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a:solidFill>
                  <a:srgbClr val="00B050"/>
                </a:solidFill>
              </a:rPr>
              <a:t>Analysis (1)</a:t>
            </a:r>
          </a:p>
          <a:p>
            <a:pPr lvl="1"/>
            <a:r>
              <a:rPr lang="en-GB" sz="2900" dirty="0"/>
              <a:t>Paragraphs where the phenomenon is ‘the centre’ in the way that theory is applied in order to understand the phenomenon (The theory is not the centre).</a:t>
            </a:r>
          </a:p>
          <a:p>
            <a:pPr marL="457200" lvl="1" indent="0">
              <a:buNone/>
            </a:pPr>
            <a:r>
              <a:rPr lang="en-GB" sz="2900" dirty="0"/>
              <a:t>	</a:t>
            </a:r>
            <a:r>
              <a:rPr lang="en-GB" sz="2900" dirty="0">
                <a:solidFill>
                  <a:schemeClr val="tx2">
                    <a:lumMod val="60000"/>
                    <a:lumOff val="40000"/>
                  </a:schemeClr>
                </a:solidFill>
              </a:rPr>
              <a:t>E.g. if you face a certain problem you have never come 	up against previously (the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a:t>	</a:t>
            </a:r>
            <a:r>
              <a:rPr lang="en-GB" sz="2900" dirty="0">
                <a:solidFill>
                  <a:schemeClr val="tx2">
                    <a:lumMod val="60000"/>
                    <a:lumOff val="40000"/>
                  </a:schemeClr>
                </a:solidFill>
              </a:rPr>
              <a:t>For instance, if theory criteria as well as own criteria 	are used for the concept of ‘a good user interface’ 	which is utilised for an original evaluation (analysis) of 	the interfaces of concrete products.</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15742261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a:solidFill>
                  <a:srgbClr val="00B050"/>
                </a:solidFill>
              </a:rPr>
              <a:t>Analysis (2)</a:t>
            </a:r>
          </a:p>
          <a:p>
            <a:pPr lvl="1"/>
            <a:r>
              <a:rPr lang="en-GB" sz="2900" dirty="0"/>
              <a:t>Paragraphs where problems, theories, data and conclusions are united. They are presented coherently - not independently and in parallel unaffected by one another.</a:t>
            </a:r>
            <a:endParaRPr lang="da-DK" sz="2900" dirty="0"/>
          </a:p>
          <a:p>
            <a:pPr marL="457200" lvl="1" indent="0">
              <a:buNone/>
            </a:pPr>
            <a:r>
              <a:rPr lang="en-GB" sz="2900" dirty="0"/>
              <a:t>	</a:t>
            </a:r>
            <a:r>
              <a:rPr lang="en-GB" sz="2900" dirty="0">
                <a:solidFill>
                  <a:schemeClr val="tx2">
                    <a:lumMod val="60000"/>
                    <a:lumOff val="40000"/>
                  </a:schemeClr>
                </a:solidFill>
              </a:rPr>
              <a:t>Project reports lacking paragraphs of this kind are often 	characterised by phrases like: ‘Superficial with a shortage of 	preparation and application of data material’, ‘Lack of 	understanding and coherence between empiricism and theory 	’or ‘Unreflective 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a:t>	</a:t>
            </a:r>
            <a:r>
              <a:rPr lang="en-GB" sz="2900" dirty="0">
                <a:solidFill>
                  <a:schemeClr val="tx2">
                    <a:lumMod val="60000"/>
                    <a:lumOff val="40000"/>
                  </a:schemeClr>
                </a:solidFill>
              </a:rPr>
              <a:t>E.g. if, after an explanation of a systems development method, 	a number of transverse 	questions are being discussed to find 	the basic attitude of the method (the author) towards e.g. 	user co-operation, quality, etc.</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2907705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a:solidFill>
                  <a:srgbClr val="00B050"/>
                </a:solidFill>
              </a:rPr>
              <a:t>Synthesis</a:t>
            </a:r>
            <a:endParaRPr lang="da-DK" b="1" dirty="0">
              <a:solidFill>
                <a:srgbClr val="00B050"/>
              </a:solidFill>
            </a:endParaRPr>
          </a:p>
          <a:p>
            <a:pPr lvl="1"/>
            <a:r>
              <a:rPr lang="da-DK" dirty="0"/>
              <a:t>The </a:t>
            </a:r>
            <a:r>
              <a:rPr lang="da-DK" dirty="0" err="1"/>
              <a:t>result</a:t>
            </a:r>
            <a:r>
              <a:rPr lang="da-DK" dirty="0"/>
              <a:t> of </a:t>
            </a:r>
            <a:r>
              <a:rPr lang="en-GB" sz="4000" b="1" dirty="0">
                <a:solidFill>
                  <a:srgbClr val="FF0000"/>
                </a:solidFill>
              </a:rPr>
              <a:t>‘what consequences will it entail that...? or ‘what is the reason for....?’-</a:t>
            </a:r>
            <a:r>
              <a:rPr lang="en-GB" dirty="0">
                <a:solidFill>
                  <a:srgbClr val="FF0000"/>
                </a:solidFill>
              </a:rPr>
              <a:t> </a:t>
            </a:r>
            <a:r>
              <a:rPr lang="en-GB" dirty="0"/>
              <a:t>questions</a:t>
            </a:r>
          </a:p>
          <a:p>
            <a:pPr lvl="1"/>
            <a:r>
              <a:rPr lang="en-GB" dirty="0"/>
              <a:t>Independent text building on own analysis. E.g.:</a:t>
            </a:r>
            <a:endParaRPr lang="da-DK" dirty="0"/>
          </a:p>
          <a:p>
            <a:pPr lvl="2"/>
            <a:r>
              <a:rPr lang="en-GB" dirty="0"/>
              <a:t>By 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results </a:t>
            </a:r>
          </a:p>
          <a:p>
            <a:pPr lvl="1"/>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0733074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a:solidFill>
                  <a:srgbClr val="00B050"/>
                </a:solidFill>
              </a:rPr>
              <a:t>Critical Evaluation</a:t>
            </a:r>
          </a:p>
          <a:p>
            <a:pPr lvl="1"/>
            <a:r>
              <a:rPr lang="en-GB" dirty="0"/>
              <a:t>Result of </a:t>
            </a:r>
            <a:r>
              <a:rPr lang="en-GB" sz="3600" b="1" dirty="0">
                <a:solidFill>
                  <a:srgbClr val="FF0000"/>
                </a:solidFill>
              </a:rPr>
              <a:t>‘Is it possible to come up with conclusions on the basis of the analysis and considerations made concerning.... ‘- </a:t>
            </a:r>
            <a:r>
              <a:rPr lang="en-GB" dirty="0"/>
              <a:t>questions</a:t>
            </a:r>
            <a:endParaRPr lang="da-DK" dirty="0"/>
          </a:p>
          <a:p>
            <a:endParaRPr lang="da-DK" b="1" dirty="0"/>
          </a:p>
          <a:p>
            <a:pPr lvl="1"/>
            <a:endParaRPr lang="en-US" b="1"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2484954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a:t>In </a:t>
            </a:r>
            <a:r>
              <a:rPr lang="da-DK" dirty="0" err="1"/>
              <a:t>order</a:t>
            </a:r>
            <a:r>
              <a:rPr lang="da-DK" dirty="0"/>
              <a:t> to </a:t>
            </a:r>
            <a:r>
              <a:rPr lang="da-DK" dirty="0" err="1"/>
              <a:t>answer</a:t>
            </a:r>
            <a:r>
              <a:rPr lang="da-DK" dirty="0"/>
              <a:t> </a:t>
            </a:r>
            <a:r>
              <a:rPr lang="da-DK" dirty="0" err="1"/>
              <a:t>questions</a:t>
            </a:r>
            <a:r>
              <a:rPr lang="da-DK" dirty="0"/>
              <a:t> at a </a:t>
            </a:r>
            <a:r>
              <a:rPr lang="da-DK" dirty="0" err="1"/>
              <a:t>certain</a:t>
            </a:r>
            <a:r>
              <a:rPr lang="da-DK" dirty="0"/>
              <a:t> </a:t>
            </a:r>
            <a:r>
              <a:rPr lang="da-DK" dirty="0" err="1"/>
              <a:t>level</a:t>
            </a:r>
            <a:r>
              <a:rPr lang="da-DK" dirty="0"/>
              <a:t>, </a:t>
            </a:r>
            <a:r>
              <a:rPr lang="da-DK" dirty="0" err="1"/>
              <a:t>you</a:t>
            </a:r>
            <a:r>
              <a:rPr lang="da-DK" dirty="0"/>
              <a:t> </a:t>
            </a:r>
            <a:r>
              <a:rPr lang="da-DK" dirty="0" err="1"/>
              <a:t>need</a:t>
            </a:r>
            <a:r>
              <a:rPr lang="da-DK" dirty="0"/>
              <a:t> to </a:t>
            </a:r>
            <a:r>
              <a:rPr lang="da-DK" dirty="0" err="1"/>
              <a:t>answer</a:t>
            </a:r>
            <a:r>
              <a:rPr lang="da-DK" dirty="0"/>
              <a:t> </a:t>
            </a:r>
            <a:r>
              <a:rPr lang="da-DK" dirty="0" err="1"/>
              <a:t>questions</a:t>
            </a:r>
            <a:r>
              <a:rPr lang="da-DK" dirty="0"/>
              <a:t> at </a:t>
            </a:r>
            <a:r>
              <a:rPr lang="da-DK" dirty="0" err="1"/>
              <a:t>underlying</a:t>
            </a:r>
            <a:r>
              <a:rPr lang="da-DK" dirty="0"/>
              <a:t> </a:t>
            </a:r>
            <a:r>
              <a:rPr lang="da-DK" dirty="0" err="1"/>
              <a:t>levels</a:t>
            </a:r>
            <a:r>
              <a:rPr lang="da-DK" dirty="0"/>
              <a:t> as </a:t>
            </a:r>
            <a:r>
              <a:rPr lang="da-DK" dirty="0" err="1"/>
              <a:t>well</a:t>
            </a:r>
            <a:endParaRPr lang="da-DK" dirty="0"/>
          </a:p>
          <a:p>
            <a:r>
              <a:rPr lang="da-DK" dirty="0" err="1"/>
              <a:t>E.g</a:t>
            </a:r>
            <a:r>
              <a:rPr lang="da-DK" dirty="0"/>
              <a:t>:</a:t>
            </a:r>
          </a:p>
          <a:p>
            <a:pPr lvl="1"/>
            <a:r>
              <a:rPr lang="da-DK" dirty="0"/>
              <a:t>Critical </a:t>
            </a:r>
            <a:r>
              <a:rPr lang="da-DK" dirty="0" err="1"/>
              <a:t>evaluation</a:t>
            </a:r>
            <a:r>
              <a:rPr lang="da-DK" dirty="0"/>
              <a:t> is </a:t>
            </a:r>
            <a:r>
              <a:rPr lang="da-DK" dirty="0" err="1"/>
              <a:t>based</a:t>
            </a:r>
            <a:r>
              <a:rPr lang="da-DK" dirty="0"/>
              <a:t> on </a:t>
            </a:r>
            <a:r>
              <a:rPr lang="da-DK" dirty="0" err="1"/>
              <a:t>synthesis</a:t>
            </a:r>
            <a:r>
              <a:rPr lang="da-DK" dirty="0"/>
              <a:t> and </a:t>
            </a:r>
            <a:r>
              <a:rPr lang="da-DK" dirty="0" err="1"/>
              <a:t>analysis</a:t>
            </a:r>
            <a:endParaRPr lang="da-DK" dirty="0"/>
          </a:p>
          <a:p>
            <a:pPr lvl="1"/>
            <a:r>
              <a:rPr lang="da-DK" dirty="0" err="1"/>
              <a:t>Evaluated</a:t>
            </a:r>
            <a:r>
              <a:rPr lang="da-DK" dirty="0"/>
              <a:t> </a:t>
            </a:r>
            <a:r>
              <a:rPr lang="da-DK" dirty="0" err="1"/>
              <a:t>summaries</a:t>
            </a:r>
            <a:r>
              <a:rPr lang="da-DK" dirty="0"/>
              <a:t> are </a:t>
            </a:r>
            <a:r>
              <a:rPr lang="da-DK" dirty="0" err="1"/>
              <a:t>based</a:t>
            </a:r>
            <a:r>
              <a:rPr lang="da-DK" dirty="0"/>
              <a:t> on </a:t>
            </a:r>
            <a:r>
              <a:rPr lang="da-DK" dirty="0" err="1"/>
              <a:t>summaries</a:t>
            </a:r>
            <a:endParaRPr lang="da-DK" dirty="0"/>
          </a:p>
          <a:p>
            <a:pPr lvl="1"/>
            <a:endParaRPr lang="da-DK" dirty="0"/>
          </a:p>
          <a:p>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78328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are a large majority of summary paragraphs in a report it is not as ‘good’ as a report including a majority of paragraphs of evaluated summaries, etc. </a:t>
            </a:r>
            <a:endParaRPr lang="da-DK" sz="4000" dirty="0"/>
          </a:p>
          <a:p>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7998678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23530939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a:t>The role of the Supervisor</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238347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a:t>Why…?</a:t>
            </a:r>
          </a:p>
          <a:p>
            <a:pPr lvl="1"/>
            <a:r>
              <a:rPr lang="da-DK" sz="3200"/>
              <a:t>We have seen many students being very insecure about how to write a dissertation (all phases)</a:t>
            </a:r>
          </a:p>
          <a:p>
            <a:pPr lvl="1"/>
            <a:r>
              <a:rPr lang="da-DK" sz="320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92968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en-US" dirty="0"/>
              <a:t>Each project (single or group) is assigned a supervisor</a:t>
            </a:r>
          </a:p>
          <a:p>
            <a:r>
              <a:rPr lang="en-US" dirty="0"/>
              <a:t>The supervisor gets 15 hours of ”credit” for supervision per student</a:t>
            </a:r>
          </a:p>
          <a:p>
            <a:r>
              <a:rPr lang="en-US" dirty="0"/>
              <a:t>This includes ALL activities related to the dissertation project + internship</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732880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z="2800"/>
              <a:t>Discussions about project ”foundation” (topic, problem formulation, etc.)</a:t>
            </a:r>
          </a:p>
          <a:p>
            <a:r>
              <a:rPr lang="da-DK" sz="2800"/>
              <a:t>Meetings with students</a:t>
            </a:r>
          </a:p>
          <a:p>
            <a:r>
              <a:rPr lang="da-DK" sz="2800"/>
              <a:t>Preparation for meetings (review of submitted material, mail correspondence, etc.)</a:t>
            </a:r>
          </a:p>
          <a:p>
            <a:r>
              <a:rPr lang="da-DK" sz="2800"/>
              <a:t>Reading and evaluating the final dissertation</a:t>
            </a:r>
          </a:p>
          <a:p>
            <a:r>
              <a:rPr lang="da-DK" sz="2800"/>
              <a:t>Conducting the exam</a:t>
            </a:r>
          </a:p>
          <a:p>
            <a:r>
              <a:rPr lang="da-DK" sz="2800" b="1" i="1"/>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23383270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The primary abilities of a supervisor</a:t>
            </a:r>
          </a:p>
          <a:p>
            <a:pPr lvl="1"/>
            <a:r>
              <a:rPr lang="da-DK"/>
              <a:t>Discussions concerning problem formulation, overall definition of methodology, etc.</a:t>
            </a:r>
          </a:p>
          <a:p>
            <a:pPr lvl="1"/>
            <a:r>
              <a:rPr lang="da-DK"/>
              <a:t>Planning, establish priorities</a:t>
            </a:r>
          </a:p>
          <a:p>
            <a:pPr lvl="1"/>
            <a:r>
              <a:rPr lang="da-DK"/>
              <a:t>Spotting inconsistencies, subjectivity, continuity errors, etc.</a:t>
            </a:r>
          </a:p>
          <a:p>
            <a:pPr lvl="1"/>
            <a:r>
              <a:rPr lang="da-DK"/>
              <a:t>Discussions about conclusions, reflection, etc.</a:t>
            </a:r>
          </a:p>
          <a:p>
            <a:pPr lvl="1"/>
            <a:r>
              <a:rPr lang="da-DK"/>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42337596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You can </a:t>
            </a:r>
            <a:r>
              <a:rPr lang="da-DK" u="sng"/>
              <a:t>not</a:t>
            </a:r>
            <a:r>
              <a:rPr lang="da-DK"/>
              <a:t> expect your supervisor to have</a:t>
            </a:r>
          </a:p>
          <a:p>
            <a:pPr lvl="1"/>
            <a:r>
              <a:rPr lang="da-DK"/>
              <a:t>Deep knowledge about your problem domain</a:t>
            </a:r>
          </a:p>
          <a:p>
            <a:pPr lvl="1"/>
            <a:r>
              <a:rPr lang="da-DK"/>
              <a:t>Deep knowledge about the tools and technologies you use</a:t>
            </a:r>
          </a:p>
          <a:p>
            <a:r>
              <a:rPr lang="da-DK"/>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36982037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en-US" dirty="0"/>
              <a:t>Avoid using the supervisor for ”proofreading”</a:t>
            </a:r>
          </a:p>
          <a:p>
            <a:pPr lvl="1"/>
            <a:r>
              <a:rPr lang="en-US" dirty="0"/>
              <a:t>Checking for typing errors, grammar, etc..</a:t>
            </a:r>
          </a:p>
          <a:p>
            <a:r>
              <a:rPr lang="en-US" dirty="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14997716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Perhaps most importantly:</a:t>
            </a:r>
          </a:p>
          <a:p>
            <a:r>
              <a:rPr lang="da-DK" b="1"/>
              <a:t>The supervisor will not do the work for you!</a:t>
            </a:r>
          </a:p>
          <a:p>
            <a:r>
              <a:rPr lang="da-DK" b="1"/>
              <a:t>The supervisor is not responsible for your success – you are!</a:t>
            </a:r>
          </a:p>
          <a:p>
            <a:r>
              <a:rPr lang="da-DK" b="1"/>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9785923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a:t>(One week before deadline): </a:t>
            </a:r>
            <a:r>
              <a:rPr lang="da-DK" i="1"/>
              <a:t>Dear supervisor, here is a first version of my report. Please tell me if there are any problems with it…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Usual setup (not mandatory):</a:t>
            </a:r>
          </a:p>
          <a:p>
            <a:pPr lvl="1"/>
            <a:r>
              <a:rPr lang="da-DK"/>
              <a:t>4 hours of meeting (face time), e.g. one half-hour meeting per week for the last 8 weeks.</a:t>
            </a:r>
          </a:p>
          <a:p>
            <a:pPr lvl="1"/>
            <a:r>
              <a:rPr lang="da-DK"/>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32026599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363272" cy="4709120"/>
          </a:xfrm>
        </p:spPr>
        <p:txBody>
          <a:bodyPr/>
          <a:lstStyle/>
          <a:p>
            <a:r>
              <a:rPr lang="en-US" dirty="0"/>
              <a:t>The dissertation work is an exam!</a:t>
            </a:r>
          </a:p>
          <a:p>
            <a:r>
              <a:rPr lang="en-US" dirty="0"/>
              <a:t>The supervisor will not do the work for you!</a:t>
            </a:r>
          </a:p>
          <a:p>
            <a:r>
              <a:rPr lang="en-US" dirty="0"/>
              <a:t>BUT the supervisor will – of course – really like you to succeed! We are not evil people </a:t>
            </a:r>
            <a:r>
              <a:rPr lang="da-DK" b="1" dirty="0">
                <a:sym typeface="Wingdings" panose="05000000000000000000" pitchFamily="2" charset="2"/>
              </a:rPr>
              <a:t></a:t>
            </a:r>
            <a:endParaRPr lang="da-DK"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26996465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a:t>We’re</a:t>
            </a:r>
            <a:r>
              <a:rPr lang="da-DK" sz="3600" b="1" dirty="0"/>
              <a:t> done for </a:t>
            </a:r>
            <a:r>
              <a:rPr lang="da-DK" sz="3600" b="1" dirty="0" err="1"/>
              <a:t>today</a:t>
            </a:r>
            <a:r>
              <a:rPr lang="da-DK" sz="3600" b="1" dirty="0"/>
              <a:t> – </a:t>
            </a:r>
            <a:r>
              <a:rPr lang="da-DK" sz="3600" b="1" dirty="0" err="1"/>
              <a:t>thank</a:t>
            </a:r>
            <a:r>
              <a:rPr lang="da-DK" sz="3600" b="1" dirty="0"/>
              <a:t> </a:t>
            </a:r>
            <a:r>
              <a:rPr lang="da-DK" sz="3600" b="1" dirty="0" err="1"/>
              <a:t>you</a:t>
            </a:r>
            <a:r>
              <a:rPr lang="da-DK" sz="3600" b="1" dirty="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47688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a:t>Schedule</a:t>
            </a:r>
          </a:p>
          <a:p>
            <a:pPr lvl="1"/>
            <a:r>
              <a:rPr lang="da-DK" b="1" dirty="0"/>
              <a:t>…</a:t>
            </a:r>
          </a:p>
          <a:p>
            <a:r>
              <a:rPr lang="da-DK" sz="3600" dirty="0"/>
              <a:t>All </a:t>
            </a:r>
            <a:r>
              <a:rPr lang="da-DK" sz="3600" dirty="0" err="1"/>
              <a:t>days</a:t>
            </a:r>
            <a:r>
              <a:rPr lang="da-DK" sz="3600" dirty="0"/>
              <a:t> start at 9:00, and end </a:t>
            </a:r>
            <a:r>
              <a:rPr lang="da-DK" sz="3600" dirty="0" err="1"/>
              <a:t>when</a:t>
            </a:r>
            <a:r>
              <a:rPr lang="da-DK" sz="3600" dirty="0"/>
              <a:t> the agenda is </a:t>
            </a:r>
            <a:r>
              <a:rPr lang="da-DK" sz="3600" dirty="0" err="1"/>
              <a:t>exhausted</a:t>
            </a:r>
            <a:r>
              <a:rPr lang="da-DK" sz="3600" dirty="0"/>
              <a:t> … </a:t>
            </a:r>
            <a:r>
              <a:rPr lang="da-DK" sz="3600" dirty="0" err="1"/>
              <a:t>around</a:t>
            </a:r>
            <a:r>
              <a:rPr lang="da-DK" sz="3600" dirty="0"/>
              <a:t> 13:00 (</a:t>
            </a:r>
            <a:r>
              <a:rPr lang="da-DK" sz="3600" dirty="0" err="1"/>
              <a:t>depends</a:t>
            </a:r>
            <a:r>
              <a:rPr lang="da-DK" sz="3600" dirty="0"/>
              <a:t> on </a:t>
            </a:r>
            <a:r>
              <a:rPr lang="da-DK" sz="3600" dirty="0" err="1"/>
              <a:t>activity</a:t>
            </a:r>
            <a:r>
              <a:rPr lang="da-DK" sz="3600" dirty="0"/>
              <a: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5178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a:t>Day 1: ”</a:t>
            </a:r>
            <a:r>
              <a:rPr lang="da-DK" sz="3600" b="1" dirty="0" err="1"/>
              <a:t>What</a:t>
            </a:r>
            <a:r>
              <a:rPr lang="da-DK" sz="3600" b="1" dirty="0"/>
              <a:t> is it all </a:t>
            </a:r>
            <a:r>
              <a:rPr lang="da-DK" sz="3600" b="1" dirty="0" err="1"/>
              <a:t>about</a:t>
            </a:r>
            <a:r>
              <a:rPr lang="da-DK" sz="3600" b="1" dirty="0"/>
              <a:t> + </a:t>
            </a:r>
            <a:r>
              <a:rPr lang="da-DK" sz="3600" b="1" dirty="0" err="1"/>
              <a:t>forming</a:t>
            </a:r>
            <a:r>
              <a:rPr lang="da-DK" sz="3600" b="1" dirty="0"/>
              <a:t> </a:t>
            </a:r>
            <a:r>
              <a:rPr lang="da-DK" sz="3600" b="1" dirty="0" err="1"/>
              <a:t>groups</a:t>
            </a:r>
            <a:r>
              <a:rPr lang="da-DK" sz="3600" b="1" dirty="0"/>
              <a:t>”</a:t>
            </a:r>
          </a:p>
          <a:p>
            <a:pPr lvl="1"/>
            <a:r>
              <a:rPr lang="da-DK" dirty="0"/>
              <a:t>Problems </a:t>
            </a:r>
          </a:p>
          <a:p>
            <a:pPr lvl="1"/>
            <a:r>
              <a:rPr lang="da-DK" dirty="0" err="1"/>
              <a:t>Study</a:t>
            </a:r>
            <a:r>
              <a:rPr lang="da-DK" dirty="0"/>
              <a:t> </a:t>
            </a:r>
            <a:r>
              <a:rPr lang="da-DK" dirty="0" err="1"/>
              <a:t>project</a:t>
            </a:r>
            <a:r>
              <a:rPr lang="da-DK" dirty="0"/>
              <a:t> – structure</a:t>
            </a:r>
          </a:p>
          <a:p>
            <a:pPr lvl="1"/>
            <a:r>
              <a:rPr lang="da-DK" dirty="0">
                <a:solidFill>
                  <a:srgbClr val="00B050"/>
                </a:solidFill>
              </a:rPr>
              <a:t>Group formations (Marketplace)</a:t>
            </a:r>
          </a:p>
          <a:p>
            <a:pPr lvl="1"/>
            <a:r>
              <a:rPr lang="da-DK" dirty="0"/>
              <a:t>Problem definitions </a:t>
            </a:r>
          </a:p>
          <a:p>
            <a:pPr lvl="1"/>
            <a:r>
              <a:rPr lang="da-DK" dirty="0"/>
              <a:t>Good and bad problem definitions</a:t>
            </a:r>
          </a:p>
          <a:p>
            <a:pPr lvl="1"/>
            <a:r>
              <a:rPr lang="da-DK" dirty="0" err="1">
                <a:solidFill>
                  <a:srgbClr val="00B050"/>
                </a:solidFill>
              </a:rPr>
              <a:t>Exercise</a:t>
            </a:r>
            <a:r>
              <a:rPr lang="da-DK" dirty="0">
                <a:solidFill>
                  <a:srgbClr val="00B050"/>
                </a:solidFill>
              </a:rPr>
              <a:t>: </a:t>
            </a:r>
            <a:r>
              <a:rPr lang="da-DK" dirty="0" err="1">
                <a:solidFill>
                  <a:srgbClr val="00B050"/>
                </a:solidFill>
              </a:rPr>
              <a:t>Working</a:t>
            </a:r>
            <a:r>
              <a:rPr lang="da-DK" dirty="0">
                <a:solidFill>
                  <a:srgbClr val="00B050"/>
                </a:solidFill>
              </a:rPr>
              <a:t> with problem definition for a given </a:t>
            </a:r>
            <a:r>
              <a:rPr lang="da-DK" dirty="0" err="1">
                <a:solidFill>
                  <a:srgbClr val="00B050"/>
                </a:solidFill>
              </a:rPr>
              <a:t>topic</a:t>
            </a:r>
            <a:endParaRPr lang="da-DK" dirty="0">
              <a:solidFill>
                <a:srgbClr val="00B050"/>
              </a:solidFill>
            </a:endParaRPr>
          </a:p>
          <a:p>
            <a:pPr lvl="1"/>
            <a:r>
              <a:rPr lang="da-DK" dirty="0"/>
              <a:t>The </a:t>
            </a:r>
            <a:r>
              <a:rPr lang="da-DK" dirty="0" err="1"/>
              <a:t>role</a:t>
            </a:r>
            <a:r>
              <a:rPr lang="da-DK" dirty="0"/>
              <a:t> of </a:t>
            </a:r>
            <a:r>
              <a:rPr lang="da-DK"/>
              <a:t>the supervisor</a:t>
            </a:r>
            <a:endParaRPr lang="da-DK" dirty="0"/>
          </a:p>
          <a:p>
            <a:pPr lvl="1"/>
            <a:endParaRPr lang="da-DK" dirty="0"/>
          </a:p>
          <a:p>
            <a:endParaRPr lang="da-DK" dirty="0"/>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751364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a:t>Day 2+3: ”Further into the details”</a:t>
            </a:r>
          </a:p>
          <a:p>
            <a:pPr lvl="1"/>
            <a:r>
              <a:rPr lang="da-DK"/>
              <a:t>Subjectivity vs. Objectivity</a:t>
            </a:r>
          </a:p>
          <a:p>
            <a:pPr lvl="1"/>
            <a:r>
              <a:rPr lang="da-DK"/>
              <a:t>Supporting claims</a:t>
            </a:r>
          </a:p>
          <a:p>
            <a:pPr lvl="1"/>
            <a:r>
              <a:rPr lang="da-DK"/>
              <a:t>Language and formulations</a:t>
            </a:r>
          </a:p>
          <a:p>
            <a:pPr lvl="1"/>
            <a:r>
              <a:rPr lang="da-DK"/>
              <a:t>Proper use of sources</a:t>
            </a:r>
          </a:p>
          <a:p>
            <a:pPr lvl="1"/>
            <a:r>
              <a:rPr lang="da-DK"/>
              <a:t>Proper use of your supervisor</a:t>
            </a:r>
          </a:p>
          <a:p>
            <a:pPr lvl="1"/>
            <a:r>
              <a:rPr lang="da-DK"/>
              <a:t>Planning and prioritisation</a:t>
            </a:r>
          </a:p>
          <a:p>
            <a:pPr lvl="1"/>
            <a:r>
              <a:rPr lang="da-DK"/>
              <a:t>Reflection</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1810249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a:t>Day 4: ”The End is near”</a:t>
            </a:r>
          </a:p>
          <a:p>
            <a:pPr lvl="1"/>
            <a:r>
              <a:rPr lang="da-DK"/>
              <a:t>Group status and problems (”workshop”)</a:t>
            </a:r>
          </a:p>
          <a:p>
            <a:pPr lvl="1"/>
            <a:r>
              <a:rPr lang="da-DK"/>
              <a:t>Writing proper conclusions</a:t>
            </a:r>
          </a:p>
          <a:p>
            <a:pPr lvl="1"/>
            <a:r>
              <a:rPr lang="da-DK"/>
              <a:t>Report structure and layout</a:t>
            </a:r>
          </a:p>
          <a:p>
            <a:pPr lvl="1"/>
            <a:r>
              <a:rPr lang="da-DK"/>
              <a:t>The exam</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1768042332"/>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2319</TotalTime>
  <Words>3056</Words>
  <Application>Microsoft Office PowerPoint</Application>
  <PresentationFormat>Skærmshow (4:3)</PresentationFormat>
  <Paragraphs>452</Paragraphs>
  <Slides>59</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59</vt:i4>
      </vt:variant>
    </vt:vector>
  </HeadingPairs>
  <TitlesOfParts>
    <vt:vector size="64" baseType="lpstr">
      <vt:lpstr>Arial</vt:lpstr>
      <vt:lpstr>Arial Black</vt:lpstr>
      <vt:lpstr>Calibri</vt:lpstr>
      <vt:lpstr>Times New Roman</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What is a problem?</vt:lpstr>
      <vt:lpstr>What is a problem?</vt:lpstr>
      <vt:lpstr>PowerPoint-præsentation</vt:lpstr>
      <vt:lpstr>Study Project</vt:lpstr>
      <vt:lpstr>PowerPoint-præsentation</vt:lpstr>
      <vt:lpstr>PowerPoint-præsentation</vt:lpstr>
      <vt:lpstr>Group formation</vt:lpstr>
      <vt:lpstr>Group formation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EASJ</cp:lastModifiedBy>
  <cp:revision>63</cp:revision>
  <dcterms:created xsi:type="dcterms:W3CDTF">2013-09-14T11:40:54Z</dcterms:created>
  <dcterms:modified xsi:type="dcterms:W3CDTF">2019-04-02T12:33:53Z</dcterms:modified>
</cp:coreProperties>
</file>