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omments/comment1.xml" ContentType="application/vnd.openxmlformats-officedocument.presentationml.comments+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6"/>
  </p:sldMasterIdLst>
  <p:notesMasterIdLst>
    <p:notesMasterId r:id="rId55"/>
  </p:notesMasterIdLst>
  <p:handoutMasterIdLst>
    <p:handoutMasterId r:id="rId56"/>
  </p:handoutMasterIdLst>
  <p:sldIdLst>
    <p:sldId id="256" r:id="rId7"/>
    <p:sldId id="264" r:id="rId8"/>
    <p:sldId id="265" r:id="rId9"/>
    <p:sldId id="310" r:id="rId10"/>
    <p:sldId id="337" r:id="rId11"/>
    <p:sldId id="313" r:id="rId12"/>
    <p:sldId id="314" r:id="rId13"/>
    <p:sldId id="315" r:id="rId14"/>
    <p:sldId id="382" r:id="rId15"/>
    <p:sldId id="384" r:id="rId16"/>
    <p:sldId id="383" r:id="rId17"/>
    <p:sldId id="385" r:id="rId18"/>
    <p:sldId id="392" r:id="rId19"/>
    <p:sldId id="391" r:id="rId20"/>
    <p:sldId id="394" r:id="rId21"/>
    <p:sldId id="387" r:id="rId22"/>
    <p:sldId id="365" r:id="rId23"/>
    <p:sldId id="367" r:id="rId24"/>
    <p:sldId id="368" r:id="rId25"/>
    <p:sldId id="369" r:id="rId26"/>
    <p:sldId id="370" r:id="rId27"/>
    <p:sldId id="371" r:id="rId28"/>
    <p:sldId id="388" r:id="rId29"/>
    <p:sldId id="395" r:id="rId30"/>
    <p:sldId id="312" r:id="rId31"/>
    <p:sldId id="389" r:id="rId32"/>
    <p:sldId id="289" r:id="rId33"/>
    <p:sldId id="290" r:id="rId34"/>
    <p:sldId id="292" r:id="rId35"/>
    <p:sldId id="293" r:id="rId36"/>
    <p:sldId id="295" r:id="rId37"/>
    <p:sldId id="296" r:id="rId38"/>
    <p:sldId id="297" r:id="rId39"/>
    <p:sldId id="298" r:id="rId40"/>
    <p:sldId id="299" r:id="rId41"/>
    <p:sldId id="303" r:id="rId42"/>
    <p:sldId id="267" r:id="rId43"/>
    <p:sldId id="350" r:id="rId44"/>
    <p:sldId id="354" r:id="rId45"/>
    <p:sldId id="355" r:id="rId46"/>
    <p:sldId id="356" r:id="rId47"/>
    <p:sldId id="357" r:id="rId48"/>
    <p:sldId id="358" r:id="rId49"/>
    <p:sldId id="359" r:id="rId50"/>
    <p:sldId id="360" r:id="rId51"/>
    <p:sldId id="362" r:id="rId52"/>
    <p:sldId id="304" r:id="rId53"/>
    <p:sldId id="363" r:id="rId54"/>
  </p:sldIdLst>
  <p:sldSz cx="9144000" cy="6858000" type="screen4x3"/>
  <p:notesSz cx="6669088" cy="9867900"/>
  <p:defaultTex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nders Kristian Børjesson" initials="AKB" lastIdx="1" clrIdx="0">
    <p:extLst>
      <p:ext uri="{19B8F6BF-5375-455C-9EA6-DF929625EA0E}">
        <p15:presenceInfo xmlns:p15="http://schemas.microsoft.com/office/powerpoint/2012/main" userId="S-1-5-21-4129334061-3239653497-1395024802-1952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autoAdjust="0"/>
    <p:restoredTop sz="94630" autoAdjust="0"/>
  </p:normalViewPr>
  <p:slideViewPr>
    <p:cSldViewPr>
      <p:cViewPr varScale="1">
        <p:scale>
          <a:sx n="114" d="100"/>
          <a:sy n="114" d="100"/>
        </p:scale>
        <p:origin x="78" y="219"/>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varScale="1">
        <p:scale>
          <a:sx n="65" d="100"/>
          <a:sy n="65" d="100"/>
        </p:scale>
        <p:origin x="3396" y="78"/>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9" Type="http://schemas.openxmlformats.org/officeDocument/2006/relationships/slide" Target="slides/slide33.xml"/><Relationship Id="rId21" Type="http://schemas.openxmlformats.org/officeDocument/2006/relationships/slide" Target="slides/slide15.xml"/><Relationship Id="rId34" Type="http://schemas.openxmlformats.org/officeDocument/2006/relationships/slide" Target="slides/slide28.xml"/><Relationship Id="rId42" Type="http://schemas.openxmlformats.org/officeDocument/2006/relationships/slide" Target="slides/slide36.xml"/><Relationship Id="rId47" Type="http://schemas.openxmlformats.org/officeDocument/2006/relationships/slide" Target="slides/slide41.xml"/><Relationship Id="rId50" Type="http://schemas.openxmlformats.org/officeDocument/2006/relationships/slide" Target="slides/slide44.xml"/><Relationship Id="rId55" Type="http://schemas.openxmlformats.org/officeDocument/2006/relationships/notesMaster" Target="notesMasters/notesMaster1.xml"/><Relationship Id="rId7" Type="http://schemas.openxmlformats.org/officeDocument/2006/relationships/slide" Target="slides/slide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slide" Target="slides/slide23.xml"/><Relationship Id="rId41" Type="http://schemas.openxmlformats.org/officeDocument/2006/relationships/slide" Target="slides/slide35.xml"/><Relationship Id="rId54" Type="http://schemas.openxmlformats.org/officeDocument/2006/relationships/slide" Target="slides/slide48.xml"/><Relationship Id="rId1" Type="http://schemas.openxmlformats.org/officeDocument/2006/relationships/customXml" Target="../customXml/item1.xml"/><Relationship Id="rId6" Type="http://schemas.openxmlformats.org/officeDocument/2006/relationships/slideMaster" Target="slideMasters/slideMaster1.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slide" Target="slides/slide26.xml"/><Relationship Id="rId37" Type="http://schemas.openxmlformats.org/officeDocument/2006/relationships/slide" Target="slides/slide31.xml"/><Relationship Id="rId40" Type="http://schemas.openxmlformats.org/officeDocument/2006/relationships/slide" Target="slides/slide34.xml"/><Relationship Id="rId45" Type="http://schemas.openxmlformats.org/officeDocument/2006/relationships/slide" Target="slides/slide39.xml"/><Relationship Id="rId53" Type="http://schemas.openxmlformats.org/officeDocument/2006/relationships/slide" Target="slides/slide47.xml"/><Relationship Id="rId58" Type="http://schemas.openxmlformats.org/officeDocument/2006/relationships/presProps" Target="presProps.xml"/><Relationship Id="rId5" Type="http://schemas.openxmlformats.org/officeDocument/2006/relationships/customXml" Target="../customXml/item5.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slide" Target="slides/slide30.xml"/><Relationship Id="rId49" Type="http://schemas.openxmlformats.org/officeDocument/2006/relationships/slide" Target="slides/slide43.xml"/><Relationship Id="rId57" Type="http://schemas.openxmlformats.org/officeDocument/2006/relationships/commentAuthors" Target="commentAuthors.xml"/><Relationship Id="rId61" Type="http://schemas.openxmlformats.org/officeDocument/2006/relationships/tableStyles" Target="tableStyles.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slide" Target="slides/slide25.xml"/><Relationship Id="rId44" Type="http://schemas.openxmlformats.org/officeDocument/2006/relationships/slide" Target="slides/slide38.xml"/><Relationship Id="rId52" Type="http://schemas.openxmlformats.org/officeDocument/2006/relationships/slide" Target="slides/slide46.xml"/><Relationship Id="rId60" Type="http://schemas.openxmlformats.org/officeDocument/2006/relationships/theme" Target="theme/theme1.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slide" Target="slides/slide29.xml"/><Relationship Id="rId43" Type="http://schemas.openxmlformats.org/officeDocument/2006/relationships/slide" Target="slides/slide37.xml"/><Relationship Id="rId48" Type="http://schemas.openxmlformats.org/officeDocument/2006/relationships/slide" Target="slides/slide42.xml"/><Relationship Id="rId56" Type="http://schemas.openxmlformats.org/officeDocument/2006/relationships/handoutMaster" Target="handoutMasters/handoutMaster1.xml"/><Relationship Id="rId8" Type="http://schemas.openxmlformats.org/officeDocument/2006/relationships/slide" Target="slides/slide2.xml"/><Relationship Id="rId51" Type="http://schemas.openxmlformats.org/officeDocument/2006/relationships/slide" Target="slides/slide45.xml"/><Relationship Id="rId3" Type="http://schemas.openxmlformats.org/officeDocument/2006/relationships/customXml" Target="../customXml/item3.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slide" Target="slides/slide27.xml"/><Relationship Id="rId38" Type="http://schemas.openxmlformats.org/officeDocument/2006/relationships/slide" Target="slides/slide32.xml"/><Relationship Id="rId46" Type="http://schemas.openxmlformats.org/officeDocument/2006/relationships/slide" Target="slides/slide40.xml"/><Relationship Id="rId59" Type="http://schemas.openxmlformats.org/officeDocument/2006/relationships/viewProps" Target="viewProp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4-10-14T13:01:19.789" idx="1">
    <p:pos x="2991" y="3065"/>
    <p:text>http://zibat.dk/wp-content/uploads/2012/11/attachment-1.pdf, page 48</p:text>
    <p:extLst>
      <p:ext uri="{C676402C-5697-4E1C-873F-D02D1690AC5C}">
        <p15:threadingInfo xmlns:p15="http://schemas.microsoft.com/office/powerpoint/2012/main" timeZoneBias="-12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p:cNvSpPr>
            <a:spLocks noGrp="1"/>
          </p:cNvSpPr>
          <p:nvPr>
            <p:ph type="hdr" sz="quarter"/>
          </p:nvPr>
        </p:nvSpPr>
        <p:spPr>
          <a:xfrm>
            <a:off x="0" y="0"/>
            <a:ext cx="2889250" cy="495300"/>
          </a:xfrm>
          <a:prstGeom prst="rect">
            <a:avLst/>
          </a:prstGeom>
        </p:spPr>
        <p:txBody>
          <a:bodyPr vert="horz" lIns="91428" tIns="45715" rIns="91428" bIns="45715" rtlCol="0"/>
          <a:lstStyle>
            <a:lvl1pPr algn="l">
              <a:defRPr sz="1200"/>
            </a:lvl1pPr>
          </a:lstStyle>
          <a:p>
            <a:endParaRPr lang="en-US"/>
          </a:p>
        </p:txBody>
      </p:sp>
      <p:sp>
        <p:nvSpPr>
          <p:cNvPr id="3" name="Pladsholder til dato 2"/>
          <p:cNvSpPr>
            <a:spLocks noGrp="1"/>
          </p:cNvSpPr>
          <p:nvPr>
            <p:ph type="dt" sz="quarter" idx="1"/>
          </p:nvPr>
        </p:nvSpPr>
        <p:spPr>
          <a:xfrm>
            <a:off x="3778250" y="0"/>
            <a:ext cx="2889250" cy="495300"/>
          </a:xfrm>
          <a:prstGeom prst="rect">
            <a:avLst/>
          </a:prstGeom>
        </p:spPr>
        <p:txBody>
          <a:bodyPr vert="horz" lIns="91428" tIns="45715" rIns="91428" bIns="45715" rtlCol="0"/>
          <a:lstStyle>
            <a:lvl1pPr algn="r">
              <a:defRPr sz="1200"/>
            </a:lvl1pPr>
          </a:lstStyle>
          <a:p>
            <a:fld id="{43EFE52E-5F2F-481B-8824-7D10941B5EFA}" type="datetimeFigureOut">
              <a:rPr lang="en-US" smtClean="0"/>
              <a:t>4/10/2019</a:t>
            </a:fld>
            <a:endParaRPr lang="en-US"/>
          </a:p>
        </p:txBody>
      </p:sp>
      <p:sp>
        <p:nvSpPr>
          <p:cNvPr id="4" name="Pladsholder til sidefod 3"/>
          <p:cNvSpPr>
            <a:spLocks noGrp="1"/>
          </p:cNvSpPr>
          <p:nvPr>
            <p:ph type="ftr" sz="quarter" idx="2"/>
          </p:nvPr>
        </p:nvSpPr>
        <p:spPr>
          <a:xfrm>
            <a:off x="0" y="9372600"/>
            <a:ext cx="2889250" cy="495300"/>
          </a:xfrm>
          <a:prstGeom prst="rect">
            <a:avLst/>
          </a:prstGeom>
        </p:spPr>
        <p:txBody>
          <a:bodyPr vert="horz" lIns="91428" tIns="45715" rIns="91428" bIns="45715" rtlCol="0" anchor="b"/>
          <a:lstStyle>
            <a:lvl1pPr algn="l">
              <a:defRPr sz="1200"/>
            </a:lvl1pPr>
          </a:lstStyle>
          <a:p>
            <a:endParaRPr lang="en-US"/>
          </a:p>
        </p:txBody>
      </p:sp>
      <p:sp>
        <p:nvSpPr>
          <p:cNvPr id="5" name="Pladsholder til slidenummer 4"/>
          <p:cNvSpPr>
            <a:spLocks noGrp="1"/>
          </p:cNvSpPr>
          <p:nvPr>
            <p:ph type="sldNum" sz="quarter" idx="3"/>
          </p:nvPr>
        </p:nvSpPr>
        <p:spPr>
          <a:xfrm>
            <a:off x="3778250" y="9372600"/>
            <a:ext cx="2889250" cy="495300"/>
          </a:xfrm>
          <a:prstGeom prst="rect">
            <a:avLst/>
          </a:prstGeom>
        </p:spPr>
        <p:txBody>
          <a:bodyPr vert="horz" lIns="91428" tIns="45715" rIns="91428" bIns="45715" rtlCol="0" anchor="b"/>
          <a:lstStyle>
            <a:lvl1pPr algn="r">
              <a:defRPr sz="1200"/>
            </a:lvl1pPr>
          </a:lstStyle>
          <a:p>
            <a:fld id="{684B7332-9064-4031-AA3B-529D29F7D4C2}" type="slidenum">
              <a:rPr lang="en-US" smtClean="0"/>
              <a:t>‹nr.›</a:t>
            </a:fld>
            <a:endParaRPr lang="en-US"/>
          </a:p>
        </p:txBody>
      </p:sp>
    </p:spTree>
    <p:extLst>
      <p:ext uri="{BB962C8B-B14F-4D97-AF65-F5344CB8AC3E}">
        <p14:creationId xmlns:p14="http://schemas.microsoft.com/office/powerpoint/2010/main" val="238961984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p:cNvSpPr>
            <a:spLocks noGrp="1"/>
          </p:cNvSpPr>
          <p:nvPr>
            <p:ph type="hdr" sz="quarter"/>
          </p:nvPr>
        </p:nvSpPr>
        <p:spPr>
          <a:xfrm>
            <a:off x="0" y="1"/>
            <a:ext cx="2889938" cy="495109"/>
          </a:xfrm>
          <a:prstGeom prst="rect">
            <a:avLst/>
          </a:prstGeom>
        </p:spPr>
        <p:txBody>
          <a:bodyPr vert="horz" lIns="91428" tIns="45715" rIns="91428" bIns="45715" rtlCol="0"/>
          <a:lstStyle>
            <a:lvl1pPr algn="l">
              <a:defRPr sz="1200"/>
            </a:lvl1pPr>
          </a:lstStyle>
          <a:p>
            <a:endParaRPr lang="en-US"/>
          </a:p>
        </p:txBody>
      </p:sp>
      <p:sp>
        <p:nvSpPr>
          <p:cNvPr id="3" name="Pladsholder til dato 2"/>
          <p:cNvSpPr>
            <a:spLocks noGrp="1"/>
          </p:cNvSpPr>
          <p:nvPr>
            <p:ph type="dt" idx="1"/>
          </p:nvPr>
        </p:nvSpPr>
        <p:spPr>
          <a:xfrm>
            <a:off x="3777607" y="1"/>
            <a:ext cx="2889938" cy="495109"/>
          </a:xfrm>
          <a:prstGeom prst="rect">
            <a:avLst/>
          </a:prstGeom>
        </p:spPr>
        <p:txBody>
          <a:bodyPr vert="horz" lIns="91428" tIns="45715" rIns="91428" bIns="45715" rtlCol="0"/>
          <a:lstStyle>
            <a:lvl1pPr algn="r">
              <a:defRPr sz="1200"/>
            </a:lvl1pPr>
          </a:lstStyle>
          <a:p>
            <a:fld id="{D2234F1A-26BC-4752-8937-792621CECC09}" type="datetimeFigureOut">
              <a:rPr lang="en-US" smtClean="0"/>
              <a:t>4/10/2019</a:t>
            </a:fld>
            <a:endParaRPr lang="en-US"/>
          </a:p>
        </p:txBody>
      </p:sp>
      <p:sp>
        <p:nvSpPr>
          <p:cNvPr id="4" name="Pladsholder til slidebillede 3"/>
          <p:cNvSpPr>
            <a:spLocks noGrp="1" noRot="1" noChangeAspect="1"/>
          </p:cNvSpPr>
          <p:nvPr>
            <p:ph type="sldImg" idx="2"/>
          </p:nvPr>
        </p:nvSpPr>
        <p:spPr>
          <a:xfrm>
            <a:off x="1114425" y="1233488"/>
            <a:ext cx="4440238" cy="3330575"/>
          </a:xfrm>
          <a:prstGeom prst="rect">
            <a:avLst/>
          </a:prstGeom>
          <a:noFill/>
          <a:ln w="12700">
            <a:solidFill>
              <a:prstClr val="black"/>
            </a:solidFill>
          </a:ln>
        </p:spPr>
        <p:txBody>
          <a:bodyPr vert="horz" lIns="91428" tIns="45715" rIns="91428" bIns="45715" rtlCol="0" anchor="ctr"/>
          <a:lstStyle/>
          <a:p>
            <a:endParaRPr lang="en-US"/>
          </a:p>
        </p:txBody>
      </p:sp>
      <p:sp>
        <p:nvSpPr>
          <p:cNvPr id="5" name="Pladsholder til noter 4"/>
          <p:cNvSpPr>
            <a:spLocks noGrp="1"/>
          </p:cNvSpPr>
          <p:nvPr>
            <p:ph type="body" sz="quarter" idx="3"/>
          </p:nvPr>
        </p:nvSpPr>
        <p:spPr>
          <a:xfrm>
            <a:off x="666909" y="4748927"/>
            <a:ext cx="5335270" cy="3885486"/>
          </a:xfrm>
          <a:prstGeom prst="rect">
            <a:avLst/>
          </a:prstGeom>
        </p:spPr>
        <p:txBody>
          <a:bodyPr vert="horz" lIns="91428" tIns="45715" rIns="91428" bIns="45715" rtlCol="0"/>
          <a:lstStyle/>
          <a:p>
            <a:pPr lvl="0"/>
            <a:r>
              <a:rPr lang="da-DK"/>
              <a:t>Klik for at redigere i master</a:t>
            </a:r>
          </a:p>
          <a:p>
            <a:pPr lvl="1"/>
            <a:r>
              <a:rPr lang="da-DK"/>
              <a:t>Andet niveau</a:t>
            </a:r>
          </a:p>
          <a:p>
            <a:pPr lvl="2"/>
            <a:r>
              <a:rPr lang="da-DK"/>
              <a:t>Tredje niveau</a:t>
            </a:r>
          </a:p>
          <a:p>
            <a:pPr lvl="3"/>
            <a:r>
              <a:rPr lang="da-DK"/>
              <a:t>Fjerde niveau</a:t>
            </a:r>
          </a:p>
          <a:p>
            <a:pPr lvl="4"/>
            <a:r>
              <a:rPr lang="da-DK"/>
              <a:t>Femte niveau</a:t>
            </a:r>
            <a:endParaRPr lang="en-US"/>
          </a:p>
        </p:txBody>
      </p:sp>
      <p:sp>
        <p:nvSpPr>
          <p:cNvPr id="6" name="Pladsholder til sidefod 5"/>
          <p:cNvSpPr>
            <a:spLocks noGrp="1"/>
          </p:cNvSpPr>
          <p:nvPr>
            <p:ph type="ftr" sz="quarter" idx="4"/>
          </p:nvPr>
        </p:nvSpPr>
        <p:spPr>
          <a:xfrm>
            <a:off x="0" y="9372794"/>
            <a:ext cx="2889938" cy="495108"/>
          </a:xfrm>
          <a:prstGeom prst="rect">
            <a:avLst/>
          </a:prstGeom>
        </p:spPr>
        <p:txBody>
          <a:bodyPr vert="horz" lIns="91428" tIns="45715" rIns="91428" bIns="45715" rtlCol="0" anchor="b"/>
          <a:lstStyle>
            <a:lvl1pPr algn="l">
              <a:defRPr sz="1200"/>
            </a:lvl1pPr>
          </a:lstStyle>
          <a:p>
            <a:endParaRPr lang="en-US"/>
          </a:p>
        </p:txBody>
      </p:sp>
      <p:sp>
        <p:nvSpPr>
          <p:cNvPr id="7" name="Pladsholder til slidenummer 6"/>
          <p:cNvSpPr>
            <a:spLocks noGrp="1"/>
          </p:cNvSpPr>
          <p:nvPr>
            <p:ph type="sldNum" sz="quarter" idx="5"/>
          </p:nvPr>
        </p:nvSpPr>
        <p:spPr>
          <a:xfrm>
            <a:off x="3777607" y="9372794"/>
            <a:ext cx="2889938" cy="495108"/>
          </a:xfrm>
          <a:prstGeom prst="rect">
            <a:avLst/>
          </a:prstGeom>
        </p:spPr>
        <p:txBody>
          <a:bodyPr vert="horz" lIns="91428" tIns="45715" rIns="91428" bIns="45715" rtlCol="0" anchor="b"/>
          <a:lstStyle>
            <a:lvl1pPr algn="r">
              <a:defRPr sz="1200"/>
            </a:lvl1pPr>
          </a:lstStyle>
          <a:p>
            <a:fld id="{E9D05B10-B4E2-49B2-9721-BD434652BE3E}" type="slidenum">
              <a:rPr lang="en-US" smtClean="0"/>
              <a:t>‹nr.›</a:t>
            </a:fld>
            <a:endParaRPr lang="en-US"/>
          </a:p>
        </p:txBody>
      </p:sp>
    </p:spTree>
    <p:extLst>
      <p:ext uri="{BB962C8B-B14F-4D97-AF65-F5344CB8AC3E}">
        <p14:creationId xmlns:p14="http://schemas.microsoft.com/office/powerpoint/2010/main" val="20036344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en-US"/>
          </a:p>
        </p:txBody>
      </p:sp>
      <p:sp>
        <p:nvSpPr>
          <p:cNvPr id="4" name="Pladsholder til slidenummer 3"/>
          <p:cNvSpPr>
            <a:spLocks noGrp="1"/>
          </p:cNvSpPr>
          <p:nvPr>
            <p:ph type="sldNum" sz="quarter" idx="10"/>
          </p:nvPr>
        </p:nvSpPr>
        <p:spPr/>
        <p:txBody>
          <a:bodyPr/>
          <a:lstStyle/>
          <a:p>
            <a:fld id="{E9D05B10-B4E2-49B2-9721-BD434652BE3E}" type="slidenum">
              <a:rPr lang="en-US" smtClean="0"/>
              <a:t>1</a:t>
            </a:fld>
            <a:endParaRPr lang="en-US"/>
          </a:p>
        </p:txBody>
      </p:sp>
    </p:spTree>
    <p:extLst>
      <p:ext uri="{BB962C8B-B14F-4D97-AF65-F5344CB8AC3E}">
        <p14:creationId xmlns:p14="http://schemas.microsoft.com/office/powerpoint/2010/main" val="37872212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en-US"/>
          </a:p>
        </p:txBody>
      </p:sp>
      <p:sp>
        <p:nvSpPr>
          <p:cNvPr id="4" name="Pladsholder til slidenummer 3"/>
          <p:cNvSpPr>
            <a:spLocks noGrp="1"/>
          </p:cNvSpPr>
          <p:nvPr>
            <p:ph type="sldNum" sz="quarter" idx="10"/>
          </p:nvPr>
        </p:nvSpPr>
        <p:spPr/>
        <p:txBody>
          <a:bodyPr/>
          <a:lstStyle/>
          <a:p>
            <a:fld id="{E9D05B10-B4E2-49B2-9721-BD434652BE3E}" type="slidenum">
              <a:rPr lang="en-US" smtClean="0"/>
              <a:t>44</a:t>
            </a:fld>
            <a:endParaRPr lang="en-US"/>
          </a:p>
        </p:txBody>
      </p:sp>
    </p:spTree>
    <p:extLst>
      <p:ext uri="{BB962C8B-B14F-4D97-AF65-F5344CB8AC3E}">
        <p14:creationId xmlns:p14="http://schemas.microsoft.com/office/powerpoint/2010/main" val="32550486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en-US"/>
          </a:p>
        </p:txBody>
      </p:sp>
      <p:sp>
        <p:nvSpPr>
          <p:cNvPr id="4" name="Pladsholder til slidenummer 3"/>
          <p:cNvSpPr>
            <a:spLocks noGrp="1"/>
          </p:cNvSpPr>
          <p:nvPr>
            <p:ph type="sldNum" sz="quarter" idx="10"/>
          </p:nvPr>
        </p:nvSpPr>
        <p:spPr/>
        <p:txBody>
          <a:bodyPr/>
          <a:lstStyle/>
          <a:p>
            <a:fld id="{E9D05B10-B4E2-49B2-9721-BD434652BE3E}" type="slidenum">
              <a:rPr lang="en-US" smtClean="0"/>
              <a:t>48</a:t>
            </a:fld>
            <a:endParaRPr lang="en-US"/>
          </a:p>
        </p:txBody>
      </p:sp>
    </p:spTree>
    <p:extLst>
      <p:ext uri="{BB962C8B-B14F-4D97-AF65-F5344CB8AC3E}">
        <p14:creationId xmlns:p14="http://schemas.microsoft.com/office/powerpoint/2010/main" val="27865212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s">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a-DK"/>
              <a:t>Klik for at redigere titeltypografi i masteren</a:t>
            </a:r>
          </a:p>
        </p:txBody>
      </p:sp>
      <p:sp>
        <p:nvSpPr>
          <p:cNvPr id="3" name="U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a-DK"/>
              <a:t>Klik for at redigere undertiteltypografien i masteren</a:t>
            </a:r>
          </a:p>
        </p:txBody>
      </p:sp>
      <p:sp>
        <p:nvSpPr>
          <p:cNvPr id="4" name="Pladsholder til dato 3"/>
          <p:cNvSpPr>
            <a:spLocks noGrp="1"/>
          </p:cNvSpPr>
          <p:nvPr>
            <p:ph type="dt" sz="half" idx="10"/>
          </p:nvPr>
        </p:nvSpPr>
        <p:spPr/>
        <p:txBody>
          <a:bodyPr/>
          <a:lstStyle/>
          <a:p>
            <a:fld id="{18F5E48D-7FA8-4C4E-A8F4-B11A279BDCE7}" type="datetime1">
              <a:rPr lang="da-DK" smtClean="0"/>
              <a:t>10-04-2019</a:t>
            </a:fld>
            <a:endParaRPr lang="da-DK"/>
          </a:p>
        </p:txBody>
      </p:sp>
      <p:sp>
        <p:nvSpPr>
          <p:cNvPr id="5" name="Pladsholder til sidefod 4"/>
          <p:cNvSpPr>
            <a:spLocks noGrp="1"/>
          </p:cNvSpPr>
          <p:nvPr>
            <p:ph type="ftr" sz="quarter" idx="11"/>
          </p:nvPr>
        </p:nvSpPr>
        <p:spPr/>
        <p:txBody>
          <a:bodyPr/>
          <a:lstStyle/>
          <a:p>
            <a:r>
              <a:rPr lang="en-US"/>
              <a:t>Disseration course, day 2 and day 3</a:t>
            </a:r>
            <a:endParaRPr lang="da-DK"/>
          </a:p>
        </p:txBody>
      </p:sp>
      <p:sp>
        <p:nvSpPr>
          <p:cNvPr id="6" name="Pladsholder til diasnummer 5"/>
          <p:cNvSpPr>
            <a:spLocks noGrp="1"/>
          </p:cNvSpPr>
          <p:nvPr>
            <p:ph type="sldNum" sz="quarter" idx="12"/>
          </p:nvPr>
        </p:nvSpPr>
        <p:spPr/>
        <p:txBody>
          <a:bodyPr/>
          <a:lstStyle/>
          <a:p>
            <a:fld id="{DAB94411-2297-4BD0-B197-35E3682289EC}" type="slidenum">
              <a:rPr lang="da-DK" smtClean="0"/>
              <a:pPr/>
              <a:t>‹nr.›</a:t>
            </a:fld>
            <a:endParaRPr lang="da-DK"/>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og lodret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a:t>Klik for at redigere titeltypografi i masteren</a:t>
            </a:r>
          </a:p>
        </p:txBody>
      </p:sp>
      <p:sp>
        <p:nvSpPr>
          <p:cNvPr id="3" name="Pladsholder til lodret titel 2"/>
          <p:cNvSpPr>
            <a:spLocks noGrp="1"/>
          </p:cNvSpPr>
          <p:nvPr>
            <p:ph type="body" orient="vert" idx="1"/>
          </p:nvPr>
        </p:nvSpPr>
        <p:spPr/>
        <p:txBody>
          <a:bodyPr vert="eaVert"/>
          <a:lstStyle/>
          <a:p>
            <a:pPr lvl="0"/>
            <a:r>
              <a:rPr lang="da-DK"/>
              <a:t>Klik for at redigere typografi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p:cNvSpPr>
            <a:spLocks noGrp="1"/>
          </p:cNvSpPr>
          <p:nvPr>
            <p:ph type="dt" sz="half" idx="10"/>
          </p:nvPr>
        </p:nvSpPr>
        <p:spPr/>
        <p:txBody>
          <a:bodyPr/>
          <a:lstStyle/>
          <a:p>
            <a:fld id="{1C8A6B47-217A-4FC2-B61C-54176BE0D523}" type="datetime1">
              <a:rPr lang="da-DK" smtClean="0"/>
              <a:t>10-04-2019</a:t>
            </a:fld>
            <a:endParaRPr lang="da-DK"/>
          </a:p>
        </p:txBody>
      </p:sp>
      <p:sp>
        <p:nvSpPr>
          <p:cNvPr id="5" name="Pladsholder til sidefod 4"/>
          <p:cNvSpPr>
            <a:spLocks noGrp="1"/>
          </p:cNvSpPr>
          <p:nvPr>
            <p:ph type="ftr" sz="quarter" idx="11"/>
          </p:nvPr>
        </p:nvSpPr>
        <p:spPr/>
        <p:txBody>
          <a:bodyPr/>
          <a:lstStyle/>
          <a:p>
            <a:r>
              <a:rPr lang="en-US"/>
              <a:t>Disseration course, day 2 and day 3</a:t>
            </a:r>
            <a:endParaRPr lang="da-DK"/>
          </a:p>
        </p:txBody>
      </p:sp>
      <p:sp>
        <p:nvSpPr>
          <p:cNvPr id="6" name="Pladsholder til diasnummer 5"/>
          <p:cNvSpPr>
            <a:spLocks noGrp="1"/>
          </p:cNvSpPr>
          <p:nvPr>
            <p:ph type="sldNum" sz="quarter" idx="12"/>
          </p:nvPr>
        </p:nvSpPr>
        <p:spPr/>
        <p:txBody>
          <a:bodyPr/>
          <a:lstStyle/>
          <a:p>
            <a:fld id="{DAB94411-2297-4BD0-B197-35E3682289EC}" type="slidenum">
              <a:rPr lang="da-DK" smtClean="0"/>
              <a:pPr/>
              <a:t>‹nr.›</a:t>
            </a:fld>
            <a:endParaRPr lang="da-DK"/>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et titel og tekst">
    <p:spTree>
      <p:nvGrpSpPr>
        <p:cNvPr id="1" name=""/>
        <p:cNvGrpSpPr/>
        <p:nvPr/>
      </p:nvGrpSpPr>
      <p:grpSpPr>
        <a:xfrm>
          <a:off x="0" y="0"/>
          <a:ext cx="0" cy="0"/>
          <a:chOff x="0" y="0"/>
          <a:chExt cx="0" cy="0"/>
        </a:xfrm>
      </p:grpSpPr>
      <p:sp>
        <p:nvSpPr>
          <p:cNvPr id="2" name="Lodret titel 1"/>
          <p:cNvSpPr>
            <a:spLocks noGrp="1"/>
          </p:cNvSpPr>
          <p:nvPr>
            <p:ph type="title" orient="vert"/>
          </p:nvPr>
        </p:nvSpPr>
        <p:spPr>
          <a:xfrm>
            <a:off x="6629400" y="274638"/>
            <a:ext cx="2057400" cy="5851525"/>
          </a:xfrm>
        </p:spPr>
        <p:txBody>
          <a:bodyPr vert="eaVert"/>
          <a:lstStyle/>
          <a:p>
            <a:r>
              <a:rPr lang="da-DK"/>
              <a:t>Klik for at redigere titeltypografi i masteren</a:t>
            </a:r>
          </a:p>
        </p:txBody>
      </p:sp>
      <p:sp>
        <p:nvSpPr>
          <p:cNvPr id="3" name="Pladsholder til lodret titel 2"/>
          <p:cNvSpPr>
            <a:spLocks noGrp="1"/>
          </p:cNvSpPr>
          <p:nvPr>
            <p:ph type="body" orient="vert" idx="1"/>
          </p:nvPr>
        </p:nvSpPr>
        <p:spPr>
          <a:xfrm>
            <a:off x="457200" y="274638"/>
            <a:ext cx="6019800" cy="5851525"/>
          </a:xfrm>
        </p:spPr>
        <p:txBody>
          <a:bodyPr vert="eaVert"/>
          <a:lstStyle/>
          <a:p>
            <a:pPr lvl="0"/>
            <a:r>
              <a:rPr lang="da-DK"/>
              <a:t>Klik for at redigere typografi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p:cNvSpPr>
            <a:spLocks noGrp="1"/>
          </p:cNvSpPr>
          <p:nvPr>
            <p:ph type="dt" sz="half" idx="10"/>
          </p:nvPr>
        </p:nvSpPr>
        <p:spPr/>
        <p:txBody>
          <a:bodyPr/>
          <a:lstStyle/>
          <a:p>
            <a:fld id="{7752FCFD-79C3-43E3-821F-B7290F7323A6}" type="datetime1">
              <a:rPr lang="da-DK" smtClean="0"/>
              <a:t>10-04-2019</a:t>
            </a:fld>
            <a:endParaRPr lang="da-DK"/>
          </a:p>
        </p:txBody>
      </p:sp>
      <p:sp>
        <p:nvSpPr>
          <p:cNvPr id="5" name="Pladsholder til sidefod 4"/>
          <p:cNvSpPr>
            <a:spLocks noGrp="1"/>
          </p:cNvSpPr>
          <p:nvPr>
            <p:ph type="ftr" sz="quarter" idx="11"/>
          </p:nvPr>
        </p:nvSpPr>
        <p:spPr/>
        <p:txBody>
          <a:bodyPr/>
          <a:lstStyle/>
          <a:p>
            <a:r>
              <a:rPr lang="en-US"/>
              <a:t>Disseration course, day 2 and day 3</a:t>
            </a:r>
            <a:endParaRPr lang="da-DK"/>
          </a:p>
        </p:txBody>
      </p:sp>
      <p:sp>
        <p:nvSpPr>
          <p:cNvPr id="6" name="Pladsholder til diasnummer 5"/>
          <p:cNvSpPr>
            <a:spLocks noGrp="1"/>
          </p:cNvSpPr>
          <p:nvPr>
            <p:ph type="sldNum" sz="quarter" idx="12"/>
          </p:nvPr>
        </p:nvSpPr>
        <p:spPr/>
        <p:txBody>
          <a:bodyPr/>
          <a:lstStyle/>
          <a:p>
            <a:fld id="{DAB94411-2297-4BD0-B197-35E3682289EC}" type="slidenum">
              <a:rPr lang="da-DK" smtClean="0"/>
              <a:pPr/>
              <a:t>‹nr.›</a:t>
            </a:fld>
            <a:endParaRPr lang="da-DK"/>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og indholdsobjek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a:t>Klik for at redigere titeltypografi i masteren</a:t>
            </a:r>
          </a:p>
        </p:txBody>
      </p:sp>
      <p:sp>
        <p:nvSpPr>
          <p:cNvPr id="3" name="Pladsholder til indhold 2"/>
          <p:cNvSpPr>
            <a:spLocks noGrp="1"/>
          </p:cNvSpPr>
          <p:nvPr>
            <p:ph idx="1"/>
          </p:nvPr>
        </p:nvSpPr>
        <p:spPr/>
        <p:txBody>
          <a:bodyPr/>
          <a:lstStyle/>
          <a:p>
            <a:pPr lvl="0"/>
            <a:r>
              <a:rPr lang="da-DK"/>
              <a:t>Klik for at redigere typografi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p:cNvSpPr>
            <a:spLocks noGrp="1"/>
          </p:cNvSpPr>
          <p:nvPr>
            <p:ph type="dt" sz="half" idx="10"/>
          </p:nvPr>
        </p:nvSpPr>
        <p:spPr/>
        <p:txBody>
          <a:bodyPr/>
          <a:lstStyle/>
          <a:p>
            <a:fld id="{4AFE8A9B-62AE-424F-A3E8-ED02682A0B7C}" type="datetime1">
              <a:rPr lang="da-DK" smtClean="0"/>
              <a:t>10-04-2019</a:t>
            </a:fld>
            <a:endParaRPr lang="da-DK"/>
          </a:p>
        </p:txBody>
      </p:sp>
      <p:sp>
        <p:nvSpPr>
          <p:cNvPr id="5" name="Pladsholder til sidefod 4"/>
          <p:cNvSpPr>
            <a:spLocks noGrp="1"/>
          </p:cNvSpPr>
          <p:nvPr>
            <p:ph type="ftr" sz="quarter" idx="11"/>
          </p:nvPr>
        </p:nvSpPr>
        <p:spPr/>
        <p:txBody>
          <a:bodyPr/>
          <a:lstStyle/>
          <a:p>
            <a:r>
              <a:rPr lang="en-US"/>
              <a:t>Disseration course, day 2 and day 3</a:t>
            </a:r>
            <a:endParaRPr lang="da-DK"/>
          </a:p>
        </p:txBody>
      </p:sp>
      <p:sp>
        <p:nvSpPr>
          <p:cNvPr id="6" name="Pladsholder til diasnummer 5"/>
          <p:cNvSpPr>
            <a:spLocks noGrp="1"/>
          </p:cNvSpPr>
          <p:nvPr>
            <p:ph type="sldNum" sz="quarter" idx="12"/>
          </p:nvPr>
        </p:nvSpPr>
        <p:spPr/>
        <p:txBody>
          <a:bodyPr/>
          <a:lstStyle/>
          <a:p>
            <a:fld id="{DAB94411-2297-4BD0-B197-35E3682289EC}" type="slidenum">
              <a:rPr lang="da-DK" smtClean="0"/>
              <a:pPr/>
              <a:t>‹nr.›</a:t>
            </a:fld>
            <a:endParaRPr lang="da-DK"/>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fsnitsoversk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a-DK"/>
              <a:t>Klik for at redigere titeltypografi i masteren</a:t>
            </a:r>
          </a:p>
        </p:txBody>
      </p:sp>
      <p:sp>
        <p:nvSpPr>
          <p:cNvPr id="3" name="Pladsholder til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a-DK"/>
              <a:t>Klik for at redigere typografi i masteren</a:t>
            </a:r>
          </a:p>
        </p:txBody>
      </p:sp>
      <p:sp>
        <p:nvSpPr>
          <p:cNvPr id="4" name="Pladsholder til dato 3"/>
          <p:cNvSpPr>
            <a:spLocks noGrp="1"/>
          </p:cNvSpPr>
          <p:nvPr>
            <p:ph type="dt" sz="half" idx="10"/>
          </p:nvPr>
        </p:nvSpPr>
        <p:spPr/>
        <p:txBody>
          <a:bodyPr/>
          <a:lstStyle/>
          <a:p>
            <a:fld id="{63BFBCFF-A43A-4D74-9BD0-4D8D875B21C3}" type="datetime1">
              <a:rPr lang="da-DK" smtClean="0"/>
              <a:t>10-04-2019</a:t>
            </a:fld>
            <a:endParaRPr lang="da-DK"/>
          </a:p>
        </p:txBody>
      </p:sp>
      <p:sp>
        <p:nvSpPr>
          <p:cNvPr id="5" name="Pladsholder til sidefod 4"/>
          <p:cNvSpPr>
            <a:spLocks noGrp="1"/>
          </p:cNvSpPr>
          <p:nvPr>
            <p:ph type="ftr" sz="quarter" idx="11"/>
          </p:nvPr>
        </p:nvSpPr>
        <p:spPr/>
        <p:txBody>
          <a:bodyPr/>
          <a:lstStyle/>
          <a:p>
            <a:r>
              <a:rPr lang="en-US"/>
              <a:t>Disseration course, day 2 and day 3</a:t>
            </a:r>
            <a:endParaRPr lang="da-DK"/>
          </a:p>
        </p:txBody>
      </p:sp>
      <p:sp>
        <p:nvSpPr>
          <p:cNvPr id="6" name="Pladsholder til diasnummer 5"/>
          <p:cNvSpPr>
            <a:spLocks noGrp="1"/>
          </p:cNvSpPr>
          <p:nvPr>
            <p:ph type="sldNum" sz="quarter" idx="12"/>
          </p:nvPr>
        </p:nvSpPr>
        <p:spPr/>
        <p:txBody>
          <a:bodyPr/>
          <a:lstStyle/>
          <a:p>
            <a:fld id="{DAB94411-2297-4BD0-B197-35E3682289EC}" type="slidenum">
              <a:rPr lang="da-DK" smtClean="0"/>
              <a:pPr/>
              <a:t>‹nr.›</a:t>
            </a:fld>
            <a:endParaRPr lang="da-DK"/>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dholdsobjekter">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a:t>Klik for at redigere titeltypografi i masteren</a:t>
            </a:r>
          </a:p>
        </p:txBody>
      </p:sp>
      <p:sp>
        <p:nvSpPr>
          <p:cNvPr id="3" name="Pladsholder til indhol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a-DK"/>
              <a:t>Klik for at redigere typografi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indhol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a-DK"/>
              <a:t>Klik for at redigere typografi i masteren</a:t>
            </a:r>
          </a:p>
          <a:p>
            <a:pPr lvl="1"/>
            <a:r>
              <a:rPr lang="da-DK"/>
              <a:t>Andet niveau</a:t>
            </a:r>
          </a:p>
          <a:p>
            <a:pPr lvl="2"/>
            <a:r>
              <a:rPr lang="da-DK"/>
              <a:t>Tredje niveau</a:t>
            </a:r>
          </a:p>
          <a:p>
            <a:pPr lvl="3"/>
            <a:r>
              <a:rPr lang="da-DK"/>
              <a:t>Fjerde niveau</a:t>
            </a:r>
          </a:p>
          <a:p>
            <a:pPr lvl="4"/>
            <a:r>
              <a:rPr lang="da-DK"/>
              <a:t>Femte niveau</a:t>
            </a:r>
          </a:p>
        </p:txBody>
      </p:sp>
      <p:sp>
        <p:nvSpPr>
          <p:cNvPr id="5" name="Pladsholder til dato 4"/>
          <p:cNvSpPr>
            <a:spLocks noGrp="1"/>
          </p:cNvSpPr>
          <p:nvPr>
            <p:ph type="dt" sz="half" idx="10"/>
          </p:nvPr>
        </p:nvSpPr>
        <p:spPr/>
        <p:txBody>
          <a:bodyPr/>
          <a:lstStyle/>
          <a:p>
            <a:fld id="{8FBCCBA2-1F0D-4E5B-B68E-DA93A229AC83}" type="datetime1">
              <a:rPr lang="da-DK" smtClean="0"/>
              <a:t>10-04-2019</a:t>
            </a:fld>
            <a:endParaRPr lang="da-DK"/>
          </a:p>
        </p:txBody>
      </p:sp>
      <p:sp>
        <p:nvSpPr>
          <p:cNvPr id="6" name="Pladsholder til sidefod 5"/>
          <p:cNvSpPr>
            <a:spLocks noGrp="1"/>
          </p:cNvSpPr>
          <p:nvPr>
            <p:ph type="ftr" sz="quarter" idx="11"/>
          </p:nvPr>
        </p:nvSpPr>
        <p:spPr/>
        <p:txBody>
          <a:bodyPr/>
          <a:lstStyle/>
          <a:p>
            <a:r>
              <a:rPr lang="en-US"/>
              <a:t>Disseration course, day 2 and day 3</a:t>
            </a:r>
            <a:endParaRPr lang="da-DK"/>
          </a:p>
        </p:txBody>
      </p:sp>
      <p:sp>
        <p:nvSpPr>
          <p:cNvPr id="7" name="Pladsholder til diasnummer 6"/>
          <p:cNvSpPr>
            <a:spLocks noGrp="1"/>
          </p:cNvSpPr>
          <p:nvPr>
            <p:ph type="sldNum" sz="quarter" idx="12"/>
          </p:nvPr>
        </p:nvSpPr>
        <p:spPr/>
        <p:txBody>
          <a:bodyPr/>
          <a:lstStyle/>
          <a:p>
            <a:fld id="{DAB94411-2297-4BD0-B197-35E3682289EC}" type="slidenum">
              <a:rPr lang="da-DK" smtClean="0"/>
              <a:pPr/>
              <a:t>‹nr.›</a:t>
            </a:fld>
            <a:endParaRPr lang="da-DK"/>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a-DK"/>
              <a:t>Klik for at redigere titeltypografi i masteren</a:t>
            </a:r>
          </a:p>
        </p:txBody>
      </p:sp>
      <p:sp>
        <p:nvSpPr>
          <p:cNvPr id="3" name="Pladsholder til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a:t>Klik for at redigere typografi i masteren</a:t>
            </a:r>
          </a:p>
        </p:txBody>
      </p:sp>
      <p:sp>
        <p:nvSpPr>
          <p:cNvPr id="4" name="Pladsholder til indhol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a-DK"/>
              <a:t>Klik for at redigere typografi i masteren</a:t>
            </a:r>
          </a:p>
          <a:p>
            <a:pPr lvl="1"/>
            <a:r>
              <a:rPr lang="da-DK"/>
              <a:t>Andet niveau</a:t>
            </a:r>
          </a:p>
          <a:p>
            <a:pPr lvl="2"/>
            <a:r>
              <a:rPr lang="da-DK"/>
              <a:t>Tredje niveau</a:t>
            </a:r>
          </a:p>
          <a:p>
            <a:pPr lvl="3"/>
            <a:r>
              <a:rPr lang="da-DK"/>
              <a:t>Fjerde niveau</a:t>
            </a:r>
          </a:p>
          <a:p>
            <a:pPr lvl="4"/>
            <a:r>
              <a:rPr lang="da-DK"/>
              <a:t>Femte niveau</a:t>
            </a:r>
          </a:p>
        </p:txBody>
      </p:sp>
      <p:sp>
        <p:nvSpPr>
          <p:cNvPr id="5" name="Pladsholder til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a:t>Klik for at redigere typografi i masteren</a:t>
            </a:r>
          </a:p>
        </p:txBody>
      </p:sp>
      <p:sp>
        <p:nvSpPr>
          <p:cNvPr id="6" name="Pladsholder til indhol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a-DK"/>
              <a:t>Klik for at redigere typografi i masteren</a:t>
            </a:r>
          </a:p>
          <a:p>
            <a:pPr lvl="1"/>
            <a:r>
              <a:rPr lang="da-DK"/>
              <a:t>Andet niveau</a:t>
            </a:r>
          </a:p>
          <a:p>
            <a:pPr lvl="2"/>
            <a:r>
              <a:rPr lang="da-DK"/>
              <a:t>Tredje niveau</a:t>
            </a:r>
          </a:p>
          <a:p>
            <a:pPr lvl="3"/>
            <a:r>
              <a:rPr lang="da-DK"/>
              <a:t>Fjerde niveau</a:t>
            </a:r>
          </a:p>
          <a:p>
            <a:pPr lvl="4"/>
            <a:r>
              <a:rPr lang="da-DK"/>
              <a:t>Femte niveau</a:t>
            </a:r>
          </a:p>
        </p:txBody>
      </p:sp>
      <p:sp>
        <p:nvSpPr>
          <p:cNvPr id="7" name="Pladsholder til dato 6"/>
          <p:cNvSpPr>
            <a:spLocks noGrp="1"/>
          </p:cNvSpPr>
          <p:nvPr>
            <p:ph type="dt" sz="half" idx="10"/>
          </p:nvPr>
        </p:nvSpPr>
        <p:spPr/>
        <p:txBody>
          <a:bodyPr/>
          <a:lstStyle/>
          <a:p>
            <a:fld id="{BA74F0C0-A330-4F3B-8F12-D922C0ADF20E}" type="datetime1">
              <a:rPr lang="da-DK" smtClean="0"/>
              <a:t>10-04-2019</a:t>
            </a:fld>
            <a:endParaRPr lang="da-DK"/>
          </a:p>
        </p:txBody>
      </p:sp>
      <p:sp>
        <p:nvSpPr>
          <p:cNvPr id="8" name="Pladsholder til sidefod 7"/>
          <p:cNvSpPr>
            <a:spLocks noGrp="1"/>
          </p:cNvSpPr>
          <p:nvPr>
            <p:ph type="ftr" sz="quarter" idx="11"/>
          </p:nvPr>
        </p:nvSpPr>
        <p:spPr/>
        <p:txBody>
          <a:bodyPr/>
          <a:lstStyle/>
          <a:p>
            <a:r>
              <a:rPr lang="en-US"/>
              <a:t>Disseration course, day 2 and day 3</a:t>
            </a:r>
            <a:endParaRPr lang="da-DK"/>
          </a:p>
        </p:txBody>
      </p:sp>
      <p:sp>
        <p:nvSpPr>
          <p:cNvPr id="9" name="Pladsholder til diasnummer 8"/>
          <p:cNvSpPr>
            <a:spLocks noGrp="1"/>
          </p:cNvSpPr>
          <p:nvPr>
            <p:ph type="sldNum" sz="quarter" idx="12"/>
          </p:nvPr>
        </p:nvSpPr>
        <p:spPr/>
        <p:txBody>
          <a:bodyPr/>
          <a:lstStyle/>
          <a:p>
            <a:fld id="{DAB94411-2297-4BD0-B197-35E3682289EC}" type="slidenum">
              <a:rPr lang="da-DK" smtClean="0"/>
              <a:pPr/>
              <a:t>‹nr.›</a:t>
            </a:fld>
            <a:endParaRPr lang="da-DK"/>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a:t>Klik for at redigere titeltypografi i masteren</a:t>
            </a:r>
          </a:p>
        </p:txBody>
      </p:sp>
      <p:sp>
        <p:nvSpPr>
          <p:cNvPr id="3" name="Pladsholder til dato 2"/>
          <p:cNvSpPr>
            <a:spLocks noGrp="1"/>
          </p:cNvSpPr>
          <p:nvPr>
            <p:ph type="dt" sz="half" idx="10"/>
          </p:nvPr>
        </p:nvSpPr>
        <p:spPr/>
        <p:txBody>
          <a:bodyPr/>
          <a:lstStyle/>
          <a:p>
            <a:fld id="{AB64DF94-1055-48E5-AB2D-9472547B62A3}" type="datetime1">
              <a:rPr lang="da-DK" smtClean="0"/>
              <a:t>10-04-2019</a:t>
            </a:fld>
            <a:endParaRPr lang="da-DK"/>
          </a:p>
        </p:txBody>
      </p:sp>
      <p:sp>
        <p:nvSpPr>
          <p:cNvPr id="4" name="Pladsholder til sidefod 3"/>
          <p:cNvSpPr>
            <a:spLocks noGrp="1"/>
          </p:cNvSpPr>
          <p:nvPr>
            <p:ph type="ftr" sz="quarter" idx="11"/>
          </p:nvPr>
        </p:nvSpPr>
        <p:spPr/>
        <p:txBody>
          <a:bodyPr/>
          <a:lstStyle/>
          <a:p>
            <a:r>
              <a:rPr lang="en-US"/>
              <a:t>Disseration course, day 2 and day 3</a:t>
            </a:r>
            <a:endParaRPr lang="da-DK"/>
          </a:p>
        </p:txBody>
      </p:sp>
      <p:sp>
        <p:nvSpPr>
          <p:cNvPr id="5" name="Pladsholder til diasnummer 4"/>
          <p:cNvSpPr>
            <a:spLocks noGrp="1"/>
          </p:cNvSpPr>
          <p:nvPr>
            <p:ph type="sldNum" sz="quarter" idx="12"/>
          </p:nvPr>
        </p:nvSpPr>
        <p:spPr/>
        <p:txBody>
          <a:bodyPr/>
          <a:lstStyle/>
          <a:p>
            <a:fld id="{DAB94411-2297-4BD0-B197-35E3682289EC}" type="slidenum">
              <a:rPr lang="da-DK" smtClean="0"/>
              <a:pPr/>
              <a:t>‹nr.›</a:t>
            </a:fld>
            <a:endParaRPr lang="da-DK"/>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Pladsholder til dato 1"/>
          <p:cNvSpPr>
            <a:spLocks noGrp="1"/>
          </p:cNvSpPr>
          <p:nvPr>
            <p:ph type="dt" sz="half" idx="10"/>
          </p:nvPr>
        </p:nvSpPr>
        <p:spPr/>
        <p:txBody>
          <a:bodyPr/>
          <a:lstStyle/>
          <a:p>
            <a:fld id="{0A313583-8F98-4992-AE23-93CC8F3A42FC}" type="datetime1">
              <a:rPr lang="da-DK" smtClean="0"/>
              <a:t>10-04-2019</a:t>
            </a:fld>
            <a:endParaRPr lang="da-DK"/>
          </a:p>
        </p:txBody>
      </p:sp>
      <p:sp>
        <p:nvSpPr>
          <p:cNvPr id="3" name="Pladsholder til sidefod 2"/>
          <p:cNvSpPr>
            <a:spLocks noGrp="1"/>
          </p:cNvSpPr>
          <p:nvPr>
            <p:ph type="ftr" sz="quarter" idx="11"/>
          </p:nvPr>
        </p:nvSpPr>
        <p:spPr/>
        <p:txBody>
          <a:bodyPr/>
          <a:lstStyle/>
          <a:p>
            <a:r>
              <a:rPr lang="en-US"/>
              <a:t>Disseration course, day 2 and day 3</a:t>
            </a:r>
            <a:endParaRPr lang="da-DK"/>
          </a:p>
        </p:txBody>
      </p:sp>
      <p:sp>
        <p:nvSpPr>
          <p:cNvPr id="4" name="Pladsholder til diasnummer 3"/>
          <p:cNvSpPr>
            <a:spLocks noGrp="1"/>
          </p:cNvSpPr>
          <p:nvPr>
            <p:ph type="sldNum" sz="quarter" idx="12"/>
          </p:nvPr>
        </p:nvSpPr>
        <p:spPr/>
        <p:txBody>
          <a:bodyPr/>
          <a:lstStyle/>
          <a:p>
            <a:fld id="{DAB94411-2297-4BD0-B197-35E3682289EC}" type="slidenum">
              <a:rPr lang="da-DK" smtClean="0"/>
              <a:pPr/>
              <a:t>‹nr.›</a:t>
            </a:fld>
            <a:endParaRPr lang="da-DK"/>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dhold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a-DK"/>
              <a:t>Klik for at redigere titeltypografi i masteren</a:t>
            </a:r>
          </a:p>
        </p:txBody>
      </p:sp>
      <p:sp>
        <p:nvSpPr>
          <p:cNvPr id="3" name="Pladsholder til indhol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a-DK"/>
              <a:t>Klik for at redigere typografi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a:t>Klik for at redigere typografi i masteren</a:t>
            </a:r>
          </a:p>
        </p:txBody>
      </p:sp>
      <p:sp>
        <p:nvSpPr>
          <p:cNvPr id="5" name="Pladsholder til dato 4"/>
          <p:cNvSpPr>
            <a:spLocks noGrp="1"/>
          </p:cNvSpPr>
          <p:nvPr>
            <p:ph type="dt" sz="half" idx="10"/>
          </p:nvPr>
        </p:nvSpPr>
        <p:spPr/>
        <p:txBody>
          <a:bodyPr/>
          <a:lstStyle/>
          <a:p>
            <a:fld id="{B0ECFC38-9C44-450E-AAE8-DD9D83498EB9}" type="datetime1">
              <a:rPr lang="da-DK" smtClean="0"/>
              <a:t>10-04-2019</a:t>
            </a:fld>
            <a:endParaRPr lang="da-DK"/>
          </a:p>
        </p:txBody>
      </p:sp>
      <p:sp>
        <p:nvSpPr>
          <p:cNvPr id="6" name="Pladsholder til sidefod 5"/>
          <p:cNvSpPr>
            <a:spLocks noGrp="1"/>
          </p:cNvSpPr>
          <p:nvPr>
            <p:ph type="ftr" sz="quarter" idx="11"/>
          </p:nvPr>
        </p:nvSpPr>
        <p:spPr/>
        <p:txBody>
          <a:bodyPr/>
          <a:lstStyle/>
          <a:p>
            <a:r>
              <a:rPr lang="en-US"/>
              <a:t>Disseration course, day 2 and day 3</a:t>
            </a:r>
            <a:endParaRPr lang="da-DK"/>
          </a:p>
        </p:txBody>
      </p:sp>
      <p:sp>
        <p:nvSpPr>
          <p:cNvPr id="7" name="Pladsholder til diasnummer 6"/>
          <p:cNvSpPr>
            <a:spLocks noGrp="1"/>
          </p:cNvSpPr>
          <p:nvPr>
            <p:ph type="sldNum" sz="quarter" idx="12"/>
          </p:nvPr>
        </p:nvSpPr>
        <p:spPr/>
        <p:txBody>
          <a:bodyPr/>
          <a:lstStyle/>
          <a:p>
            <a:fld id="{DAB94411-2297-4BD0-B197-35E3682289EC}" type="slidenum">
              <a:rPr lang="da-DK" smtClean="0"/>
              <a:pPr/>
              <a:t>‹nr.›</a:t>
            </a:fld>
            <a:endParaRPr lang="da-DK"/>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lede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a-DK"/>
              <a:t>Klik for at redigere titeltypografi i masteren</a:t>
            </a:r>
          </a:p>
        </p:txBody>
      </p:sp>
      <p:sp>
        <p:nvSpPr>
          <p:cNvPr id="3" name="Pladsholder til billed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a-DK"/>
          </a:p>
        </p:txBody>
      </p:sp>
      <p:sp>
        <p:nvSpPr>
          <p:cNvPr id="4" name="Pladsholder til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a:t>Klik for at redigere typografi i masteren</a:t>
            </a:r>
          </a:p>
        </p:txBody>
      </p:sp>
      <p:sp>
        <p:nvSpPr>
          <p:cNvPr id="5" name="Pladsholder til dato 4"/>
          <p:cNvSpPr>
            <a:spLocks noGrp="1"/>
          </p:cNvSpPr>
          <p:nvPr>
            <p:ph type="dt" sz="half" idx="10"/>
          </p:nvPr>
        </p:nvSpPr>
        <p:spPr/>
        <p:txBody>
          <a:bodyPr/>
          <a:lstStyle/>
          <a:p>
            <a:fld id="{4C9BB0A6-A1DC-4671-B5E9-3F9D24ECE632}" type="datetime1">
              <a:rPr lang="da-DK" smtClean="0"/>
              <a:t>10-04-2019</a:t>
            </a:fld>
            <a:endParaRPr lang="da-DK"/>
          </a:p>
        </p:txBody>
      </p:sp>
      <p:sp>
        <p:nvSpPr>
          <p:cNvPr id="6" name="Pladsholder til sidefod 5"/>
          <p:cNvSpPr>
            <a:spLocks noGrp="1"/>
          </p:cNvSpPr>
          <p:nvPr>
            <p:ph type="ftr" sz="quarter" idx="11"/>
          </p:nvPr>
        </p:nvSpPr>
        <p:spPr/>
        <p:txBody>
          <a:bodyPr/>
          <a:lstStyle/>
          <a:p>
            <a:r>
              <a:rPr lang="en-US"/>
              <a:t>Disseration course, day 2 and day 3</a:t>
            </a:r>
            <a:endParaRPr lang="da-DK"/>
          </a:p>
        </p:txBody>
      </p:sp>
      <p:sp>
        <p:nvSpPr>
          <p:cNvPr id="7" name="Pladsholder til diasnummer 6"/>
          <p:cNvSpPr>
            <a:spLocks noGrp="1"/>
          </p:cNvSpPr>
          <p:nvPr>
            <p:ph type="sldNum" sz="quarter" idx="12"/>
          </p:nvPr>
        </p:nvSpPr>
        <p:spPr/>
        <p:txBody>
          <a:bodyPr/>
          <a:lstStyle/>
          <a:p>
            <a:fld id="{DAB94411-2297-4BD0-B197-35E3682289EC}" type="slidenum">
              <a:rPr lang="da-DK" smtClean="0"/>
              <a:pPr/>
              <a:t>‹nr.›</a:t>
            </a:fld>
            <a:endParaRPr lang="da-DK"/>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a-DK"/>
              <a:t>Klik for at redigere titeltypografi i masteren</a:t>
            </a:r>
          </a:p>
        </p:txBody>
      </p:sp>
      <p:sp>
        <p:nvSpPr>
          <p:cNvPr id="3" name="Pladsholder til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a-DK"/>
              <a:t>Klik for at redigere typografi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5CC4E42-E587-44A4-933B-840509455D3E}" type="datetime1">
              <a:rPr lang="da-DK" smtClean="0"/>
              <a:t>10-04-2019</a:t>
            </a:fld>
            <a:endParaRPr lang="da-DK"/>
          </a:p>
        </p:txBody>
      </p:sp>
      <p:sp>
        <p:nvSpPr>
          <p:cNvPr id="5" name="Pladsholder til sidefod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Disseration course, day 2 and day 3</a:t>
            </a:r>
            <a:endParaRPr lang="da-DK"/>
          </a:p>
        </p:txBody>
      </p:sp>
      <p:sp>
        <p:nvSpPr>
          <p:cNvPr id="6" name="Pladsholder til dias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B94411-2297-4BD0-B197-35E3682289EC}" type="slidenum">
              <a:rPr lang="da-DK" smtClean="0"/>
              <a:pPr/>
              <a:t>‹nr.›</a:t>
            </a:fld>
            <a:endParaRPr lang="da-DK"/>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www.differencebetween.net/"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hyperlink" Target="http://en.wikipedia.org/wiki/World_population" TargetMode="Externa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hyperlink" Target="http://daphne.palomar.edu/handbook/support.htm"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hyperlink" Target="http://zealand.com/wp-content/uploads/2017/08/curriculum-computer-science-2017-170822-zibat.pdf"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da-DK" b="1" dirty="0"/>
              <a:t>Dissertation Course – Day 2</a:t>
            </a:r>
          </a:p>
        </p:txBody>
      </p:sp>
      <p:sp>
        <p:nvSpPr>
          <p:cNvPr id="3" name="Undertitel 2"/>
          <p:cNvSpPr>
            <a:spLocks noGrp="1"/>
          </p:cNvSpPr>
          <p:nvPr>
            <p:ph type="subTitle" idx="1"/>
          </p:nvPr>
        </p:nvSpPr>
        <p:spPr/>
        <p:txBody>
          <a:bodyPr/>
          <a:lstStyle/>
          <a:p>
            <a:endParaRPr lang="da-DK" dirty="0"/>
          </a:p>
        </p:txBody>
      </p:sp>
      <p:sp>
        <p:nvSpPr>
          <p:cNvPr id="4" name="Pladsholder til slidenummer 3"/>
          <p:cNvSpPr>
            <a:spLocks noGrp="1"/>
          </p:cNvSpPr>
          <p:nvPr>
            <p:ph type="sldNum" sz="quarter" idx="12"/>
          </p:nvPr>
        </p:nvSpPr>
        <p:spPr/>
        <p:txBody>
          <a:bodyPr/>
          <a:lstStyle/>
          <a:p>
            <a:fld id="{DAB94411-2297-4BD0-B197-35E3682289EC}" type="slidenum">
              <a:rPr lang="da-DK" smtClean="0"/>
              <a:pPr/>
              <a:t>1</a:t>
            </a:fld>
            <a:endParaRPr lang="da-DK" dirty="0"/>
          </a:p>
        </p:txBody>
      </p:sp>
      <p:sp>
        <p:nvSpPr>
          <p:cNvPr id="5" name="Pladsholder til sidefod 4"/>
          <p:cNvSpPr>
            <a:spLocks noGrp="1"/>
          </p:cNvSpPr>
          <p:nvPr>
            <p:ph type="ftr" sz="quarter" idx="11"/>
          </p:nvPr>
        </p:nvSpPr>
        <p:spPr/>
        <p:txBody>
          <a:bodyPr/>
          <a:lstStyle/>
          <a:p>
            <a:r>
              <a:rPr lang="en-US"/>
              <a:t>Disseration course, day 2 and day 3</a:t>
            </a:r>
            <a:endParaRPr lang="da-DK"/>
          </a:p>
        </p:txBody>
      </p:sp>
    </p:spTree>
    <p:extLst>
      <p:ext uri="{BB962C8B-B14F-4D97-AF65-F5344CB8AC3E}">
        <p14:creationId xmlns:p14="http://schemas.microsoft.com/office/powerpoint/2010/main" val="29561095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418058"/>
          </a:xfrm>
        </p:spPr>
        <p:txBody>
          <a:bodyPr>
            <a:normAutofit fontScale="90000"/>
          </a:bodyPr>
          <a:lstStyle/>
          <a:p>
            <a:r>
              <a:rPr lang="da-DK" dirty="0" err="1"/>
              <a:t>Example</a:t>
            </a:r>
            <a:r>
              <a:rPr lang="da-DK" dirty="0"/>
              <a:t> 1</a:t>
            </a:r>
          </a:p>
        </p:txBody>
      </p:sp>
      <p:sp>
        <p:nvSpPr>
          <p:cNvPr id="3" name="Pladsholder til indhold 2"/>
          <p:cNvSpPr>
            <a:spLocks noGrp="1"/>
          </p:cNvSpPr>
          <p:nvPr>
            <p:ph idx="1"/>
          </p:nvPr>
        </p:nvSpPr>
        <p:spPr>
          <a:xfrm>
            <a:off x="457200" y="908720"/>
            <a:ext cx="8229600" cy="5760640"/>
          </a:xfrm>
        </p:spPr>
        <p:txBody>
          <a:bodyPr>
            <a:normAutofit lnSpcReduction="10000"/>
          </a:bodyPr>
          <a:lstStyle/>
          <a:p>
            <a:endParaRPr lang="da-DK" b="1" dirty="0"/>
          </a:p>
          <a:p>
            <a:r>
              <a:rPr lang="da-DK" b="1" dirty="0"/>
              <a:t>Is it a </a:t>
            </a:r>
            <a:r>
              <a:rPr lang="da-DK" b="1" dirty="0" err="1"/>
              <a:t>good</a:t>
            </a:r>
            <a:r>
              <a:rPr lang="da-DK" b="1" dirty="0"/>
              <a:t> problem definition?</a:t>
            </a:r>
          </a:p>
          <a:p>
            <a:r>
              <a:rPr lang="da-DK" b="1" dirty="0" err="1"/>
              <a:t>Why</a:t>
            </a:r>
            <a:r>
              <a:rPr lang="da-DK" b="1" dirty="0"/>
              <a:t>? / </a:t>
            </a:r>
            <a:r>
              <a:rPr lang="da-DK" b="1" dirty="0" err="1"/>
              <a:t>why</a:t>
            </a:r>
            <a:r>
              <a:rPr lang="da-DK" b="1" dirty="0"/>
              <a:t> not?</a:t>
            </a:r>
          </a:p>
          <a:p>
            <a:r>
              <a:rPr lang="da-DK" b="1" dirty="0"/>
              <a:t>Are the </a:t>
            </a:r>
            <a:r>
              <a:rPr lang="da-DK" b="1" dirty="0" err="1"/>
              <a:t>activities</a:t>
            </a:r>
            <a:r>
              <a:rPr lang="da-DK" b="1" dirty="0"/>
              <a:t> </a:t>
            </a:r>
            <a:r>
              <a:rPr lang="da-DK" b="1" dirty="0" err="1"/>
              <a:t>mentioned</a:t>
            </a:r>
            <a:r>
              <a:rPr lang="da-DK" b="1" dirty="0"/>
              <a:t> sufficient? </a:t>
            </a:r>
          </a:p>
          <a:p>
            <a:endParaRPr lang="da-DK" b="1" dirty="0"/>
          </a:p>
          <a:p>
            <a:endParaRPr lang="da-DK" b="1" dirty="0"/>
          </a:p>
          <a:p>
            <a:endParaRPr lang="da-DK" b="1" dirty="0"/>
          </a:p>
          <a:p>
            <a:endParaRPr lang="da-DK" b="1" dirty="0"/>
          </a:p>
          <a:p>
            <a:r>
              <a:rPr lang="da-DK" b="1" dirty="0" err="1"/>
              <a:t>Reformulate</a:t>
            </a:r>
            <a:r>
              <a:rPr lang="da-DK" b="1" dirty="0"/>
              <a:t> the problem definition</a:t>
            </a:r>
          </a:p>
          <a:p>
            <a:r>
              <a:rPr lang="da-DK" b="1" dirty="0"/>
              <a:t>Give </a:t>
            </a:r>
            <a:r>
              <a:rPr lang="da-DK" b="1" dirty="0" err="1"/>
              <a:t>examples</a:t>
            </a:r>
            <a:r>
              <a:rPr lang="da-DK" b="1" dirty="0"/>
              <a:t> of more </a:t>
            </a:r>
            <a:r>
              <a:rPr lang="da-DK" b="1" dirty="0" err="1"/>
              <a:t>activities</a:t>
            </a:r>
            <a:r>
              <a:rPr lang="da-DK" b="1" dirty="0"/>
              <a:t> </a:t>
            </a:r>
            <a:r>
              <a:rPr lang="da-DK" b="1" dirty="0" err="1"/>
              <a:t>needed</a:t>
            </a:r>
            <a:r>
              <a:rPr lang="da-DK" b="1" dirty="0"/>
              <a:t>.</a:t>
            </a:r>
            <a:endParaRPr lang="da-DK" dirty="0"/>
          </a:p>
        </p:txBody>
      </p:sp>
      <p:sp>
        <p:nvSpPr>
          <p:cNvPr id="4" name="Pladsholder til slidenummer 3"/>
          <p:cNvSpPr>
            <a:spLocks noGrp="1"/>
          </p:cNvSpPr>
          <p:nvPr>
            <p:ph type="sldNum" sz="quarter" idx="12"/>
          </p:nvPr>
        </p:nvSpPr>
        <p:spPr/>
        <p:txBody>
          <a:bodyPr/>
          <a:lstStyle/>
          <a:p>
            <a:fld id="{DAB94411-2297-4BD0-B197-35E3682289EC}" type="slidenum">
              <a:rPr lang="da-DK" smtClean="0"/>
              <a:pPr/>
              <a:t>10</a:t>
            </a:fld>
            <a:endParaRPr lang="da-DK"/>
          </a:p>
        </p:txBody>
      </p:sp>
      <p:sp>
        <p:nvSpPr>
          <p:cNvPr id="5" name="Pladsholder til sidefod 4"/>
          <p:cNvSpPr>
            <a:spLocks noGrp="1"/>
          </p:cNvSpPr>
          <p:nvPr>
            <p:ph type="ftr" sz="quarter" idx="11"/>
          </p:nvPr>
        </p:nvSpPr>
        <p:spPr/>
        <p:txBody>
          <a:bodyPr/>
          <a:lstStyle/>
          <a:p>
            <a:r>
              <a:rPr lang="en-US"/>
              <a:t>Disseration course, day 2 and day 3</a:t>
            </a:r>
            <a:endParaRPr lang="da-DK"/>
          </a:p>
        </p:txBody>
      </p:sp>
    </p:spTree>
    <p:extLst>
      <p:ext uri="{BB962C8B-B14F-4D97-AF65-F5344CB8AC3E}">
        <p14:creationId xmlns:p14="http://schemas.microsoft.com/office/powerpoint/2010/main" val="36704095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418058"/>
          </a:xfrm>
        </p:spPr>
        <p:txBody>
          <a:bodyPr>
            <a:normAutofit fontScale="90000"/>
          </a:bodyPr>
          <a:lstStyle/>
          <a:p>
            <a:r>
              <a:rPr lang="da-DK" dirty="0" err="1"/>
              <a:t>Example</a:t>
            </a:r>
            <a:r>
              <a:rPr lang="da-DK" dirty="0"/>
              <a:t> 2</a:t>
            </a:r>
          </a:p>
        </p:txBody>
      </p:sp>
      <p:sp>
        <p:nvSpPr>
          <p:cNvPr id="3" name="Pladsholder til indhold 2"/>
          <p:cNvSpPr>
            <a:spLocks noGrp="1"/>
          </p:cNvSpPr>
          <p:nvPr>
            <p:ph idx="1"/>
          </p:nvPr>
        </p:nvSpPr>
        <p:spPr>
          <a:xfrm>
            <a:off x="0" y="836712"/>
            <a:ext cx="9144000" cy="5904656"/>
          </a:xfrm>
        </p:spPr>
        <p:txBody>
          <a:bodyPr>
            <a:normAutofit fontScale="47500" lnSpcReduction="20000"/>
          </a:bodyPr>
          <a:lstStyle/>
          <a:p>
            <a:pPr marL="0" indent="0">
              <a:buNone/>
            </a:pPr>
            <a:endParaRPr lang="en-US" dirty="0"/>
          </a:p>
          <a:p>
            <a:pPr marL="0" indent="0">
              <a:buNone/>
            </a:pPr>
            <a:r>
              <a:rPr lang="en-US" sz="3400" b="1" dirty="0"/>
              <a:t>4.  Problem formulation</a:t>
            </a:r>
            <a:endParaRPr lang="da-DK" sz="3400" b="1" dirty="0"/>
          </a:p>
          <a:p>
            <a:pPr marL="0" indent="0">
              <a:buNone/>
            </a:pPr>
            <a:r>
              <a:rPr lang="en-US" sz="3400" dirty="0"/>
              <a:t>Since few years web shop business is growing very fast. It has been main attraction for some business investor as well as typical average people. Brokers who manage to find customer and seller can make money out of the transaction. But it is not the optimum way of handling this kind of transaction. We are living in the age of information technology where we suppose to easily get enough information as we need.</a:t>
            </a:r>
            <a:endParaRPr lang="da-DK" sz="3400" dirty="0"/>
          </a:p>
          <a:p>
            <a:pPr marL="0" indent="0">
              <a:buNone/>
            </a:pPr>
            <a:r>
              <a:rPr lang="en-US" sz="3400" dirty="0"/>
              <a:t>Customers  face  problems  of  without  category  food,  delivery  or  take  away  time,  payment options and order confirmation.</a:t>
            </a:r>
          </a:p>
          <a:p>
            <a:pPr marL="0" indent="0">
              <a:buNone/>
            </a:pPr>
            <a:endParaRPr lang="da-DK" sz="3400" dirty="0"/>
          </a:p>
          <a:p>
            <a:pPr marL="0" indent="0">
              <a:buNone/>
            </a:pPr>
            <a:r>
              <a:rPr lang="en-US" sz="3400" b="1" dirty="0"/>
              <a:t>4.1 Research questions</a:t>
            </a:r>
            <a:endParaRPr lang="da-DK" sz="3400" b="1" dirty="0"/>
          </a:p>
          <a:p>
            <a:pPr marL="0" indent="0">
              <a:buNone/>
            </a:pPr>
            <a:r>
              <a:rPr lang="en-US" sz="3400" dirty="0"/>
              <a:t>This project is developed to solve following questions.</a:t>
            </a:r>
            <a:endParaRPr lang="da-DK" sz="3400" dirty="0"/>
          </a:p>
          <a:p>
            <a:pPr marL="0" indent="0">
              <a:buNone/>
            </a:pPr>
            <a:r>
              <a:rPr lang="en-US" sz="3400" dirty="0"/>
              <a:t> </a:t>
            </a:r>
            <a:endParaRPr lang="da-DK" sz="3400" dirty="0"/>
          </a:p>
          <a:p>
            <a:pPr marL="0" indent="0">
              <a:buNone/>
            </a:pPr>
            <a:r>
              <a:rPr lang="en-US" dirty="0"/>
              <a:t>•   What is the advantage and disadvantage between ‘Real Shop’ and ‘</a:t>
            </a:r>
            <a:r>
              <a:rPr lang="en-US" dirty="0" err="1"/>
              <a:t>Webshop</a:t>
            </a:r>
            <a:r>
              <a:rPr lang="en-US" dirty="0"/>
              <a:t>’?</a:t>
            </a:r>
            <a:endParaRPr lang="da-DK" dirty="0"/>
          </a:p>
          <a:p>
            <a:pPr marL="0" indent="0">
              <a:buNone/>
            </a:pPr>
            <a:r>
              <a:rPr lang="en-US" dirty="0"/>
              <a:t>•   How to build web shop and choose right CMS system?</a:t>
            </a:r>
            <a:endParaRPr lang="da-DK" dirty="0"/>
          </a:p>
          <a:p>
            <a:pPr marL="0" indent="0">
              <a:buNone/>
            </a:pPr>
            <a:r>
              <a:rPr lang="en-US" dirty="0"/>
              <a:t>•   How  to  make  a  better  website  to  responsive  design  and  enhance  users  interface developed?</a:t>
            </a:r>
            <a:endParaRPr lang="da-DK" dirty="0"/>
          </a:p>
          <a:p>
            <a:pPr marL="0" indent="0">
              <a:buNone/>
            </a:pPr>
            <a:r>
              <a:rPr lang="en-US" dirty="0"/>
              <a:t>•   Which functions are most important and could be best used in this project?</a:t>
            </a:r>
            <a:endParaRPr lang="da-DK" dirty="0"/>
          </a:p>
          <a:p>
            <a:pPr marL="0" indent="0">
              <a:buNone/>
            </a:pPr>
            <a:r>
              <a:rPr lang="en-US" dirty="0"/>
              <a:t>•   How can we gain user faith?</a:t>
            </a:r>
            <a:endParaRPr lang="da-DK" dirty="0"/>
          </a:p>
          <a:p>
            <a:pPr marL="0" indent="0">
              <a:buNone/>
            </a:pPr>
            <a:r>
              <a:rPr lang="en-US" dirty="0"/>
              <a:t>•   What does my client want for their website?</a:t>
            </a:r>
            <a:endParaRPr lang="da-DK" dirty="0"/>
          </a:p>
          <a:p>
            <a:pPr marL="0" indent="0">
              <a:buNone/>
            </a:pPr>
            <a:r>
              <a:rPr lang="en-US" dirty="0"/>
              <a:t>•   What kind of design style should I create for home page, product page, shipping option, payment option etc.?</a:t>
            </a:r>
            <a:endParaRPr lang="da-DK" dirty="0"/>
          </a:p>
          <a:p>
            <a:pPr marL="0" indent="0">
              <a:buNone/>
            </a:pPr>
            <a:r>
              <a:rPr lang="en-US" dirty="0"/>
              <a:t>•   Which E-commerce CMS tools, technology, Shipping module, Payment Module should I use?</a:t>
            </a:r>
            <a:endParaRPr lang="da-DK" dirty="0"/>
          </a:p>
          <a:p>
            <a:pPr marL="0" indent="0">
              <a:buNone/>
            </a:pPr>
            <a:r>
              <a:rPr lang="en-US" dirty="0"/>
              <a:t>•   How can I manage the web developing process (or Develop cycle)?</a:t>
            </a:r>
            <a:endParaRPr lang="da-DK" dirty="0"/>
          </a:p>
        </p:txBody>
      </p:sp>
      <p:sp>
        <p:nvSpPr>
          <p:cNvPr id="4" name="Pladsholder til slidenummer 3"/>
          <p:cNvSpPr>
            <a:spLocks noGrp="1"/>
          </p:cNvSpPr>
          <p:nvPr>
            <p:ph type="sldNum" sz="quarter" idx="12"/>
          </p:nvPr>
        </p:nvSpPr>
        <p:spPr/>
        <p:txBody>
          <a:bodyPr/>
          <a:lstStyle/>
          <a:p>
            <a:fld id="{DAB94411-2297-4BD0-B197-35E3682289EC}" type="slidenum">
              <a:rPr lang="da-DK" smtClean="0"/>
              <a:pPr/>
              <a:t>11</a:t>
            </a:fld>
            <a:endParaRPr lang="da-DK"/>
          </a:p>
        </p:txBody>
      </p:sp>
      <p:sp>
        <p:nvSpPr>
          <p:cNvPr id="5" name="Pladsholder til sidefod 4"/>
          <p:cNvSpPr>
            <a:spLocks noGrp="1"/>
          </p:cNvSpPr>
          <p:nvPr>
            <p:ph type="ftr" sz="quarter" idx="11"/>
          </p:nvPr>
        </p:nvSpPr>
        <p:spPr/>
        <p:txBody>
          <a:bodyPr/>
          <a:lstStyle/>
          <a:p>
            <a:r>
              <a:rPr lang="en-US"/>
              <a:t>Disseration course, day 2 and day 3</a:t>
            </a:r>
            <a:endParaRPr lang="da-DK"/>
          </a:p>
        </p:txBody>
      </p:sp>
    </p:spTree>
    <p:extLst>
      <p:ext uri="{BB962C8B-B14F-4D97-AF65-F5344CB8AC3E}">
        <p14:creationId xmlns:p14="http://schemas.microsoft.com/office/powerpoint/2010/main" val="8513310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4082"/>
          </a:xfrm>
        </p:spPr>
        <p:txBody>
          <a:bodyPr>
            <a:normAutofit fontScale="90000"/>
          </a:bodyPr>
          <a:lstStyle/>
          <a:p>
            <a:r>
              <a:rPr lang="da-DK" dirty="0" err="1"/>
              <a:t>Example</a:t>
            </a:r>
            <a:r>
              <a:rPr lang="da-DK" dirty="0"/>
              <a:t> 2</a:t>
            </a:r>
            <a:endParaRPr lang="en-US" dirty="0"/>
          </a:p>
        </p:txBody>
      </p:sp>
      <p:sp>
        <p:nvSpPr>
          <p:cNvPr id="3" name="Content Placeholder 2"/>
          <p:cNvSpPr>
            <a:spLocks noGrp="1"/>
          </p:cNvSpPr>
          <p:nvPr>
            <p:ph idx="1"/>
          </p:nvPr>
        </p:nvSpPr>
        <p:spPr>
          <a:xfrm>
            <a:off x="457200" y="1124744"/>
            <a:ext cx="8229600" cy="5001419"/>
          </a:xfrm>
        </p:spPr>
        <p:txBody>
          <a:bodyPr/>
          <a:lstStyle/>
          <a:p>
            <a:r>
              <a:rPr lang="da-DK" b="1" dirty="0"/>
              <a:t>Is it a </a:t>
            </a:r>
            <a:r>
              <a:rPr lang="da-DK" b="1" dirty="0" err="1"/>
              <a:t>good</a:t>
            </a:r>
            <a:r>
              <a:rPr lang="da-DK" b="1" dirty="0"/>
              <a:t> problem definition?</a:t>
            </a:r>
          </a:p>
          <a:p>
            <a:r>
              <a:rPr lang="da-DK" b="1" dirty="0" err="1"/>
              <a:t>Why</a:t>
            </a:r>
            <a:r>
              <a:rPr lang="da-DK" b="1" dirty="0"/>
              <a:t>? / </a:t>
            </a:r>
            <a:r>
              <a:rPr lang="da-DK" b="1" dirty="0" err="1"/>
              <a:t>why</a:t>
            </a:r>
            <a:r>
              <a:rPr lang="da-DK" b="1" dirty="0"/>
              <a:t> not</a:t>
            </a:r>
          </a:p>
          <a:p>
            <a:endParaRPr lang="da-DK" b="1" dirty="0"/>
          </a:p>
          <a:p>
            <a:endParaRPr lang="da-DK" b="1" dirty="0"/>
          </a:p>
          <a:p>
            <a:endParaRPr lang="da-DK" b="1" dirty="0"/>
          </a:p>
          <a:p>
            <a:r>
              <a:rPr lang="da-DK" b="1" dirty="0"/>
              <a:t>Suggest </a:t>
            </a:r>
            <a:r>
              <a:rPr lang="da-DK" b="1" dirty="0" err="1"/>
              <a:t>method</a:t>
            </a:r>
            <a:r>
              <a:rPr lang="da-DK" b="1" dirty="0"/>
              <a:t> and </a:t>
            </a:r>
            <a:r>
              <a:rPr lang="da-DK" b="1" dirty="0" err="1"/>
              <a:t>activities</a:t>
            </a:r>
            <a:endParaRPr lang="en-US" b="1" dirty="0"/>
          </a:p>
        </p:txBody>
      </p:sp>
      <p:sp>
        <p:nvSpPr>
          <p:cNvPr id="4" name="Pladsholder til slidenummer 3"/>
          <p:cNvSpPr>
            <a:spLocks noGrp="1"/>
          </p:cNvSpPr>
          <p:nvPr>
            <p:ph type="sldNum" sz="quarter" idx="12"/>
          </p:nvPr>
        </p:nvSpPr>
        <p:spPr/>
        <p:txBody>
          <a:bodyPr/>
          <a:lstStyle/>
          <a:p>
            <a:fld id="{DAB94411-2297-4BD0-B197-35E3682289EC}" type="slidenum">
              <a:rPr lang="da-DK" smtClean="0"/>
              <a:pPr/>
              <a:t>12</a:t>
            </a:fld>
            <a:endParaRPr lang="da-DK"/>
          </a:p>
        </p:txBody>
      </p:sp>
      <p:sp>
        <p:nvSpPr>
          <p:cNvPr id="5" name="Pladsholder til sidefod 4"/>
          <p:cNvSpPr>
            <a:spLocks noGrp="1"/>
          </p:cNvSpPr>
          <p:nvPr>
            <p:ph type="ftr" sz="quarter" idx="11"/>
          </p:nvPr>
        </p:nvSpPr>
        <p:spPr/>
        <p:txBody>
          <a:bodyPr/>
          <a:lstStyle/>
          <a:p>
            <a:r>
              <a:rPr lang="en-US"/>
              <a:t>Disseration course, day 2 and day 3</a:t>
            </a:r>
            <a:endParaRPr lang="da-DK"/>
          </a:p>
        </p:txBody>
      </p:sp>
    </p:spTree>
    <p:extLst>
      <p:ext uri="{BB962C8B-B14F-4D97-AF65-F5344CB8AC3E}">
        <p14:creationId xmlns:p14="http://schemas.microsoft.com/office/powerpoint/2010/main" val="17160251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err="1"/>
              <a:t>Example</a:t>
            </a:r>
            <a:r>
              <a:rPr lang="da-DK" dirty="0"/>
              <a:t> 3 – problem definition</a:t>
            </a:r>
            <a:endParaRPr lang="en-US" dirty="0"/>
          </a:p>
        </p:txBody>
      </p:sp>
      <p:sp>
        <p:nvSpPr>
          <p:cNvPr id="3" name="Pladsholder til indhold 2"/>
          <p:cNvSpPr>
            <a:spLocks noGrp="1"/>
          </p:cNvSpPr>
          <p:nvPr>
            <p:ph idx="1"/>
          </p:nvPr>
        </p:nvSpPr>
        <p:spPr/>
        <p:txBody>
          <a:bodyPr/>
          <a:lstStyle/>
          <a:p>
            <a:r>
              <a:rPr lang="da-DK" dirty="0"/>
              <a:t>What is </a:t>
            </a:r>
            <a:r>
              <a:rPr lang="da-DK" dirty="0" err="1"/>
              <a:t>Behaviour</a:t>
            </a:r>
            <a:r>
              <a:rPr lang="da-DK" dirty="0"/>
              <a:t> Driven Development and </a:t>
            </a:r>
            <a:r>
              <a:rPr lang="da-DK" dirty="0" err="1"/>
              <a:t>which</a:t>
            </a:r>
            <a:r>
              <a:rPr lang="da-DK" dirty="0"/>
              <a:t> </a:t>
            </a:r>
            <a:r>
              <a:rPr lang="da-DK" dirty="0" err="1"/>
              <a:t>are</a:t>
            </a:r>
            <a:r>
              <a:rPr lang="da-DK" dirty="0"/>
              <a:t> </a:t>
            </a:r>
            <a:r>
              <a:rPr lang="da-DK" dirty="0" err="1"/>
              <a:t>its</a:t>
            </a:r>
            <a:r>
              <a:rPr lang="da-DK" dirty="0"/>
              <a:t> </a:t>
            </a:r>
            <a:r>
              <a:rPr lang="da-DK" dirty="0" err="1"/>
              <a:t>underlying</a:t>
            </a:r>
            <a:r>
              <a:rPr lang="da-DK" dirty="0"/>
              <a:t> </a:t>
            </a:r>
            <a:r>
              <a:rPr lang="da-DK" dirty="0" err="1"/>
              <a:t>assumptions</a:t>
            </a:r>
            <a:r>
              <a:rPr lang="da-DK" dirty="0"/>
              <a:t>?</a:t>
            </a:r>
          </a:p>
          <a:p>
            <a:r>
              <a:rPr lang="da-DK" dirty="0"/>
              <a:t>What </a:t>
            </a:r>
            <a:r>
              <a:rPr lang="da-DK" dirty="0" err="1"/>
              <a:t>are</a:t>
            </a:r>
            <a:r>
              <a:rPr lang="da-DK" dirty="0"/>
              <a:t> the </a:t>
            </a:r>
            <a:r>
              <a:rPr lang="da-DK" dirty="0" err="1"/>
              <a:t>benefits</a:t>
            </a:r>
            <a:r>
              <a:rPr lang="da-DK" dirty="0"/>
              <a:t> </a:t>
            </a:r>
            <a:r>
              <a:rPr lang="da-DK" dirty="0" err="1"/>
              <a:t>when</a:t>
            </a:r>
            <a:r>
              <a:rPr lang="da-DK" dirty="0"/>
              <a:t> developers </a:t>
            </a:r>
            <a:r>
              <a:rPr lang="da-DK" dirty="0" err="1"/>
              <a:t>use</a:t>
            </a:r>
            <a:r>
              <a:rPr lang="da-DK" dirty="0"/>
              <a:t> </a:t>
            </a:r>
            <a:r>
              <a:rPr lang="da-DK" dirty="0" err="1"/>
              <a:t>Behavior</a:t>
            </a:r>
            <a:r>
              <a:rPr lang="da-DK" dirty="0"/>
              <a:t> Driven Development? </a:t>
            </a:r>
          </a:p>
          <a:p>
            <a:r>
              <a:rPr lang="da-DK" dirty="0"/>
              <a:t>What is </a:t>
            </a:r>
            <a:r>
              <a:rPr lang="da-DK" dirty="0" err="1"/>
              <a:t>behaviour</a:t>
            </a:r>
            <a:r>
              <a:rPr lang="da-DK" dirty="0"/>
              <a:t> driven </a:t>
            </a:r>
            <a:r>
              <a:rPr lang="da-DK" dirty="0" err="1"/>
              <a:t>development</a:t>
            </a:r>
            <a:r>
              <a:rPr lang="da-DK" dirty="0"/>
              <a:t> in a </a:t>
            </a:r>
            <a:r>
              <a:rPr lang="da-DK" dirty="0" err="1"/>
              <a:t>methodology</a:t>
            </a:r>
            <a:r>
              <a:rPr lang="da-DK" dirty="0"/>
              <a:t> </a:t>
            </a:r>
            <a:r>
              <a:rPr lang="da-DK" dirty="0" err="1"/>
              <a:t>perspective</a:t>
            </a:r>
            <a:r>
              <a:rPr lang="da-DK" dirty="0"/>
              <a:t>?</a:t>
            </a:r>
            <a:endParaRPr lang="en-US" dirty="0"/>
          </a:p>
          <a:p>
            <a:endParaRPr lang="en-US" dirty="0"/>
          </a:p>
        </p:txBody>
      </p:sp>
      <p:sp>
        <p:nvSpPr>
          <p:cNvPr id="4" name="Pladsholder til slidenummer 3"/>
          <p:cNvSpPr>
            <a:spLocks noGrp="1"/>
          </p:cNvSpPr>
          <p:nvPr>
            <p:ph type="sldNum" sz="quarter" idx="12"/>
          </p:nvPr>
        </p:nvSpPr>
        <p:spPr/>
        <p:txBody>
          <a:bodyPr/>
          <a:lstStyle/>
          <a:p>
            <a:fld id="{DAB94411-2297-4BD0-B197-35E3682289EC}" type="slidenum">
              <a:rPr lang="da-DK" smtClean="0"/>
              <a:pPr/>
              <a:t>13</a:t>
            </a:fld>
            <a:endParaRPr lang="da-DK"/>
          </a:p>
        </p:txBody>
      </p:sp>
      <p:sp>
        <p:nvSpPr>
          <p:cNvPr id="5" name="Pladsholder til sidefod 4"/>
          <p:cNvSpPr>
            <a:spLocks noGrp="1"/>
          </p:cNvSpPr>
          <p:nvPr>
            <p:ph type="ftr" sz="quarter" idx="11"/>
          </p:nvPr>
        </p:nvSpPr>
        <p:spPr/>
        <p:txBody>
          <a:bodyPr/>
          <a:lstStyle/>
          <a:p>
            <a:r>
              <a:rPr lang="en-US"/>
              <a:t>Disseration course, day 2 and day 3</a:t>
            </a:r>
            <a:endParaRPr lang="da-DK"/>
          </a:p>
        </p:txBody>
      </p:sp>
    </p:spTree>
    <p:extLst>
      <p:ext uri="{BB962C8B-B14F-4D97-AF65-F5344CB8AC3E}">
        <p14:creationId xmlns:p14="http://schemas.microsoft.com/office/powerpoint/2010/main" val="11779906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err="1"/>
              <a:t>Example</a:t>
            </a:r>
            <a:r>
              <a:rPr lang="da-DK" dirty="0"/>
              <a:t> 3 - </a:t>
            </a:r>
            <a:r>
              <a:rPr lang="da-DK" dirty="0" err="1"/>
              <a:t>method</a:t>
            </a:r>
            <a:endParaRPr lang="en-US" dirty="0"/>
          </a:p>
        </p:txBody>
      </p:sp>
      <p:sp>
        <p:nvSpPr>
          <p:cNvPr id="3" name="Pladsholder til indhold 2"/>
          <p:cNvSpPr>
            <a:spLocks noGrp="1"/>
          </p:cNvSpPr>
          <p:nvPr>
            <p:ph idx="1"/>
          </p:nvPr>
        </p:nvSpPr>
        <p:spPr/>
        <p:txBody>
          <a:bodyPr>
            <a:normAutofit fontScale="85000" lnSpcReduction="10000"/>
          </a:bodyPr>
          <a:lstStyle/>
          <a:p>
            <a:r>
              <a:rPr lang="da-DK" dirty="0" err="1"/>
              <a:t>Study</a:t>
            </a:r>
            <a:r>
              <a:rPr lang="da-DK" dirty="0"/>
              <a:t> </a:t>
            </a:r>
            <a:r>
              <a:rPr lang="da-DK" dirty="0" err="1"/>
              <a:t>literature</a:t>
            </a:r>
            <a:r>
              <a:rPr lang="da-DK" dirty="0"/>
              <a:t> on TDD and BDD</a:t>
            </a:r>
          </a:p>
          <a:p>
            <a:r>
              <a:rPr lang="da-DK" dirty="0" err="1"/>
              <a:t>Describe</a:t>
            </a:r>
            <a:r>
              <a:rPr lang="da-DK" dirty="0"/>
              <a:t> </a:t>
            </a:r>
            <a:r>
              <a:rPr lang="da-DK" dirty="0" err="1"/>
              <a:t>theory</a:t>
            </a:r>
            <a:r>
              <a:rPr lang="da-DK" dirty="0"/>
              <a:t> on Test Driven Development</a:t>
            </a:r>
          </a:p>
          <a:p>
            <a:r>
              <a:rPr lang="da-DK" dirty="0" err="1"/>
              <a:t>Describe</a:t>
            </a:r>
            <a:r>
              <a:rPr lang="da-DK" dirty="0"/>
              <a:t> </a:t>
            </a:r>
            <a:r>
              <a:rPr lang="da-DK" dirty="0" err="1"/>
              <a:t>Behaviour</a:t>
            </a:r>
            <a:r>
              <a:rPr lang="da-DK" dirty="0"/>
              <a:t> Driven Development in </a:t>
            </a:r>
            <a:r>
              <a:rPr lang="da-DK" dirty="0" err="1"/>
              <a:t>theory</a:t>
            </a:r>
            <a:r>
              <a:rPr lang="da-DK" dirty="0"/>
              <a:t> and </a:t>
            </a:r>
            <a:r>
              <a:rPr lang="da-DK" dirty="0" err="1"/>
              <a:t>practice</a:t>
            </a:r>
            <a:endParaRPr lang="da-DK" dirty="0"/>
          </a:p>
          <a:p>
            <a:r>
              <a:rPr lang="da-DK" dirty="0"/>
              <a:t>Find and </a:t>
            </a:r>
            <a:r>
              <a:rPr lang="da-DK" dirty="0" err="1"/>
              <a:t>collect</a:t>
            </a:r>
            <a:r>
              <a:rPr lang="da-DK" dirty="0"/>
              <a:t> </a:t>
            </a:r>
            <a:r>
              <a:rPr lang="da-DK" dirty="0" err="1"/>
              <a:t>experiences</a:t>
            </a:r>
            <a:r>
              <a:rPr lang="da-DK" dirty="0"/>
              <a:t> from </a:t>
            </a:r>
            <a:r>
              <a:rPr lang="da-DK" dirty="0" err="1"/>
              <a:t>companys</a:t>
            </a:r>
            <a:r>
              <a:rPr lang="da-DK" dirty="0"/>
              <a:t> </a:t>
            </a:r>
            <a:r>
              <a:rPr lang="da-DK" dirty="0" err="1"/>
              <a:t>using</a:t>
            </a:r>
            <a:r>
              <a:rPr lang="da-DK" dirty="0"/>
              <a:t> BDD</a:t>
            </a:r>
          </a:p>
          <a:p>
            <a:r>
              <a:rPr lang="da-DK" dirty="0" err="1"/>
              <a:t>Develop</a:t>
            </a:r>
            <a:r>
              <a:rPr lang="da-DK" dirty="0"/>
              <a:t> </a:t>
            </a:r>
            <a:r>
              <a:rPr lang="da-DK" dirty="0" err="1"/>
              <a:t>questionaire</a:t>
            </a:r>
            <a:r>
              <a:rPr lang="da-DK" dirty="0"/>
              <a:t> on BDD</a:t>
            </a:r>
          </a:p>
          <a:p>
            <a:r>
              <a:rPr lang="da-DK" dirty="0"/>
              <a:t>Interview </a:t>
            </a:r>
            <a:r>
              <a:rPr lang="da-DK" dirty="0" err="1"/>
              <a:t>companies</a:t>
            </a:r>
            <a:endParaRPr lang="da-DK" dirty="0"/>
          </a:p>
          <a:p>
            <a:r>
              <a:rPr lang="da-DK" dirty="0" err="1"/>
              <a:t>Develop</a:t>
            </a:r>
            <a:r>
              <a:rPr lang="da-DK" dirty="0"/>
              <a:t> an </a:t>
            </a:r>
            <a:r>
              <a:rPr lang="da-DK" dirty="0" err="1"/>
              <a:t>application</a:t>
            </a:r>
            <a:r>
              <a:rPr lang="da-DK" dirty="0"/>
              <a:t> </a:t>
            </a:r>
            <a:r>
              <a:rPr lang="da-DK" dirty="0" err="1"/>
              <a:t>using</a:t>
            </a:r>
            <a:r>
              <a:rPr lang="da-DK" dirty="0"/>
              <a:t> BDD</a:t>
            </a:r>
          </a:p>
          <a:p>
            <a:r>
              <a:rPr lang="da-DK" dirty="0" err="1"/>
              <a:t>Study</a:t>
            </a:r>
            <a:r>
              <a:rPr lang="da-DK" dirty="0"/>
              <a:t> </a:t>
            </a:r>
            <a:r>
              <a:rPr lang="da-DK" dirty="0" err="1"/>
              <a:t>literature</a:t>
            </a:r>
            <a:r>
              <a:rPr lang="da-DK" dirty="0"/>
              <a:t> on </a:t>
            </a:r>
            <a:r>
              <a:rPr lang="da-DK" dirty="0" err="1"/>
              <a:t>methodologies</a:t>
            </a:r>
            <a:endParaRPr lang="da-DK" dirty="0"/>
          </a:p>
          <a:p>
            <a:r>
              <a:rPr lang="da-DK" dirty="0"/>
              <a:t>Find out if BDD is a </a:t>
            </a:r>
            <a:r>
              <a:rPr lang="da-DK" dirty="0" err="1"/>
              <a:t>methodology</a:t>
            </a:r>
            <a:endParaRPr lang="en-US" dirty="0"/>
          </a:p>
        </p:txBody>
      </p:sp>
      <p:sp>
        <p:nvSpPr>
          <p:cNvPr id="4" name="Pladsholder til slidenummer 3"/>
          <p:cNvSpPr>
            <a:spLocks noGrp="1"/>
          </p:cNvSpPr>
          <p:nvPr>
            <p:ph type="sldNum" sz="quarter" idx="12"/>
          </p:nvPr>
        </p:nvSpPr>
        <p:spPr/>
        <p:txBody>
          <a:bodyPr/>
          <a:lstStyle/>
          <a:p>
            <a:fld id="{DAB94411-2297-4BD0-B197-35E3682289EC}" type="slidenum">
              <a:rPr lang="da-DK" smtClean="0"/>
              <a:pPr/>
              <a:t>14</a:t>
            </a:fld>
            <a:endParaRPr lang="da-DK"/>
          </a:p>
        </p:txBody>
      </p:sp>
      <p:sp>
        <p:nvSpPr>
          <p:cNvPr id="5" name="Pladsholder til sidefod 4"/>
          <p:cNvSpPr>
            <a:spLocks noGrp="1"/>
          </p:cNvSpPr>
          <p:nvPr>
            <p:ph type="ftr" sz="quarter" idx="11"/>
          </p:nvPr>
        </p:nvSpPr>
        <p:spPr/>
        <p:txBody>
          <a:bodyPr/>
          <a:lstStyle/>
          <a:p>
            <a:r>
              <a:rPr lang="en-US"/>
              <a:t>Disseration course, day 2 and day 3</a:t>
            </a:r>
            <a:endParaRPr lang="da-DK"/>
          </a:p>
        </p:txBody>
      </p:sp>
    </p:spTree>
    <p:extLst>
      <p:ext uri="{BB962C8B-B14F-4D97-AF65-F5344CB8AC3E}">
        <p14:creationId xmlns:p14="http://schemas.microsoft.com/office/powerpoint/2010/main" val="31697631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4082"/>
          </a:xfrm>
        </p:spPr>
        <p:txBody>
          <a:bodyPr>
            <a:normAutofit fontScale="90000"/>
          </a:bodyPr>
          <a:lstStyle/>
          <a:p>
            <a:r>
              <a:rPr lang="da-DK" dirty="0" err="1"/>
              <a:t>Example</a:t>
            </a:r>
            <a:r>
              <a:rPr lang="da-DK" dirty="0"/>
              <a:t> 3</a:t>
            </a:r>
            <a:endParaRPr lang="en-US" dirty="0"/>
          </a:p>
        </p:txBody>
      </p:sp>
      <p:sp>
        <p:nvSpPr>
          <p:cNvPr id="3" name="Content Placeholder 2"/>
          <p:cNvSpPr>
            <a:spLocks noGrp="1"/>
          </p:cNvSpPr>
          <p:nvPr>
            <p:ph idx="1"/>
          </p:nvPr>
        </p:nvSpPr>
        <p:spPr>
          <a:xfrm>
            <a:off x="457200" y="1124744"/>
            <a:ext cx="8229600" cy="5001419"/>
          </a:xfrm>
        </p:spPr>
        <p:txBody>
          <a:bodyPr/>
          <a:lstStyle/>
          <a:p>
            <a:r>
              <a:rPr lang="da-DK" b="1" dirty="0"/>
              <a:t>Is it a </a:t>
            </a:r>
            <a:r>
              <a:rPr lang="da-DK" b="1" dirty="0" err="1"/>
              <a:t>good</a:t>
            </a:r>
            <a:r>
              <a:rPr lang="da-DK" b="1" dirty="0"/>
              <a:t> problem definition?</a:t>
            </a:r>
          </a:p>
          <a:p>
            <a:r>
              <a:rPr lang="da-DK" b="1" dirty="0" err="1"/>
              <a:t>Why</a:t>
            </a:r>
            <a:r>
              <a:rPr lang="da-DK" b="1" dirty="0"/>
              <a:t>? / </a:t>
            </a:r>
            <a:r>
              <a:rPr lang="da-DK" b="1" dirty="0" err="1"/>
              <a:t>why</a:t>
            </a:r>
            <a:r>
              <a:rPr lang="da-DK" b="1" dirty="0"/>
              <a:t> not</a:t>
            </a:r>
          </a:p>
          <a:p>
            <a:endParaRPr lang="da-DK" b="1" dirty="0"/>
          </a:p>
          <a:p>
            <a:endParaRPr lang="da-DK" b="1" dirty="0"/>
          </a:p>
          <a:p>
            <a:endParaRPr lang="da-DK" b="1" dirty="0"/>
          </a:p>
          <a:p>
            <a:r>
              <a:rPr lang="da-DK" b="1" dirty="0"/>
              <a:t>Suggest </a:t>
            </a:r>
            <a:r>
              <a:rPr lang="da-DK" b="1" dirty="0" err="1"/>
              <a:t>method</a:t>
            </a:r>
            <a:r>
              <a:rPr lang="da-DK" b="1" dirty="0"/>
              <a:t> and </a:t>
            </a:r>
            <a:r>
              <a:rPr lang="da-DK" b="1" dirty="0" err="1"/>
              <a:t>activities</a:t>
            </a:r>
            <a:endParaRPr lang="en-US" b="1" dirty="0"/>
          </a:p>
        </p:txBody>
      </p:sp>
      <p:sp>
        <p:nvSpPr>
          <p:cNvPr id="4" name="Pladsholder til slidenummer 3"/>
          <p:cNvSpPr>
            <a:spLocks noGrp="1"/>
          </p:cNvSpPr>
          <p:nvPr>
            <p:ph type="sldNum" sz="quarter" idx="12"/>
          </p:nvPr>
        </p:nvSpPr>
        <p:spPr/>
        <p:txBody>
          <a:bodyPr/>
          <a:lstStyle/>
          <a:p>
            <a:fld id="{DAB94411-2297-4BD0-B197-35E3682289EC}" type="slidenum">
              <a:rPr lang="da-DK" smtClean="0"/>
              <a:pPr/>
              <a:t>15</a:t>
            </a:fld>
            <a:endParaRPr lang="da-DK"/>
          </a:p>
        </p:txBody>
      </p:sp>
      <p:sp>
        <p:nvSpPr>
          <p:cNvPr id="5" name="Pladsholder til sidefod 4"/>
          <p:cNvSpPr>
            <a:spLocks noGrp="1"/>
          </p:cNvSpPr>
          <p:nvPr>
            <p:ph type="ftr" sz="quarter" idx="11"/>
          </p:nvPr>
        </p:nvSpPr>
        <p:spPr/>
        <p:txBody>
          <a:bodyPr/>
          <a:lstStyle/>
          <a:p>
            <a:r>
              <a:rPr lang="en-US"/>
              <a:t>Disseration course, day 2 and day 3</a:t>
            </a:r>
            <a:endParaRPr lang="da-DK"/>
          </a:p>
        </p:txBody>
      </p:sp>
    </p:spTree>
    <p:extLst>
      <p:ext uri="{BB962C8B-B14F-4D97-AF65-F5344CB8AC3E}">
        <p14:creationId xmlns:p14="http://schemas.microsoft.com/office/powerpoint/2010/main" val="315506105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err="1"/>
              <a:t>Exercise</a:t>
            </a:r>
            <a:endParaRPr lang="en-US" dirty="0"/>
          </a:p>
        </p:txBody>
      </p:sp>
      <p:sp>
        <p:nvSpPr>
          <p:cNvPr id="3" name="Pladsholder til indhold 2"/>
          <p:cNvSpPr>
            <a:spLocks noGrp="1"/>
          </p:cNvSpPr>
          <p:nvPr>
            <p:ph idx="1"/>
          </p:nvPr>
        </p:nvSpPr>
        <p:spPr/>
        <p:txBody>
          <a:bodyPr/>
          <a:lstStyle/>
          <a:p>
            <a:r>
              <a:rPr lang="en-US" dirty="0"/>
              <a:t>Work on your</a:t>
            </a:r>
          </a:p>
          <a:p>
            <a:pPr lvl="1"/>
            <a:r>
              <a:rPr lang="en-US" dirty="0"/>
              <a:t>Problem definition</a:t>
            </a:r>
          </a:p>
          <a:p>
            <a:pPr lvl="1"/>
            <a:r>
              <a:rPr lang="en-US" dirty="0"/>
              <a:t>Method (set of activities)</a:t>
            </a:r>
          </a:p>
        </p:txBody>
      </p:sp>
      <p:sp>
        <p:nvSpPr>
          <p:cNvPr id="4" name="Pladsholder til slidenummer 3"/>
          <p:cNvSpPr>
            <a:spLocks noGrp="1"/>
          </p:cNvSpPr>
          <p:nvPr>
            <p:ph type="sldNum" sz="quarter" idx="12"/>
          </p:nvPr>
        </p:nvSpPr>
        <p:spPr/>
        <p:txBody>
          <a:bodyPr/>
          <a:lstStyle/>
          <a:p>
            <a:fld id="{DAB94411-2297-4BD0-B197-35E3682289EC}" type="slidenum">
              <a:rPr lang="da-DK" smtClean="0"/>
              <a:pPr/>
              <a:t>16</a:t>
            </a:fld>
            <a:endParaRPr lang="da-DK"/>
          </a:p>
        </p:txBody>
      </p:sp>
      <p:sp>
        <p:nvSpPr>
          <p:cNvPr id="5" name="Pladsholder til sidefod 4"/>
          <p:cNvSpPr>
            <a:spLocks noGrp="1"/>
          </p:cNvSpPr>
          <p:nvPr>
            <p:ph type="ftr" sz="quarter" idx="11"/>
          </p:nvPr>
        </p:nvSpPr>
        <p:spPr/>
        <p:txBody>
          <a:bodyPr/>
          <a:lstStyle/>
          <a:p>
            <a:r>
              <a:rPr lang="en-US"/>
              <a:t>Disseration course, day 2 and day 3</a:t>
            </a:r>
            <a:endParaRPr lang="da-DK"/>
          </a:p>
        </p:txBody>
      </p:sp>
    </p:spTree>
    <p:extLst>
      <p:ext uri="{BB962C8B-B14F-4D97-AF65-F5344CB8AC3E}">
        <p14:creationId xmlns:p14="http://schemas.microsoft.com/office/powerpoint/2010/main" val="344592315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1628800"/>
            <a:ext cx="8229600" cy="4497363"/>
          </a:xfrm>
        </p:spPr>
        <p:txBody>
          <a:bodyPr/>
          <a:lstStyle/>
          <a:p>
            <a:pPr marL="0" lvl="1" indent="0" algn="ctr">
              <a:buNone/>
            </a:pPr>
            <a:r>
              <a:rPr lang="en-US" sz="7200" dirty="0"/>
              <a:t>Planning and Prioritization </a:t>
            </a:r>
          </a:p>
          <a:p>
            <a:endParaRPr lang="en-US" dirty="0"/>
          </a:p>
        </p:txBody>
      </p:sp>
      <p:sp>
        <p:nvSpPr>
          <p:cNvPr id="2" name="Pladsholder til slidenummer 1"/>
          <p:cNvSpPr>
            <a:spLocks noGrp="1"/>
          </p:cNvSpPr>
          <p:nvPr>
            <p:ph type="sldNum" sz="quarter" idx="12"/>
          </p:nvPr>
        </p:nvSpPr>
        <p:spPr/>
        <p:txBody>
          <a:bodyPr/>
          <a:lstStyle/>
          <a:p>
            <a:fld id="{DAB94411-2297-4BD0-B197-35E3682289EC}" type="slidenum">
              <a:rPr lang="da-DK" smtClean="0"/>
              <a:pPr/>
              <a:t>17</a:t>
            </a:fld>
            <a:endParaRPr lang="da-DK"/>
          </a:p>
        </p:txBody>
      </p:sp>
      <p:sp>
        <p:nvSpPr>
          <p:cNvPr id="4" name="Pladsholder til sidefod 3"/>
          <p:cNvSpPr>
            <a:spLocks noGrp="1"/>
          </p:cNvSpPr>
          <p:nvPr>
            <p:ph type="ftr" sz="quarter" idx="11"/>
          </p:nvPr>
        </p:nvSpPr>
        <p:spPr/>
        <p:txBody>
          <a:bodyPr/>
          <a:lstStyle/>
          <a:p>
            <a:r>
              <a:rPr lang="en-US"/>
              <a:t>Disseration course, day 2 and day 3</a:t>
            </a:r>
            <a:endParaRPr lang="da-DK"/>
          </a:p>
        </p:txBody>
      </p:sp>
      <p:pic>
        <p:nvPicPr>
          <p:cNvPr id="5" name="Content Placeholder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724128" y="3717032"/>
            <a:ext cx="2253025" cy="2260848"/>
          </a:xfrm>
          <a:prstGeom prst="rect">
            <a:avLst/>
          </a:prstGeom>
        </p:spPr>
      </p:pic>
    </p:spTree>
    <p:extLst>
      <p:ext uri="{BB962C8B-B14F-4D97-AF65-F5344CB8AC3E}">
        <p14:creationId xmlns:p14="http://schemas.microsoft.com/office/powerpoint/2010/main" val="36384536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a-DK" dirty="0"/>
              <a:t>Planning</a:t>
            </a:r>
            <a:endParaRPr lang="en-US" dirty="0"/>
          </a:p>
        </p:txBody>
      </p:sp>
      <p:sp>
        <p:nvSpPr>
          <p:cNvPr id="3" name="Content Placeholder 2"/>
          <p:cNvSpPr>
            <a:spLocks noGrp="1"/>
          </p:cNvSpPr>
          <p:nvPr>
            <p:ph idx="1"/>
          </p:nvPr>
        </p:nvSpPr>
        <p:spPr/>
        <p:txBody>
          <a:bodyPr/>
          <a:lstStyle/>
          <a:p>
            <a:r>
              <a:rPr lang="da-DK" sz="2400" dirty="0" err="1">
                <a:solidFill>
                  <a:schemeClr val="accent5">
                    <a:lumMod val="75000"/>
                  </a:schemeClr>
                </a:solidFill>
              </a:rPr>
              <a:t>Before</a:t>
            </a:r>
            <a:r>
              <a:rPr lang="da-DK" sz="2400" dirty="0">
                <a:solidFill>
                  <a:schemeClr val="accent5">
                    <a:lumMod val="75000"/>
                  </a:schemeClr>
                </a:solidFill>
              </a:rPr>
              <a:t>:</a:t>
            </a:r>
          </a:p>
          <a:p>
            <a:pPr lvl="1"/>
            <a:r>
              <a:rPr lang="da-DK" sz="2400" dirty="0" err="1">
                <a:solidFill>
                  <a:schemeClr val="accent5">
                    <a:lumMod val="75000"/>
                  </a:schemeClr>
                </a:solidFill>
              </a:rPr>
              <a:t>Decide</a:t>
            </a:r>
            <a:r>
              <a:rPr lang="da-DK" sz="2400" dirty="0">
                <a:solidFill>
                  <a:schemeClr val="accent5">
                    <a:lumMod val="75000"/>
                  </a:schemeClr>
                </a:solidFill>
              </a:rPr>
              <a:t> the </a:t>
            </a:r>
            <a:r>
              <a:rPr lang="da-DK" sz="2400" dirty="0" err="1">
                <a:solidFill>
                  <a:schemeClr val="accent5">
                    <a:lumMod val="75000"/>
                  </a:schemeClr>
                </a:solidFill>
              </a:rPr>
              <a:t>focus</a:t>
            </a:r>
            <a:r>
              <a:rPr lang="da-DK" sz="2400" dirty="0">
                <a:solidFill>
                  <a:schemeClr val="accent5">
                    <a:lumMod val="75000"/>
                  </a:schemeClr>
                </a:solidFill>
              </a:rPr>
              <a:t> </a:t>
            </a:r>
            <a:r>
              <a:rPr lang="da-DK" sz="2400" dirty="0" err="1">
                <a:solidFill>
                  <a:schemeClr val="accent5">
                    <a:lumMod val="75000"/>
                  </a:schemeClr>
                </a:solidFill>
              </a:rPr>
              <a:t>area</a:t>
            </a:r>
            <a:r>
              <a:rPr lang="da-DK" sz="2400" dirty="0">
                <a:solidFill>
                  <a:schemeClr val="accent5">
                    <a:lumMod val="75000"/>
                  </a:schemeClr>
                </a:solidFill>
              </a:rPr>
              <a:t>(s) for </a:t>
            </a:r>
            <a:r>
              <a:rPr lang="da-DK" sz="2400" dirty="0" err="1">
                <a:solidFill>
                  <a:schemeClr val="accent5">
                    <a:lumMod val="75000"/>
                  </a:schemeClr>
                </a:solidFill>
              </a:rPr>
              <a:t>your</a:t>
            </a:r>
            <a:r>
              <a:rPr lang="da-DK" sz="2400" dirty="0">
                <a:solidFill>
                  <a:schemeClr val="accent5">
                    <a:lumMod val="75000"/>
                  </a:schemeClr>
                </a:solidFill>
              </a:rPr>
              <a:t> dissertation project</a:t>
            </a:r>
          </a:p>
          <a:p>
            <a:pPr lvl="1"/>
            <a:r>
              <a:rPr lang="da-DK" sz="2400" dirty="0">
                <a:solidFill>
                  <a:schemeClr val="accent5">
                    <a:lumMod val="75000"/>
                  </a:schemeClr>
                </a:solidFill>
              </a:rPr>
              <a:t>Make a </a:t>
            </a:r>
            <a:r>
              <a:rPr lang="da-DK" sz="2400" dirty="0" err="1">
                <a:solidFill>
                  <a:schemeClr val="accent5">
                    <a:lumMod val="75000"/>
                  </a:schemeClr>
                </a:solidFill>
              </a:rPr>
              <a:t>good</a:t>
            </a:r>
            <a:r>
              <a:rPr lang="da-DK" sz="2400" dirty="0">
                <a:solidFill>
                  <a:schemeClr val="accent5">
                    <a:lumMod val="75000"/>
                  </a:schemeClr>
                </a:solidFill>
              </a:rPr>
              <a:t> problem definition</a:t>
            </a:r>
          </a:p>
          <a:p>
            <a:r>
              <a:rPr lang="da-DK" sz="2400" dirty="0">
                <a:solidFill>
                  <a:schemeClr val="accent1">
                    <a:lumMod val="75000"/>
                  </a:schemeClr>
                </a:solidFill>
              </a:rPr>
              <a:t>Method:</a:t>
            </a:r>
          </a:p>
          <a:p>
            <a:pPr lvl="1"/>
            <a:r>
              <a:rPr lang="da-DK" sz="2400" dirty="0" err="1">
                <a:solidFill>
                  <a:schemeClr val="accent1">
                    <a:lumMod val="75000"/>
                  </a:schemeClr>
                </a:solidFill>
              </a:rPr>
              <a:t>Decide</a:t>
            </a:r>
            <a:r>
              <a:rPr lang="da-DK" sz="2400" dirty="0">
                <a:solidFill>
                  <a:schemeClr val="accent1">
                    <a:lumMod val="75000"/>
                  </a:schemeClr>
                </a:solidFill>
              </a:rPr>
              <a:t> </a:t>
            </a:r>
            <a:r>
              <a:rPr lang="da-DK" sz="2400" b="1" dirty="0" err="1">
                <a:solidFill>
                  <a:schemeClr val="accent1">
                    <a:lumMod val="75000"/>
                  </a:schemeClr>
                </a:solidFill>
              </a:rPr>
              <a:t>what</a:t>
            </a:r>
            <a:r>
              <a:rPr lang="da-DK" sz="2400" dirty="0">
                <a:solidFill>
                  <a:schemeClr val="accent1">
                    <a:lumMod val="75000"/>
                  </a:schemeClr>
                </a:solidFill>
              </a:rPr>
              <a:t> to do in </a:t>
            </a:r>
            <a:r>
              <a:rPr lang="da-DK" sz="2400" dirty="0" err="1">
                <a:solidFill>
                  <a:schemeClr val="accent1">
                    <a:lumMod val="75000"/>
                  </a:schemeClr>
                </a:solidFill>
              </a:rPr>
              <a:t>order</a:t>
            </a:r>
            <a:r>
              <a:rPr lang="da-DK" sz="2400" dirty="0">
                <a:solidFill>
                  <a:schemeClr val="accent1">
                    <a:lumMod val="75000"/>
                  </a:schemeClr>
                </a:solidFill>
              </a:rPr>
              <a:t> to </a:t>
            </a:r>
            <a:r>
              <a:rPr lang="da-DK" sz="2400" dirty="0" err="1">
                <a:solidFill>
                  <a:schemeClr val="accent1">
                    <a:lumMod val="75000"/>
                  </a:schemeClr>
                </a:solidFill>
              </a:rPr>
              <a:t>answer</a:t>
            </a:r>
            <a:r>
              <a:rPr lang="da-DK" sz="2400" dirty="0">
                <a:solidFill>
                  <a:schemeClr val="accent1">
                    <a:lumMod val="75000"/>
                  </a:schemeClr>
                </a:solidFill>
              </a:rPr>
              <a:t> the problem definition </a:t>
            </a:r>
            <a:r>
              <a:rPr lang="da-DK" sz="2400" dirty="0" err="1">
                <a:solidFill>
                  <a:schemeClr val="accent1">
                    <a:lumMod val="75000"/>
                  </a:schemeClr>
                </a:solidFill>
              </a:rPr>
              <a:t>question</a:t>
            </a:r>
            <a:r>
              <a:rPr lang="da-DK" sz="2400" dirty="0">
                <a:solidFill>
                  <a:schemeClr val="accent1">
                    <a:lumMod val="75000"/>
                  </a:schemeClr>
                </a:solidFill>
              </a:rPr>
              <a:t>(s)</a:t>
            </a:r>
          </a:p>
          <a:p>
            <a:pPr lvl="1"/>
            <a:r>
              <a:rPr lang="da-DK" dirty="0"/>
              <a:t>Make </a:t>
            </a:r>
            <a:r>
              <a:rPr lang="da-DK" b="1" dirty="0"/>
              <a:t>a plan </a:t>
            </a:r>
            <a:r>
              <a:rPr lang="da-DK" dirty="0"/>
              <a:t>(</a:t>
            </a:r>
            <a:r>
              <a:rPr lang="da-DK" dirty="0" err="1"/>
              <a:t>order</a:t>
            </a:r>
            <a:r>
              <a:rPr lang="da-DK" dirty="0"/>
              <a:t> of the </a:t>
            </a:r>
            <a:r>
              <a:rPr lang="da-DK" dirty="0" err="1"/>
              <a:t>activities</a:t>
            </a:r>
            <a:r>
              <a:rPr lang="da-DK" dirty="0"/>
              <a:t>) for </a:t>
            </a:r>
            <a:r>
              <a:rPr lang="da-DK" dirty="0" err="1"/>
              <a:t>your</a:t>
            </a:r>
            <a:r>
              <a:rPr lang="da-DK" dirty="0"/>
              <a:t> dissertation project </a:t>
            </a:r>
          </a:p>
          <a:p>
            <a:endParaRPr lang="en-US" dirty="0"/>
          </a:p>
        </p:txBody>
      </p:sp>
      <p:sp>
        <p:nvSpPr>
          <p:cNvPr id="4" name="Pladsholder til slidenummer 3"/>
          <p:cNvSpPr>
            <a:spLocks noGrp="1"/>
          </p:cNvSpPr>
          <p:nvPr>
            <p:ph type="sldNum" sz="quarter" idx="12"/>
          </p:nvPr>
        </p:nvSpPr>
        <p:spPr/>
        <p:txBody>
          <a:bodyPr/>
          <a:lstStyle/>
          <a:p>
            <a:fld id="{DAB94411-2297-4BD0-B197-35E3682289EC}" type="slidenum">
              <a:rPr lang="da-DK" smtClean="0"/>
              <a:pPr/>
              <a:t>18</a:t>
            </a:fld>
            <a:endParaRPr lang="da-DK"/>
          </a:p>
        </p:txBody>
      </p:sp>
      <p:sp>
        <p:nvSpPr>
          <p:cNvPr id="5" name="Pladsholder til sidefod 4"/>
          <p:cNvSpPr>
            <a:spLocks noGrp="1"/>
          </p:cNvSpPr>
          <p:nvPr>
            <p:ph type="ftr" sz="quarter" idx="11"/>
          </p:nvPr>
        </p:nvSpPr>
        <p:spPr/>
        <p:txBody>
          <a:bodyPr/>
          <a:lstStyle/>
          <a:p>
            <a:r>
              <a:rPr lang="en-US"/>
              <a:t>Disseration course, day 2 and day 3</a:t>
            </a:r>
            <a:endParaRPr lang="da-DK"/>
          </a:p>
        </p:txBody>
      </p:sp>
    </p:spTree>
    <p:extLst>
      <p:ext uri="{BB962C8B-B14F-4D97-AF65-F5344CB8AC3E}">
        <p14:creationId xmlns:p14="http://schemas.microsoft.com/office/powerpoint/2010/main" val="405735691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a-DK" dirty="0"/>
              <a:t>Planning</a:t>
            </a:r>
            <a:endParaRPr lang="en-US" dirty="0"/>
          </a:p>
        </p:txBody>
      </p:sp>
      <p:sp>
        <p:nvSpPr>
          <p:cNvPr id="3" name="Content Placeholder 2"/>
          <p:cNvSpPr>
            <a:spLocks noGrp="1"/>
          </p:cNvSpPr>
          <p:nvPr>
            <p:ph idx="1"/>
          </p:nvPr>
        </p:nvSpPr>
        <p:spPr>
          <a:xfrm>
            <a:off x="457200" y="1600200"/>
            <a:ext cx="8229600" cy="5069160"/>
          </a:xfrm>
        </p:spPr>
        <p:txBody>
          <a:bodyPr/>
          <a:lstStyle/>
          <a:p>
            <a:r>
              <a:rPr lang="da-DK" dirty="0"/>
              <a:t>Project plan: 1-dimensional </a:t>
            </a:r>
            <a:endParaRPr lang="en-US" dirty="0"/>
          </a:p>
        </p:txBody>
      </p:sp>
      <p:cxnSp>
        <p:nvCxnSpPr>
          <p:cNvPr id="5" name="Straight Arrow Connector 4"/>
          <p:cNvCxnSpPr/>
          <p:nvPr/>
        </p:nvCxnSpPr>
        <p:spPr>
          <a:xfrm>
            <a:off x="4355976" y="2458280"/>
            <a:ext cx="0" cy="367240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6" name="TextBox 5"/>
          <p:cNvSpPr txBox="1"/>
          <p:nvPr/>
        </p:nvSpPr>
        <p:spPr>
          <a:xfrm>
            <a:off x="3217187" y="2429720"/>
            <a:ext cx="1078500" cy="307777"/>
          </a:xfrm>
          <a:prstGeom prst="rect">
            <a:avLst/>
          </a:prstGeom>
          <a:noFill/>
        </p:spPr>
        <p:txBody>
          <a:bodyPr wrap="none" rtlCol="0">
            <a:spAutoFit/>
          </a:bodyPr>
          <a:lstStyle/>
          <a:p>
            <a:r>
              <a:rPr lang="da-DK" sz="1400" dirty="0"/>
              <a:t>Project start</a:t>
            </a:r>
            <a:endParaRPr lang="en-US" sz="1400" dirty="0"/>
          </a:p>
        </p:txBody>
      </p:sp>
      <p:sp>
        <p:nvSpPr>
          <p:cNvPr id="7" name="TextBox 6"/>
          <p:cNvSpPr txBox="1"/>
          <p:nvPr/>
        </p:nvSpPr>
        <p:spPr>
          <a:xfrm>
            <a:off x="1254486" y="2996951"/>
            <a:ext cx="3101490" cy="307777"/>
          </a:xfrm>
          <a:prstGeom prst="rect">
            <a:avLst/>
          </a:prstGeom>
          <a:noFill/>
        </p:spPr>
        <p:txBody>
          <a:bodyPr wrap="none" rtlCol="0">
            <a:spAutoFit/>
          </a:bodyPr>
          <a:lstStyle/>
          <a:p>
            <a:r>
              <a:rPr lang="da-DK" sz="1400" dirty="0"/>
              <a:t>Problem definition and </a:t>
            </a:r>
            <a:r>
              <a:rPr lang="da-DK" sz="1400" dirty="0" err="1"/>
              <a:t>method</a:t>
            </a:r>
            <a:r>
              <a:rPr lang="da-DK" sz="1400" dirty="0"/>
              <a:t> </a:t>
            </a:r>
            <a:r>
              <a:rPr lang="da-DK" sz="1400" dirty="0" err="1"/>
              <a:t>finished</a:t>
            </a:r>
            <a:endParaRPr lang="en-US" sz="1400" dirty="0"/>
          </a:p>
        </p:txBody>
      </p:sp>
      <p:sp>
        <p:nvSpPr>
          <p:cNvPr id="8" name="TextBox 7"/>
          <p:cNvSpPr txBox="1"/>
          <p:nvPr/>
        </p:nvSpPr>
        <p:spPr>
          <a:xfrm>
            <a:off x="3316345" y="4646749"/>
            <a:ext cx="1020151" cy="307777"/>
          </a:xfrm>
          <a:prstGeom prst="rect">
            <a:avLst/>
          </a:prstGeom>
          <a:noFill/>
        </p:spPr>
        <p:txBody>
          <a:bodyPr wrap="none" rtlCol="0">
            <a:spAutoFit/>
          </a:bodyPr>
          <a:lstStyle/>
          <a:p>
            <a:r>
              <a:rPr lang="da-DK" sz="1400" dirty="0"/>
              <a:t>Project end</a:t>
            </a:r>
            <a:endParaRPr lang="en-US" sz="1400" dirty="0"/>
          </a:p>
        </p:txBody>
      </p:sp>
      <p:sp>
        <p:nvSpPr>
          <p:cNvPr id="9" name="TextBox 8"/>
          <p:cNvSpPr txBox="1"/>
          <p:nvPr/>
        </p:nvSpPr>
        <p:spPr>
          <a:xfrm>
            <a:off x="3032843" y="5541034"/>
            <a:ext cx="1302280" cy="307777"/>
          </a:xfrm>
          <a:prstGeom prst="rect">
            <a:avLst/>
          </a:prstGeom>
          <a:noFill/>
        </p:spPr>
        <p:txBody>
          <a:bodyPr wrap="none" rtlCol="0">
            <a:spAutoFit/>
          </a:bodyPr>
          <a:lstStyle/>
          <a:p>
            <a:r>
              <a:rPr lang="da-DK" sz="1400" dirty="0"/>
              <a:t>Project </a:t>
            </a:r>
            <a:r>
              <a:rPr lang="da-DK" sz="1400" dirty="0" err="1"/>
              <a:t>hand</a:t>
            </a:r>
            <a:r>
              <a:rPr lang="da-DK" sz="1400" dirty="0"/>
              <a:t>-in</a:t>
            </a:r>
            <a:endParaRPr lang="en-US" sz="1400" dirty="0"/>
          </a:p>
        </p:txBody>
      </p:sp>
      <p:sp>
        <p:nvSpPr>
          <p:cNvPr id="11" name="Right Brace 10"/>
          <p:cNvSpPr/>
          <p:nvPr/>
        </p:nvSpPr>
        <p:spPr>
          <a:xfrm>
            <a:off x="4499992" y="2583608"/>
            <a:ext cx="45719" cy="567231"/>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 name="Right Brace 11"/>
          <p:cNvSpPr/>
          <p:nvPr/>
        </p:nvSpPr>
        <p:spPr>
          <a:xfrm>
            <a:off x="4716016" y="3150839"/>
            <a:ext cx="45719" cy="1649798"/>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 name="Right Brace 12"/>
          <p:cNvSpPr/>
          <p:nvPr/>
        </p:nvSpPr>
        <p:spPr>
          <a:xfrm>
            <a:off x="4522851" y="4800637"/>
            <a:ext cx="45719" cy="894285"/>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 name="TextBox 14"/>
          <p:cNvSpPr txBox="1"/>
          <p:nvPr/>
        </p:nvSpPr>
        <p:spPr>
          <a:xfrm>
            <a:off x="4765305" y="2659301"/>
            <a:ext cx="2222083" cy="369332"/>
          </a:xfrm>
          <a:prstGeom prst="rect">
            <a:avLst/>
          </a:prstGeom>
          <a:noFill/>
        </p:spPr>
        <p:txBody>
          <a:bodyPr wrap="none" rtlCol="0">
            <a:spAutoFit/>
          </a:bodyPr>
          <a:lstStyle/>
          <a:p>
            <a:r>
              <a:rPr lang="da-DK" dirty="0"/>
              <a:t>Project establishment</a:t>
            </a:r>
            <a:endParaRPr lang="en-US" dirty="0"/>
          </a:p>
        </p:txBody>
      </p:sp>
      <p:sp>
        <p:nvSpPr>
          <p:cNvPr id="16" name="TextBox 15"/>
          <p:cNvSpPr txBox="1"/>
          <p:nvPr/>
        </p:nvSpPr>
        <p:spPr>
          <a:xfrm>
            <a:off x="4917704" y="3791072"/>
            <a:ext cx="1697388" cy="369332"/>
          </a:xfrm>
          <a:prstGeom prst="rect">
            <a:avLst/>
          </a:prstGeom>
          <a:noFill/>
        </p:spPr>
        <p:txBody>
          <a:bodyPr wrap="none" rtlCol="0">
            <a:spAutoFit/>
          </a:bodyPr>
          <a:lstStyle/>
          <a:p>
            <a:r>
              <a:rPr lang="da-DK" dirty="0"/>
              <a:t>Problem </a:t>
            </a:r>
            <a:r>
              <a:rPr lang="da-DK" dirty="0" err="1"/>
              <a:t>Solving</a:t>
            </a:r>
            <a:endParaRPr lang="en-US" dirty="0"/>
          </a:p>
        </p:txBody>
      </p:sp>
      <p:sp>
        <p:nvSpPr>
          <p:cNvPr id="17" name="TextBox 16"/>
          <p:cNvSpPr txBox="1"/>
          <p:nvPr/>
        </p:nvSpPr>
        <p:spPr>
          <a:xfrm>
            <a:off x="4919327" y="5063113"/>
            <a:ext cx="1375889" cy="369332"/>
          </a:xfrm>
          <a:prstGeom prst="rect">
            <a:avLst/>
          </a:prstGeom>
          <a:noFill/>
        </p:spPr>
        <p:txBody>
          <a:bodyPr wrap="none" rtlCol="0">
            <a:spAutoFit/>
          </a:bodyPr>
          <a:lstStyle/>
          <a:p>
            <a:r>
              <a:rPr lang="da-DK" dirty="0"/>
              <a:t>Finish </a:t>
            </a:r>
            <a:r>
              <a:rPr lang="da-DK" dirty="0" err="1"/>
              <a:t>report</a:t>
            </a:r>
            <a:endParaRPr lang="en-US" dirty="0"/>
          </a:p>
        </p:txBody>
      </p:sp>
      <p:sp>
        <p:nvSpPr>
          <p:cNvPr id="4" name="Pladsholder til slidenummer 3"/>
          <p:cNvSpPr>
            <a:spLocks noGrp="1"/>
          </p:cNvSpPr>
          <p:nvPr>
            <p:ph type="sldNum" sz="quarter" idx="12"/>
          </p:nvPr>
        </p:nvSpPr>
        <p:spPr/>
        <p:txBody>
          <a:bodyPr/>
          <a:lstStyle/>
          <a:p>
            <a:fld id="{DAB94411-2297-4BD0-B197-35E3682289EC}" type="slidenum">
              <a:rPr lang="da-DK" smtClean="0"/>
              <a:pPr/>
              <a:t>19</a:t>
            </a:fld>
            <a:endParaRPr lang="da-DK"/>
          </a:p>
        </p:txBody>
      </p:sp>
      <p:sp>
        <p:nvSpPr>
          <p:cNvPr id="10" name="Pladsholder til sidefod 9"/>
          <p:cNvSpPr>
            <a:spLocks noGrp="1"/>
          </p:cNvSpPr>
          <p:nvPr>
            <p:ph type="ftr" sz="quarter" idx="11"/>
          </p:nvPr>
        </p:nvSpPr>
        <p:spPr/>
        <p:txBody>
          <a:bodyPr/>
          <a:lstStyle/>
          <a:p>
            <a:r>
              <a:rPr lang="en-US"/>
              <a:t>Disseration course, day 2 and day 3</a:t>
            </a:r>
            <a:endParaRPr lang="da-DK"/>
          </a:p>
        </p:txBody>
      </p:sp>
    </p:spTree>
    <p:extLst>
      <p:ext uri="{BB962C8B-B14F-4D97-AF65-F5344CB8AC3E}">
        <p14:creationId xmlns:p14="http://schemas.microsoft.com/office/powerpoint/2010/main" val="18431263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548680"/>
            <a:ext cx="8147248" cy="5577483"/>
          </a:xfrm>
        </p:spPr>
        <p:txBody>
          <a:bodyPr>
            <a:normAutofit fontScale="92500" lnSpcReduction="10000"/>
          </a:bodyPr>
          <a:lstStyle/>
          <a:p>
            <a:r>
              <a:rPr lang="en-US" sz="3600" b="1" dirty="0"/>
              <a:t>Day 2(+3): ”Further into the details”</a:t>
            </a:r>
          </a:p>
          <a:p>
            <a:pPr lvl="1"/>
            <a:r>
              <a:rPr lang="en-US" dirty="0"/>
              <a:t>An excellent dissertation project</a:t>
            </a:r>
          </a:p>
          <a:p>
            <a:pPr lvl="1"/>
            <a:r>
              <a:rPr lang="en-US" dirty="0"/>
              <a:t>Method </a:t>
            </a:r>
          </a:p>
          <a:p>
            <a:pPr lvl="1"/>
            <a:r>
              <a:rPr lang="da-DK" dirty="0" err="1"/>
              <a:t>Your</a:t>
            </a:r>
            <a:r>
              <a:rPr lang="da-DK" dirty="0"/>
              <a:t> problem definition</a:t>
            </a:r>
          </a:p>
          <a:p>
            <a:pPr lvl="1"/>
            <a:r>
              <a:rPr lang="da-DK" dirty="0" err="1"/>
              <a:t>Your</a:t>
            </a:r>
            <a:r>
              <a:rPr lang="da-DK" dirty="0"/>
              <a:t> </a:t>
            </a:r>
            <a:r>
              <a:rPr lang="da-DK" dirty="0" err="1"/>
              <a:t>method</a:t>
            </a:r>
            <a:endParaRPr lang="en-US" dirty="0"/>
          </a:p>
          <a:p>
            <a:pPr lvl="1"/>
            <a:r>
              <a:rPr lang="en-US" dirty="0"/>
              <a:t>Planning and prioritization</a:t>
            </a:r>
          </a:p>
          <a:p>
            <a:pPr lvl="1"/>
            <a:r>
              <a:rPr lang="en-US" dirty="0"/>
              <a:t>Objectivity vs. Subjectivity</a:t>
            </a:r>
          </a:p>
          <a:p>
            <a:pPr lvl="1"/>
            <a:r>
              <a:rPr lang="en-US" dirty="0"/>
              <a:t>Supporting claims</a:t>
            </a:r>
          </a:p>
          <a:p>
            <a:pPr lvl="1"/>
            <a:r>
              <a:rPr lang="da-DK" dirty="0" err="1"/>
              <a:t>Walkthrough</a:t>
            </a:r>
            <a:r>
              <a:rPr lang="da-DK" dirty="0"/>
              <a:t> of ”Dissertation Writing…”</a:t>
            </a:r>
            <a:endParaRPr lang="en-US" dirty="0"/>
          </a:p>
          <a:p>
            <a:pPr lvl="1"/>
            <a:r>
              <a:rPr lang="en-US" dirty="0"/>
              <a:t>Language and wording</a:t>
            </a:r>
          </a:p>
          <a:p>
            <a:pPr lvl="1"/>
            <a:r>
              <a:rPr lang="en-US" dirty="0"/>
              <a:t>Reflection</a:t>
            </a:r>
          </a:p>
          <a:p>
            <a:pPr lvl="1"/>
            <a:r>
              <a:rPr lang="en-US" dirty="0"/>
              <a:t>…also time allocated for match-making</a:t>
            </a:r>
          </a:p>
        </p:txBody>
      </p:sp>
      <p:sp>
        <p:nvSpPr>
          <p:cNvPr id="2" name="Pladsholder til slidenummer 1"/>
          <p:cNvSpPr>
            <a:spLocks noGrp="1"/>
          </p:cNvSpPr>
          <p:nvPr>
            <p:ph type="sldNum" sz="quarter" idx="12"/>
          </p:nvPr>
        </p:nvSpPr>
        <p:spPr/>
        <p:txBody>
          <a:bodyPr/>
          <a:lstStyle/>
          <a:p>
            <a:fld id="{DAB94411-2297-4BD0-B197-35E3682289EC}" type="slidenum">
              <a:rPr lang="da-DK" smtClean="0"/>
              <a:pPr/>
              <a:t>2</a:t>
            </a:fld>
            <a:endParaRPr lang="da-DK"/>
          </a:p>
        </p:txBody>
      </p:sp>
      <p:sp>
        <p:nvSpPr>
          <p:cNvPr id="4" name="Pladsholder til sidefod 3"/>
          <p:cNvSpPr>
            <a:spLocks noGrp="1"/>
          </p:cNvSpPr>
          <p:nvPr>
            <p:ph type="ftr" sz="quarter" idx="11"/>
          </p:nvPr>
        </p:nvSpPr>
        <p:spPr/>
        <p:txBody>
          <a:bodyPr/>
          <a:lstStyle/>
          <a:p>
            <a:r>
              <a:rPr lang="en-US"/>
              <a:t>Disseration course, day 2 and day 3</a:t>
            </a:r>
            <a:endParaRPr lang="da-DK"/>
          </a:p>
        </p:txBody>
      </p:sp>
    </p:spTree>
    <p:extLst>
      <p:ext uri="{BB962C8B-B14F-4D97-AF65-F5344CB8AC3E}">
        <p14:creationId xmlns:p14="http://schemas.microsoft.com/office/powerpoint/2010/main" val="181024933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50106"/>
          </a:xfrm>
        </p:spPr>
        <p:txBody>
          <a:bodyPr/>
          <a:lstStyle/>
          <a:p>
            <a:r>
              <a:rPr lang="da-DK" dirty="0"/>
              <a:t>Planning</a:t>
            </a:r>
            <a:endParaRPr lang="en-US" dirty="0"/>
          </a:p>
        </p:txBody>
      </p:sp>
      <p:sp>
        <p:nvSpPr>
          <p:cNvPr id="3" name="Content Placeholder 2"/>
          <p:cNvSpPr>
            <a:spLocks noGrp="1"/>
          </p:cNvSpPr>
          <p:nvPr>
            <p:ph idx="1"/>
          </p:nvPr>
        </p:nvSpPr>
        <p:spPr>
          <a:xfrm>
            <a:off x="0" y="1268761"/>
            <a:ext cx="9144000" cy="5589240"/>
          </a:xfrm>
        </p:spPr>
        <p:txBody>
          <a:bodyPr/>
          <a:lstStyle/>
          <a:p>
            <a:r>
              <a:rPr lang="da-DK" dirty="0" err="1"/>
              <a:t>Phase</a:t>
            </a:r>
            <a:r>
              <a:rPr lang="da-DK" dirty="0"/>
              <a:t>/step/</a:t>
            </a:r>
            <a:r>
              <a:rPr lang="da-DK" dirty="0" err="1"/>
              <a:t>iteration</a:t>
            </a:r>
            <a:r>
              <a:rPr lang="da-DK" dirty="0"/>
              <a:t> plan: 2-dimensional</a:t>
            </a:r>
          </a:p>
          <a:p>
            <a:endParaRPr lang="da-DK" dirty="0"/>
          </a:p>
          <a:p>
            <a:endParaRPr lang="da-DK" dirty="0"/>
          </a:p>
          <a:p>
            <a:endParaRPr lang="da-DK" dirty="0"/>
          </a:p>
          <a:p>
            <a:endParaRPr lang="da-DK" dirty="0"/>
          </a:p>
          <a:p>
            <a:endParaRPr lang="da-DK" dirty="0"/>
          </a:p>
          <a:p>
            <a:endParaRPr lang="da-DK" dirty="0"/>
          </a:p>
          <a:p>
            <a:endParaRPr lang="da-DK" dirty="0"/>
          </a:p>
          <a:p>
            <a:r>
              <a:rPr lang="da-DK" dirty="0"/>
              <a:t>Made per </a:t>
            </a:r>
            <a:r>
              <a:rPr lang="da-DK" dirty="0" err="1"/>
              <a:t>phase</a:t>
            </a:r>
            <a:r>
              <a:rPr lang="da-DK" dirty="0"/>
              <a:t>/step/</a:t>
            </a:r>
            <a:r>
              <a:rPr lang="da-DK"/>
              <a:t>iteration</a:t>
            </a:r>
            <a:endParaRPr lang="en-US" dirty="0"/>
          </a:p>
        </p:txBody>
      </p:sp>
      <p:cxnSp>
        <p:nvCxnSpPr>
          <p:cNvPr id="7" name="Straight Arrow Connector 6"/>
          <p:cNvCxnSpPr/>
          <p:nvPr/>
        </p:nvCxnSpPr>
        <p:spPr>
          <a:xfrm flipV="1">
            <a:off x="2303748" y="2420888"/>
            <a:ext cx="0" cy="295232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a:off x="2303748" y="5373216"/>
            <a:ext cx="612068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1197325" y="2236222"/>
            <a:ext cx="1015021" cy="369332"/>
          </a:xfrm>
          <a:prstGeom prst="rect">
            <a:avLst/>
          </a:prstGeom>
          <a:noFill/>
        </p:spPr>
        <p:txBody>
          <a:bodyPr wrap="none" rtlCol="0">
            <a:spAutoFit/>
          </a:bodyPr>
          <a:lstStyle/>
          <a:p>
            <a:r>
              <a:rPr lang="da-DK" dirty="0" err="1"/>
              <a:t>activities</a:t>
            </a:r>
            <a:endParaRPr lang="en-US" dirty="0"/>
          </a:p>
        </p:txBody>
      </p:sp>
      <p:sp>
        <p:nvSpPr>
          <p:cNvPr id="14" name="TextBox 13"/>
          <p:cNvSpPr txBox="1"/>
          <p:nvPr/>
        </p:nvSpPr>
        <p:spPr>
          <a:xfrm>
            <a:off x="8335519" y="5373216"/>
            <a:ext cx="614271" cy="369332"/>
          </a:xfrm>
          <a:prstGeom prst="rect">
            <a:avLst/>
          </a:prstGeom>
          <a:noFill/>
        </p:spPr>
        <p:txBody>
          <a:bodyPr wrap="none" rtlCol="0">
            <a:spAutoFit/>
          </a:bodyPr>
          <a:lstStyle/>
          <a:p>
            <a:r>
              <a:rPr lang="da-DK" dirty="0"/>
              <a:t>time</a:t>
            </a:r>
            <a:endParaRPr lang="en-US" dirty="0"/>
          </a:p>
        </p:txBody>
      </p:sp>
      <p:sp>
        <p:nvSpPr>
          <p:cNvPr id="15" name="Rectangle 14"/>
          <p:cNvSpPr/>
          <p:nvPr/>
        </p:nvSpPr>
        <p:spPr>
          <a:xfrm>
            <a:off x="2303748" y="2924944"/>
            <a:ext cx="1044116" cy="3600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2825806" y="3284984"/>
            <a:ext cx="1674186" cy="3600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a:off x="4067944" y="3645024"/>
            <a:ext cx="720080" cy="3600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p:nvPr/>
        </p:nvSpPr>
        <p:spPr>
          <a:xfrm>
            <a:off x="4788024" y="4005064"/>
            <a:ext cx="1584176" cy="43204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p:cNvSpPr/>
          <p:nvPr/>
        </p:nvSpPr>
        <p:spPr>
          <a:xfrm>
            <a:off x="6372200" y="4437112"/>
            <a:ext cx="1152128" cy="3600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p:cNvSpPr/>
          <p:nvPr/>
        </p:nvSpPr>
        <p:spPr>
          <a:xfrm>
            <a:off x="7380312" y="4797152"/>
            <a:ext cx="792088" cy="3600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TextBox 22"/>
          <p:cNvSpPr txBox="1"/>
          <p:nvPr/>
        </p:nvSpPr>
        <p:spPr>
          <a:xfrm>
            <a:off x="743670" y="2924944"/>
            <a:ext cx="1475340" cy="307777"/>
          </a:xfrm>
          <a:prstGeom prst="rect">
            <a:avLst/>
          </a:prstGeom>
          <a:noFill/>
        </p:spPr>
        <p:txBody>
          <a:bodyPr wrap="none" rtlCol="0">
            <a:spAutoFit/>
          </a:bodyPr>
          <a:lstStyle/>
          <a:p>
            <a:r>
              <a:rPr lang="da-DK" sz="1400" dirty="0" err="1"/>
              <a:t>Decide</a:t>
            </a:r>
            <a:r>
              <a:rPr lang="da-DK" sz="1400" dirty="0"/>
              <a:t> </a:t>
            </a:r>
            <a:r>
              <a:rPr lang="da-DK" sz="1400" dirty="0" err="1"/>
              <a:t>focus</a:t>
            </a:r>
            <a:r>
              <a:rPr lang="da-DK" sz="1400" dirty="0"/>
              <a:t> </a:t>
            </a:r>
            <a:r>
              <a:rPr lang="da-DK" sz="1400" dirty="0" err="1"/>
              <a:t>area</a:t>
            </a:r>
            <a:endParaRPr lang="en-US" sz="1400" dirty="0"/>
          </a:p>
        </p:txBody>
      </p:sp>
      <p:sp>
        <p:nvSpPr>
          <p:cNvPr id="24" name="TextBox 23"/>
          <p:cNvSpPr txBox="1"/>
          <p:nvPr/>
        </p:nvSpPr>
        <p:spPr>
          <a:xfrm>
            <a:off x="306535" y="3333251"/>
            <a:ext cx="1997213" cy="307777"/>
          </a:xfrm>
          <a:prstGeom prst="rect">
            <a:avLst/>
          </a:prstGeom>
          <a:noFill/>
        </p:spPr>
        <p:txBody>
          <a:bodyPr wrap="none" rtlCol="0">
            <a:spAutoFit/>
          </a:bodyPr>
          <a:lstStyle/>
          <a:p>
            <a:r>
              <a:rPr lang="da-DK" sz="1400" dirty="0"/>
              <a:t>Write problem definition</a:t>
            </a:r>
            <a:endParaRPr lang="en-US" sz="1400" dirty="0"/>
          </a:p>
        </p:txBody>
      </p:sp>
      <p:sp>
        <p:nvSpPr>
          <p:cNvPr id="25" name="TextBox 24"/>
          <p:cNvSpPr txBox="1"/>
          <p:nvPr/>
        </p:nvSpPr>
        <p:spPr>
          <a:xfrm>
            <a:off x="916409" y="3743163"/>
            <a:ext cx="1302601" cy="307777"/>
          </a:xfrm>
          <a:prstGeom prst="rect">
            <a:avLst/>
          </a:prstGeom>
          <a:noFill/>
        </p:spPr>
        <p:txBody>
          <a:bodyPr wrap="none" rtlCol="0">
            <a:spAutoFit/>
          </a:bodyPr>
          <a:lstStyle/>
          <a:p>
            <a:r>
              <a:rPr lang="da-DK" sz="1400" dirty="0" err="1"/>
              <a:t>Decide</a:t>
            </a:r>
            <a:r>
              <a:rPr lang="da-DK" sz="1400" dirty="0"/>
              <a:t> </a:t>
            </a:r>
            <a:r>
              <a:rPr lang="da-DK" sz="1400" dirty="0" err="1"/>
              <a:t>method</a:t>
            </a:r>
            <a:endParaRPr lang="en-US" sz="1400" dirty="0"/>
          </a:p>
        </p:txBody>
      </p:sp>
      <p:sp>
        <p:nvSpPr>
          <p:cNvPr id="26" name="TextBox 25"/>
          <p:cNvSpPr txBox="1"/>
          <p:nvPr/>
        </p:nvSpPr>
        <p:spPr>
          <a:xfrm>
            <a:off x="1305141" y="4129335"/>
            <a:ext cx="948337" cy="307777"/>
          </a:xfrm>
          <a:prstGeom prst="rect">
            <a:avLst/>
          </a:prstGeom>
          <a:noFill/>
        </p:spPr>
        <p:txBody>
          <a:bodyPr wrap="none" rtlCol="0">
            <a:spAutoFit/>
          </a:bodyPr>
          <a:lstStyle/>
          <a:p>
            <a:r>
              <a:rPr lang="da-DK" sz="1400" dirty="0"/>
              <a:t>Make plan</a:t>
            </a:r>
            <a:endParaRPr lang="en-US" sz="1400" dirty="0"/>
          </a:p>
        </p:txBody>
      </p:sp>
      <p:sp>
        <p:nvSpPr>
          <p:cNvPr id="27" name="TextBox 26"/>
          <p:cNvSpPr txBox="1"/>
          <p:nvPr/>
        </p:nvSpPr>
        <p:spPr>
          <a:xfrm>
            <a:off x="1270673" y="4575055"/>
            <a:ext cx="943400" cy="307777"/>
          </a:xfrm>
          <a:prstGeom prst="rect">
            <a:avLst/>
          </a:prstGeom>
          <a:noFill/>
        </p:spPr>
        <p:txBody>
          <a:bodyPr wrap="none" rtlCol="0">
            <a:spAutoFit/>
          </a:bodyPr>
          <a:lstStyle/>
          <a:p>
            <a:r>
              <a:rPr lang="da-DK" sz="1400" dirty="0" err="1"/>
              <a:t>Etc</a:t>
            </a:r>
            <a:r>
              <a:rPr lang="da-DK" sz="1400" dirty="0"/>
              <a:t>………….</a:t>
            </a:r>
            <a:endParaRPr lang="en-US" sz="1400" dirty="0"/>
          </a:p>
        </p:txBody>
      </p:sp>
      <p:sp>
        <p:nvSpPr>
          <p:cNvPr id="4" name="Pladsholder til slidenummer 3"/>
          <p:cNvSpPr>
            <a:spLocks noGrp="1"/>
          </p:cNvSpPr>
          <p:nvPr>
            <p:ph type="sldNum" sz="quarter" idx="12"/>
          </p:nvPr>
        </p:nvSpPr>
        <p:spPr/>
        <p:txBody>
          <a:bodyPr/>
          <a:lstStyle/>
          <a:p>
            <a:fld id="{DAB94411-2297-4BD0-B197-35E3682289EC}" type="slidenum">
              <a:rPr lang="da-DK" smtClean="0"/>
              <a:pPr/>
              <a:t>20</a:t>
            </a:fld>
            <a:endParaRPr lang="da-DK"/>
          </a:p>
        </p:txBody>
      </p:sp>
      <p:sp>
        <p:nvSpPr>
          <p:cNvPr id="5" name="Pladsholder til sidefod 4"/>
          <p:cNvSpPr>
            <a:spLocks noGrp="1"/>
          </p:cNvSpPr>
          <p:nvPr>
            <p:ph type="ftr" sz="quarter" idx="11"/>
          </p:nvPr>
        </p:nvSpPr>
        <p:spPr/>
        <p:txBody>
          <a:bodyPr/>
          <a:lstStyle/>
          <a:p>
            <a:r>
              <a:rPr lang="en-US"/>
              <a:t>Disseration course, day 2 and day 3</a:t>
            </a:r>
            <a:endParaRPr lang="da-DK"/>
          </a:p>
        </p:txBody>
      </p:sp>
    </p:spTree>
    <p:extLst>
      <p:ext uri="{BB962C8B-B14F-4D97-AF65-F5344CB8AC3E}">
        <p14:creationId xmlns:p14="http://schemas.microsoft.com/office/powerpoint/2010/main" val="75873548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a-DK" dirty="0"/>
              <a:t>MS-Project</a:t>
            </a:r>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27584" y="1628800"/>
            <a:ext cx="7389327" cy="4525963"/>
          </a:xfrm>
        </p:spPr>
      </p:pic>
      <p:sp>
        <p:nvSpPr>
          <p:cNvPr id="3" name="Pladsholder til slidenummer 2"/>
          <p:cNvSpPr>
            <a:spLocks noGrp="1"/>
          </p:cNvSpPr>
          <p:nvPr>
            <p:ph type="sldNum" sz="quarter" idx="12"/>
          </p:nvPr>
        </p:nvSpPr>
        <p:spPr/>
        <p:txBody>
          <a:bodyPr/>
          <a:lstStyle/>
          <a:p>
            <a:fld id="{DAB94411-2297-4BD0-B197-35E3682289EC}" type="slidenum">
              <a:rPr lang="da-DK" smtClean="0"/>
              <a:pPr/>
              <a:t>21</a:t>
            </a:fld>
            <a:endParaRPr lang="da-DK"/>
          </a:p>
        </p:txBody>
      </p:sp>
      <p:sp>
        <p:nvSpPr>
          <p:cNvPr id="5" name="Pladsholder til sidefod 4"/>
          <p:cNvSpPr>
            <a:spLocks noGrp="1"/>
          </p:cNvSpPr>
          <p:nvPr>
            <p:ph type="ftr" sz="quarter" idx="11"/>
          </p:nvPr>
        </p:nvSpPr>
        <p:spPr/>
        <p:txBody>
          <a:bodyPr/>
          <a:lstStyle/>
          <a:p>
            <a:r>
              <a:rPr lang="en-US"/>
              <a:t>Disseration course, day 2 and day 3</a:t>
            </a:r>
            <a:endParaRPr lang="da-DK"/>
          </a:p>
        </p:txBody>
      </p:sp>
    </p:spTree>
    <p:extLst>
      <p:ext uri="{BB962C8B-B14F-4D97-AF65-F5344CB8AC3E}">
        <p14:creationId xmlns:p14="http://schemas.microsoft.com/office/powerpoint/2010/main" val="150735891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a-DK" dirty="0"/>
              <a:t>Planning</a:t>
            </a:r>
            <a:endParaRPr lang="en-US" dirty="0"/>
          </a:p>
        </p:txBody>
      </p:sp>
      <p:sp>
        <p:nvSpPr>
          <p:cNvPr id="3" name="Content Placeholder 2"/>
          <p:cNvSpPr>
            <a:spLocks noGrp="1"/>
          </p:cNvSpPr>
          <p:nvPr>
            <p:ph idx="1"/>
          </p:nvPr>
        </p:nvSpPr>
        <p:spPr>
          <a:xfrm>
            <a:off x="457200" y="1600200"/>
            <a:ext cx="8229600" cy="4997152"/>
          </a:xfrm>
        </p:spPr>
        <p:txBody>
          <a:bodyPr/>
          <a:lstStyle/>
          <a:p>
            <a:r>
              <a:rPr lang="en-US" dirty="0"/>
              <a:t>Early and </a:t>
            </a:r>
            <a:r>
              <a:rPr lang="en-US" b="1" dirty="0"/>
              <a:t>often</a:t>
            </a:r>
            <a:r>
              <a:rPr lang="en-US" dirty="0"/>
              <a:t>!!</a:t>
            </a:r>
          </a:p>
          <a:p>
            <a:r>
              <a:rPr lang="en-US" dirty="0"/>
              <a:t>Estimate and prioritize!</a:t>
            </a:r>
          </a:p>
          <a:p>
            <a:pPr lvl="1"/>
            <a:r>
              <a:rPr lang="en-US" dirty="0"/>
              <a:t>Time is limited</a:t>
            </a:r>
          </a:p>
          <a:p>
            <a:pPr lvl="1"/>
            <a:r>
              <a:rPr lang="en-US" dirty="0"/>
              <a:t>Make sure to prioritize (ask user, if any)	</a:t>
            </a:r>
          </a:p>
          <a:p>
            <a:pPr lvl="2"/>
            <a:r>
              <a:rPr lang="en-US" dirty="0"/>
              <a:t>Requirements for a systems development project, e.g.:</a:t>
            </a:r>
          </a:p>
          <a:p>
            <a:pPr lvl="3"/>
            <a:r>
              <a:rPr lang="en-US" dirty="0"/>
              <a:t>Critical</a:t>
            </a:r>
          </a:p>
          <a:p>
            <a:pPr lvl="3"/>
            <a:r>
              <a:rPr lang="en-US" dirty="0"/>
              <a:t>Important</a:t>
            </a:r>
          </a:p>
          <a:p>
            <a:pPr lvl="3"/>
            <a:r>
              <a:rPr lang="en-US" dirty="0"/>
              <a:t>Nice to have</a:t>
            </a:r>
          </a:p>
          <a:p>
            <a:pPr lvl="2"/>
            <a:r>
              <a:rPr lang="en-US" dirty="0"/>
              <a:t>Relevant aspects for a theoretical project</a:t>
            </a:r>
          </a:p>
          <a:p>
            <a:pPr lvl="1"/>
            <a:endParaRPr lang="en-US" dirty="0"/>
          </a:p>
        </p:txBody>
      </p:sp>
      <p:sp>
        <p:nvSpPr>
          <p:cNvPr id="4" name="Pladsholder til slidenummer 3"/>
          <p:cNvSpPr>
            <a:spLocks noGrp="1"/>
          </p:cNvSpPr>
          <p:nvPr>
            <p:ph type="sldNum" sz="quarter" idx="12"/>
          </p:nvPr>
        </p:nvSpPr>
        <p:spPr/>
        <p:txBody>
          <a:bodyPr/>
          <a:lstStyle/>
          <a:p>
            <a:fld id="{DAB94411-2297-4BD0-B197-35E3682289EC}" type="slidenum">
              <a:rPr lang="da-DK" smtClean="0"/>
              <a:pPr/>
              <a:t>22</a:t>
            </a:fld>
            <a:endParaRPr lang="da-DK"/>
          </a:p>
        </p:txBody>
      </p:sp>
      <p:sp>
        <p:nvSpPr>
          <p:cNvPr id="5" name="Pladsholder til sidefod 4"/>
          <p:cNvSpPr>
            <a:spLocks noGrp="1"/>
          </p:cNvSpPr>
          <p:nvPr>
            <p:ph type="ftr" sz="quarter" idx="11"/>
          </p:nvPr>
        </p:nvSpPr>
        <p:spPr/>
        <p:txBody>
          <a:bodyPr/>
          <a:lstStyle/>
          <a:p>
            <a:r>
              <a:rPr lang="en-US"/>
              <a:t>Disseration course, day 2 and day 3</a:t>
            </a:r>
            <a:endParaRPr lang="da-DK"/>
          </a:p>
        </p:txBody>
      </p:sp>
    </p:spTree>
    <p:extLst>
      <p:ext uri="{BB962C8B-B14F-4D97-AF65-F5344CB8AC3E}">
        <p14:creationId xmlns:p14="http://schemas.microsoft.com/office/powerpoint/2010/main" val="272168085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Report: Table of contents</a:t>
            </a:r>
          </a:p>
        </p:txBody>
      </p:sp>
      <p:sp>
        <p:nvSpPr>
          <p:cNvPr id="3" name="Pladsholder til indhold 2"/>
          <p:cNvSpPr>
            <a:spLocks noGrp="1"/>
          </p:cNvSpPr>
          <p:nvPr>
            <p:ph idx="1"/>
          </p:nvPr>
        </p:nvSpPr>
        <p:spPr/>
        <p:txBody>
          <a:bodyPr>
            <a:normAutofit fontScale="92500" lnSpcReduction="10000"/>
          </a:bodyPr>
          <a:lstStyle/>
          <a:p>
            <a:r>
              <a:rPr lang="en-US" dirty="0"/>
              <a:t>Now you can begin your report table of content.</a:t>
            </a:r>
          </a:p>
          <a:p>
            <a:r>
              <a:rPr lang="en-US" dirty="0"/>
              <a:t>The activities from the plan must be reflected in the table of contents</a:t>
            </a:r>
          </a:p>
          <a:p>
            <a:pPr lvl="1"/>
            <a:r>
              <a:rPr lang="en-US" dirty="0"/>
              <a:t>If you plan to do something, but don’t write about in the report, then the reader does not know</a:t>
            </a:r>
          </a:p>
          <a:p>
            <a:r>
              <a:rPr lang="en-US" dirty="0"/>
              <a:t>The sections from the table of contents must be reflected in the plan</a:t>
            </a:r>
          </a:p>
          <a:p>
            <a:pPr lvl="1"/>
            <a:r>
              <a:rPr lang="en-US" dirty="0"/>
              <a:t>You cannot write about something you did not plan</a:t>
            </a:r>
          </a:p>
          <a:p>
            <a:r>
              <a:rPr lang="en-US" dirty="0"/>
              <a:t>OBS Report sequence does not have to be the same as the plan’s sequence</a:t>
            </a:r>
          </a:p>
          <a:p>
            <a:endParaRPr lang="en-US" dirty="0"/>
          </a:p>
        </p:txBody>
      </p:sp>
      <p:sp>
        <p:nvSpPr>
          <p:cNvPr id="4" name="Pladsholder til slidenummer 3"/>
          <p:cNvSpPr>
            <a:spLocks noGrp="1"/>
          </p:cNvSpPr>
          <p:nvPr>
            <p:ph type="sldNum" sz="quarter" idx="12"/>
          </p:nvPr>
        </p:nvSpPr>
        <p:spPr/>
        <p:txBody>
          <a:bodyPr/>
          <a:lstStyle/>
          <a:p>
            <a:fld id="{DAB94411-2297-4BD0-B197-35E3682289EC}" type="slidenum">
              <a:rPr lang="da-DK" smtClean="0"/>
              <a:pPr/>
              <a:t>23</a:t>
            </a:fld>
            <a:endParaRPr lang="da-DK"/>
          </a:p>
        </p:txBody>
      </p:sp>
      <p:sp>
        <p:nvSpPr>
          <p:cNvPr id="5" name="Pladsholder til sidefod 4"/>
          <p:cNvSpPr>
            <a:spLocks noGrp="1"/>
          </p:cNvSpPr>
          <p:nvPr>
            <p:ph type="ftr" sz="quarter" idx="11"/>
          </p:nvPr>
        </p:nvSpPr>
        <p:spPr/>
        <p:txBody>
          <a:bodyPr/>
          <a:lstStyle/>
          <a:p>
            <a:r>
              <a:rPr lang="en-US"/>
              <a:t>Disseration course, day 2 and day 3</a:t>
            </a:r>
            <a:endParaRPr lang="da-DK"/>
          </a:p>
        </p:txBody>
      </p:sp>
    </p:spTree>
    <p:extLst>
      <p:ext uri="{BB962C8B-B14F-4D97-AF65-F5344CB8AC3E}">
        <p14:creationId xmlns:p14="http://schemas.microsoft.com/office/powerpoint/2010/main" val="37334618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err="1"/>
              <a:t>Exercise</a:t>
            </a:r>
            <a:endParaRPr lang="en-GB" dirty="0"/>
          </a:p>
        </p:txBody>
      </p:sp>
      <p:sp>
        <p:nvSpPr>
          <p:cNvPr id="3" name="Pladsholder til indhold 2"/>
          <p:cNvSpPr>
            <a:spLocks noGrp="1"/>
          </p:cNvSpPr>
          <p:nvPr>
            <p:ph idx="1"/>
          </p:nvPr>
        </p:nvSpPr>
        <p:spPr/>
        <p:txBody>
          <a:bodyPr/>
          <a:lstStyle/>
          <a:p>
            <a:r>
              <a:rPr lang="da-DK" dirty="0"/>
              <a:t>Make a </a:t>
            </a:r>
            <a:r>
              <a:rPr lang="da-DK" dirty="0" err="1"/>
              <a:t>first</a:t>
            </a:r>
            <a:r>
              <a:rPr lang="da-DK" dirty="0"/>
              <a:t> plan</a:t>
            </a:r>
          </a:p>
          <a:p>
            <a:r>
              <a:rPr lang="da-DK" dirty="0"/>
              <a:t>Make a </a:t>
            </a:r>
            <a:r>
              <a:rPr lang="da-DK" dirty="0" err="1"/>
              <a:t>first</a:t>
            </a:r>
            <a:r>
              <a:rPr lang="da-DK" dirty="0"/>
              <a:t> </a:t>
            </a:r>
            <a:r>
              <a:rPr lang="da-DK" dirty="0" err="1"/>
              <a:t>table</a:t>
            </a:r>
            <a:r>
              <a:rPr lang="da-DK" dirty="0"/>
              <a:t> of </a:t>
            </a:r>
            <a:r>
              <a:rPr lang="da-DK" dirty="0" err="1"/>
              <a:t>contents</a:t>
            </a:r>
            <a:r>
              <a:rPr lang="da-DK" dirty="0"/>
              <a:t> for the future </a:t>
            </a:r>
            <a:r>
              <a:rPr lang="da-DK" dirty="0" err="1"/>
              <a:t>report</a:t>
            </a:r>
            <a:r>
              <a:rPr lang="da-DK" dirty="0"/>
              <a:t>.</a:t>
            </a:r>
            <a:endParaRPr lang="en-GB" dirty="0"/>
          </a:p>
        </p:txBody>
      </p:sp>
      <p:sp>
        <p:nvSpPr>
          <p:cNvPr id="4" name="Pladsholder til sidefod 3"/>
          <p:cNvSpPr>
            <a:spLocks noGrp="1"/>
          </p:cNvSpPr>
          <p:nvPr>
            <p:ph type="ftr" sz="quarter" idx="11"/>
          </p:nvPr>
        </p:nvSpPr>
        <p:spPr/>
        <p:txBody>
          <a:bodyPr/>
          <a:lstStyle/>
          <a:p>
            <a:r>
              <a:rPr lang="en-US"/>
              <a:t>Disseration course, day 2 and day 3</a:t>
            </a:r>
            <a:endParaRPr lang="da-DK"/>
          </a:p>
        </p:txBody>
      </p:sp>
      <p:sp>
        <p:nvSpPr>
          <p:cNvPr id="5" name="Pladsholder til slidenummer 4"/>
          <p:cNvSpPr>
            <a:spLocks noGrp="1"/>
          </p:cNvSpPr>
          <p:nvPr>
            <p:ph type="sldNum" sz="quarter" idx="12"/>
          </p:nvPr>
        </p:nvSpPr>
        <p:spPr/>
        <p:txBody>
          <a:bodyPr/>
          <a:lstStyle/>
          <a:p>
            <a:fld id="{DAB94411-2297-4BD0-B197-35E3682289EC}" type="slidenum">
              <a:rPr lang="da-DK" smtClean="0"/>
              <a:pPr/>
              <a:t>24</a:t>
            </a:fld>
            <a:endParaRPr lang="da-DK"/>
          </a:p>
        </p:txBody>
      </p:sp>
    </p:spTree>
    <p:extLst>
      <p:ext uri="{BB962C8B-B14F-4D97-AF65-F5344CB8AC3E}">
        <p14:creationId xmlns:p14="http://schemas.microsoft.com/office/powerpoint/2010/main" val="75765916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1628800"/>
            <a:ext cx="8229600" cy="4497363"/>
          </a:xfrm>
        </p:spPr>
        <p:txBody>
          <a:bodyPr/>
          <a:lstStyle/>
          <a:p>
            <a:pPr marL="0" lvl="1" indent="0" algn="ctr">
              <a:buNone/>
            </a:pPr>
            <a:r>
              <a:rPr lang="en-US" sz="7200" dirty="0"/>
              <a:t>Objectivity vs. Subjectivity</a:t>
            </a:r>
          </a:p>
          <a:p>
            <a:endParaRPr lang="da-DK" dirty="0"/>
          </a:p>
        </p:txBody>
      </p:sp>
      <p:sp>
        <p:nvSpPr>
          <p:cNvPr id="2" name="Pladsholder til slidenummer 1"/>
          <p:cNvSpPr>
            <a:spLocks noGrp="1"/>
          </p:cNvSpPr>
          <p:nvPr>
            <p:ph type="sldNum" sz="quarter" idx="12"/>
          </p:nvPr>
        </p:nvSpPr>
        <p:spPr/>
        <p:txBody>
          <a:bodyPr/>
          <a:lstStyle/>
          <a:p>
            <a:fld id="{DAB94411-2297-4BD0-B197-35E3682289EC}" type="slidenum">
              <a:rPr lang="da-DK" smtClean="0"/>
              <a:pPr/>
              <a:t>25</a:t>
            </a:fld>
            <a:endParaRPr lang="da-DK"/>
          </a:p>
        </p:txBody>
      </p:sp>
      <p:sp>
        <p:nvSpPr>
          <p:cNvPr id="4" name="Pladsholder til sidefod 3"/>
          <p:cNvSpPr>
            <a:spLocks noGrp="1"/>
          </p:cNvSpPr>
          <p:nvPr>
            <p:ph type="ftr" sz="quarter" idx="11"/>
          </p:nvPr>
        </p:nvSpPr>
        <p:spPr/>
        <p:txBody>
          <a:bodyPr/>
          <a:lstStyle/>
          <a:p>
            <a:r>
              <a:rPr lang="en-US"/>
              <a:t>Disseration course, day 2 and day 3</a:t>
            </a:r>
            <a:endParaRPr lang="da-DK"/>
          </a:p>
        </p:txBody>
      </p:sp>
    </p:spTree>
    <p:extLst>
      <p:ext uri="{BB962C8B-B14F-4D97-AF65-F5344CB8AC3E}">
        <p14:creationId xmlns:p14="http://schemas.microsoft.com/office/powerpoint/2010/main" val="376545796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en-US" dirty="0"/>
              <a:t>An attempt to define Objectivity and Subjectivity</a:t>
            </a:r>
          </a:p>
        </p:txBody>
      </p:sp>
      <p:sp>
        <p:nvSpPr>
          <p:cNvPr id="3" name="Pladsholder til indhold 2"/>
          <p:cNvSpPr>
            <a:spLocks noGrp="1"/>
          </p:cNvSpPr>
          <p:nvPr>
            <p:ph idx="1"/>
          </p:nvPr>
        </p:nvSpPr>
        <p:spPr/>
        <p:txBody>
          <a:bodyPr>
            <a:normAutofit fontScale="92500" lnSpcReduction="20000"/>
          </a:bodyPr>
          <a:lstStyle/>
          <a:p>
            <a:r>
              <a:rPr lang="en-US" dirty="0"/>
              <a:t>Objective is a statement that is completely unbiased. It is not touched by the speaker’s previous experiences or tastes. It is verifiable by looking up facts or performing mathematical calculations.</a:t>
            </a:r>
          </a:p>
          <a:p>
            <a:r>
              <a:rPr lang="en-US" dirty="0"/>
              <a:t>Subjective is a statement that has been colored by the character of the speaker or writer. It often has a basis in reality, but reflects the perspective through the speaker views reality. It cannot be verified using concrete facts and figures</a:t>
            </a:r>
          </a:p>
          <a:p>
            <a:r>
              <a:rPr lang="en-US" dirty="0"/>
              <a:t>Source: </a:t>
            </a:r>
            <a:r>
              <a:rPr lang="en-US" dirty="0">
                <a:hlinkClick r:id="rId2"/>
              </a:rPr>
              <a:t>www.differencebetween.net</a:t>
            </a:r>
            <a:r>
              <a:rPr lang="en-US" dirty="0"/>
              <a:t> </a:t>
            </a:r>
          </a:p>
        </p:txBody>
      </p:sp>
      <p:sp>
        <p:nvSpPr>
          <p:cNvPr id="4" name="Pladsholder til slidenummer 3"/>
          <p:cNvSpPr>
            <a:spLocks noGrp="1"/>
          </p:cNvSpPr>
          <p:nvPr>
            <p:ph type="sldNum" sz="quarter" idx="12"/>
          </p:nvPr>
        </p:nvSpPr>
        <p:spPr/>
        <p:txBody>
          <a:bodyPr/>
          <a:lstStyle/>
          <a:p>
            <a:fld id="{DAB94411-2297-4BD0-B197-35E3682289EC}" type="slidenum">
              <a:rPr lang="da-DK" smtClean="0"/>
              <a:pPr/>
              <a:t>26</a:t>
            </a:fld>
            <a:endParaRPr lang="da-DK"/>
          </a:p>
        </p:txBody>
      </p:sp>
      <p:sp>
        <p:nvSpPr>
          <p:cNvPr id="5" name="Pladsholder til sidefod 4"/>
          <p:cNvSpPr>
            <a:spLocks noGrp="1"/>
          </p:cNvSpPr>
          <p:nvPr>
            <p:ph type="ftr" sz="quarter" idx="11"/>
          </p:nvPr>
        </p:nvSpPr>
        <p:spPr/>
        <p:txBody>
          <a:bodyPr/>
          <a:lstStyle/>
          <a:p>
            <a:r>
              <a:rPr lang="en-US"/>
              <a:t>Disseration course, day 2 and day 3</a:t>
            </a:r>
            <a:endParaRPr lang="da-DK"/>
          </a:p>
        </p:txBody>
      </p:sp>
    </p:spTree>
    <p:extLst>
      <p:ext uri="{BB962C8B-B14F-4D97-AF65-F5344CB8AC3E}">
        <p14:creationId xmlns:p14="http://schemas.microsoft.com/office/powerpoint/2010/main" val="248233310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692696"/>
            <a:ext cx="8229600" cy="5400600"/>
          </a:xfrm>
        </p:spPr>
        <p:txBody>
          <a:bodyPr/>
          <a:lstStyle/>
          <a:p>
            <a:r>
              <a:rPr lang="en-US" dirty="0"/>
              <a:t>In any sort of scientific work, we strive at obtaining </a:t>
            </a:r>
            <a:r>
              <a:rPr lang="en-US" b="1" dirty="0"/>
              <a:t>facts</a:t>
            </a:r>
          </a:p>
          <a:p>
            <a:r>
              <a:rPr lang="en-US" dirty="0"/>
              <a:t>Facts are objective statements, supported by data (we return to facts later…)</a:t>
            </a:r>
          </a:p>
          <a:p>
            <a:r>
              <a:rPr lang="en-US" dirty="0"/>
              <a:t>A dissertation is considered a scientific work, and must therefore produce facts</a:t>
            </a:r>
          </a:p>
          <a:p>
            <a:r>
              <a:rPr lang="en-US" dirty="0"/>
              <a:t>It should, however, be possible to </a:t>
            </a:r>
            <a:r>
              <a:rPr lang="en-US" u="sng" dirty="0"/>
              <a:t>verify</a:t>
            </a:r>
            <a:r>
              <a:rPr lang="en-US" dirty="0"/>
              <a:t> whether an objective statement is true or false.</a:t>
            </a:r>
          </a:p>
        </p:txBody>
      </p:sp>
      <p:sp>
        <p:nvSpPr>
          <p:cNvPr id="2" name="Pladsholder til slidenummer 1"/>
          <p:cNvSpPr>
            <a:spLocks noGrp="1"/>
          </p:cNvSpPr>
          <p:nvPr>
            <p:ph type="sldNum" sz="quarter" idx="12"/>
          </p:nvPr>
        </p:nvSpPr>
        <p:spPr/>
        <p:txBody>
          <a:bodyPr/>
          <a:lstStyle/>
          <a:p>
            <a:fld id="{DAB94411-2297-4BD0-B197-35E3682289EC}" type="slidenum">
              <a:rPr lang="da-DK" smtClean="0"/>
              <a:pPr/>
              <a:t>27</a:t>
            </a:fld>
            <a:endParaRPr lang="da-DK"/>
          </a:p>
        </p:txBody>
      </p:sp>
      <p:sp>
        <p:nvSpPr>
          <p:cNvPr id="4" name="Pladsholder til sidefod 3"/>
          <p:cNvSpPr>
            <a:spLocks noGrp="1"/>
          </p:cNvSpPr>
          <p:nvPr>
            <p:ph type="ftr" sz="quarter" idx="11"/>
          </p:nvPr>
        </p:nvSpPr>
        <p:spPr/>
        <p:txBody>
          <a:bodyPr/>
          <a:lstStyle/>
          <a:p>
            <a:r>
              <a:rPr lang="en-US"/>
              <a:t>Disseration course, day 2 and day 3</a:t>
            </a:r>
            <a:endParaRPr lang="da-DK"/>
          </a:p>
        </p:txBody>
      </p:sp>
    </p:spTree>
    <p:extLst>
      <p:ext uri="{BB962C8B-B14F-4D97-AF65-F5344CB8AC3E}">
        <p14:creationId xmlns:p14="http://schemas.microsoft.com/office/powerpoint/2010/main" val="67500731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692696"/>
            <a:ext cx="8229600" cy="5400600"/>
          </a:xfrm>
        </p:spPr>
        <p:txBody>
          <a:bodyPr/>
          <a:lstStyle/>
          <a:p>
            <a:r>
              <a:rPr lang="da-DK"/>
              <a:t>Examples of facts (or are they…?):</a:t>
            </a:r>
          </a:p>
          <a:p>
            <a:pPr lvl="1"/>
            <a:r>
              <a:rPr lang="da-DK"/>
              <a:t>1 + 1 = 2</a:t>
            </a:r>
          </a:p>
          <a:p>
            <a:pPr lvl="1"/>
            <a:r>
              <a:rPr lang="da-DK"/>
              <a:t>The Earth has one moon</a:t>
            </a:r>
          </a:p>
          <a:p>
            <a:pPr lvl="1"/>
            <a:r>
              <a:rPr lang="da-DK"/>
              <a:t>Men are on average taller than women</a:t>
            </a:r>
          </a:p>
          <a:p>
            <a:pPr lvl="1"/>
            <a:r>
              <a:rPr lang="da-DK"/>
              <a:t>Denmark is a wealthier country than Congo</a:t>
            </a:r>
          </a:p>
          <a:p>
            <a:endParaRPr lang="da-DK"/>
          </a:p>
          <a:p>
            <a:endParaRPr lang="da-DK"/>
          </a:p>
        </p:txBody>
      </p:sp>
      <p:sp>
        <p:nvSpPr>
          <p:cNvPr id="2" name="Pladsholder til slidenummer 1"/>
          <p:cNvSpPr>
            <a:spLocks noGrp="1"/>
          </p:cNvSpPr>
          <p:nvPr>
            <p:ph type="sldNum" sz="quarter" idx="12"/>
          </p:nvPr>
        </p:nvSpPr>
        <p:spPr/>
        <p:txBody>
          <a:bodyPr/>
          <a:lstStyle/>
          <a:p>
            <a:fld id="{DAB94411-2297-4BD0-B197-35E3682289EC}" type="slidenum">
              <a:rPr lang="da-DK" smtClean="0"/>
              <a:pPr/>
              <a:t>28</a:t>
            </a:fld>
            <a:endParaRPr lang="da-DK"/>
          </a:p>
        </p:txBody>
      </p:sp>
      <p:sp>
        <p:nvSpPr>
          <p:cNvPr id="4" name="Pladsholder til sidefod 3"/>
          <p:cNvSpPr>
            <a:spLocks noGrp="1"/>
          </p:cNvSpPr>
          <p:nvPr>
            <p:ph type="ftr" sz="quarter" idx="11"/>
          </p:nvPr>
        </p:nvSpPr>
        <p:spPr/>
        <p:txBody>
          <a:bodyPr/>
          <a:lstStyle/>
          <a:p>
            <a:r>
              <a:rPr lang="en-US"/>
              <a:t>Disseration course, day 2 and day 3</a:t>
            </a:r>
            <a:endParaRPr lang="da-DK"/>
          </a:p>
        </p:txBody>
      </p:sp>
    </p:spTree>
    <p:extLst>
      <p:ext uri="{BB962C8B-B14F-4D97-AF65-F5344CB8AC3E}">
        <p14:creationId xmlns:p14="http://schemas.microsoft.com/office/powerpoint/2010/main" val="191219062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692696"/>
            <a:ext cx="8229600" cy="5400600"/>
          </a:xfrm>
        </p:spPr>
        <p:txBody>
          <a:bodyPr/>
          <a:lstStyle/>
          <a:p>
            <a:r>
              <a:rPr lang="da-DK"/>
              <a:t>When does a statement become a fact?</a:t>
            </a:r>
          </a:p>
          <a:p>
            <a:r>
              <a:rPr lang="da-DK"/>
              <a:t>Without any data supporting the statement, the statement is just a </a:t>
            </a:r>
            <a:r>
              <a:rPr lang="da-DK" b="1"/>
              <a:t>claim</a:t>
            </a:r>
          </a:p>
          <a:p>
            <a:pPr marL="0" indent="0">
              <a:buNone/>
            </a:pPr>
            <a:endParaRPr lang="da-DK"/>
          </a:p>
          <a:p>
            <a:pPr marL="0" indent="0">
              <a:buNone/>
            </a:pPr>
            <a:endParaRPr lang="da-DK"/>
          </a:p>
          <a:p>
            <a:pPr marL="0" indent="0" algn="ctr">
              <a:buNone/>
            </a:pPr>
            <a:r>
              <a:rPr lang="da-DK" sz="6000"/>
              <a:t>Claim + Data = Fact</a:t>
            </a:r>
          </a:p>
        </p:txBody>
      </p:sp>
      <p:sp>
        <p:nvSpPr>
          <p:cNvPr id="2" name="Pladsholder til slidenummer 1"/>
          <p:cNvSpPr>
            <a:spLocks noGrp="1"/>
          </p:cNvSpPr>
          <p:nvPr>
            <p:ph type="sldNum" sz="quarter" idx="12"/>
          </p:nvPr>
        </p:nvSpPr>
        <p:spPr/>
        <p:txBody>
          <a:bodyPr/>
          <a:lstStyle/>
          <a:p>
            <a:fld id="{DAB94411-2297-4BD0-B197-35E3682289EC}" type="slidenum">
              <a:rPr lang="da-DK" smtClean="0"/>
              <a:pPr/>
              <a:t>29</a:t>
            </a:fld>
            <a:endParaRPr lang="da-DK"/>
          </a:p>
        </p:txBody>
      </p:sp>
      <p:sp>
        <p:nvSpPr>
          <p:cNvPr id="4" name="Pladsholder til sidefod 3"/>
          <p:cNvSpPr>
            <a:spLocks noGrp="1"/>
          </p:cNvSpPr>
          <p:nvPr>
            <p:ph type="ftr" sz="quarter" idx="11"/>
          </p:nvPr>
        </p:nvSpPr>
        <p:spPr/>
        <p:txBody>
          <a:bodyPr/>
          <a:lstStyle/>
          <a:p>
            <a:r>
              <a:rPr lang="en-US"/>
              <a:t>Disseration course, day 2 and day 3</a:t>
            </a:r>
            <a:endParaRPr lang="da-DK"/>
          </a:p>
        </p:txBody>
      </p:sp>
    </p:spTree>
    <p:extLst>
      <p:ext uri="{BB962C8B-B14F-4D97-AF65-F5344CB8AC3E}">
        <p14:creationId xmlns:p14="http://schemas.microsoft.com/office/powerpoint/2010/main" val="25038164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548680"/>
            <a:ext cx="8147248" cy="5577483"/>
          </a:xfrm>
        </p:spPr>
        <p:txBody>
          <a:bodyPr/>
          <a:lstStyle/>
          <a:p>
            <a:r>
              <a:rPr lang="da-DK" sz="3600" b="1" dirty="0">
                <a:solidFill>
                  <a:schemeClr val="bg1">
                    <a:lumMod val="65000"/>
                  </a:schemeClr>
                </a:solidFill>
              </a:rPr>
              <a:t>Day 4: ”The End is </a:t>
            </a:r>
            <a:r>
              <a:rPr lang="da-DK" sz="3600" b="1" dirty="0" err="1">
                <a:solidFill>
                  <a:schemeClr val="bg1">
                    <a:lumMod val="65000"/>
                  </a:schemeClr>
                </a:solidFill>
              </a:rPr>
              <a:t>near</a:t>
            </a:r>
            <a:r>
              <a:rPr lang="da-DK" sz="3600" b="1" dirty="0">
                <a:solidFill>
                  <a:schemeClr val="bg1">
                    <a:lumMod val="65000"/>
                  </a:schemeClr>
                </a:solidFill>
              </a:rPr>
              <a:t>”</a:t>
            </a:r>
          </a:p>
          <a:p>
            <a:pPr lvl="1"/>
            <a:r>
              <a:rPr lang="da-DK" dirty="0">
                <a:solidFill>
                  <a:schemeClr val="bg1">
                    <a:lumMod val="65000"/>
                  </a:schemeClr>
                </a:solidFill>
              </a:rPr>
              <a:t>Group status and problems (”workshop”)</a:t>
            </a:r>
          </a:p>
          <a:p>
            <a:pPr lvl="1"/>
            <a:r>
              <a:rPr lang="da-DK" dirty="0">
                <a:solidFill>
                  <a:schemeClr val="bg1">
                    <a:lumMod val="65000"/>
                  </a:schemeClr>
                </a:solidFill>
              </a:rPr>
              <a:t>Using </a:t>
            </a:r>
            <a:r>
              <a:rPr lang="da-DK" dirty="0" err="1">
                <a:solidFill>
                  <a:schemeClr val="bg1">
                    <a:lumMod val="65000"/>
                  </a:schemeClr>
                </a:solidFill>
              </a:rPr>
              <a:t>sources</a:t>
            </a:r>
            <a:endParaRPr lang="da-DK" dirty="0">
              <a:solidFill>
                <a:schemeClr val="bg1">
                  <a:lumMod val="65000"/>
                </a:schemeClr>
              </a:solidFill>
            </a:endParaRPr>
          </a:p>
          <a:p>
            <a:pPr lvl="1"/>
            <a:r>
              <a:rPr lang="da-DK" dirty="0">
                <a:solidFill>
                  <a:schemeClr val="bg1">
                    <a:lumMod val="65000"/>
                  </a:schemeClr>
                </a:solidFill>
              </a:rPr>
              <a:t>Writing proper </a:t>
            </a:r>
            <a:r>
              <a:rPr lang="da-DK" dirty="0" err="1">
                <a:solidFill>
                  <a:schemeClr val="bg1">
                    <a:lumMod val="65000"/>
                  </a:schemeClr>
                </a:solidFill>
              </a:rPr>
              <a:t>conclusions</a:t>
            </a:r>
            <a:endParaRPr lang="da-DK" dirty="0">
              <a:solidFill>
                <a:schemeClr val="bg1">
                  <a:lumMod val="65000"/>
                </a:schemeClr>
              </a:solidFill>
            </a:endParaRPr>
          </a:p>
          <a:p>
            <a:pPr lvl="1"/>
            <a:r>
              <a:rPr lang="da-DK" dirty="0">
                <a:solidFill>
                  <a:schemeClr val="bg1">
                    <a:lumMod val="65000"/>
                  </a:schemeClr>
                </a:solidFill>
              </a:rPr>
              <a:t>Report </a:t>
            </a:r>
            <a:r>
              <a:rPr lang="da-DK" dirty="0" err="1">
                <a:solidFill>
                  <a:schemeClr val="bg1">
                    <a:lumMod val="65000"/>
                  </a:schemeClr>
                </a:solidFill>
              </a:rPr>
              <a:t>structure</a:t>
            </a:r>
            <a:r>
              <a:rPr lang="da-DK" dirty="0">
                <a:solidFill>
                  <a:schemeClr val="bg1">
                    <a:lumMod val="65000"/>
                  </a:schemeClr>
                </a:solidFill>
              </a:rPr>
              <a:t> and layout</a:t>
            </a:r>
          </a:p>
          <a:p>
            <a:pPr lvl="1"/>
            <a:r>
              <a:rPr lang="da-DK" dirty="0">
                <a:solidFill>
                  <a:schemeClr val="bg1">
                    <a:lumMod val="65000"/>
                  </a:schemeClr>
                </a:solidFill>
              </a:rPr>
              <a:t>The </a:t>
            </a:r>
            <a:r>
              <a:rPr lang="da-DK" dirty="0" err="1">
                <a:solidFill>
                  <a:schemeClr val="bg1">
                    <a:lumMod val="65000"/>
                  </a:schemeClr>
                </a:solidFill>
              </a:rPr>
              <a:t>exam</a:t>
            </a:r>
            <a:endParaRPr lang="da-DK" dirty="0">
              <a:solidFill>
                <a:schemeClr val="bg1">
                  <a:lumMod val="65000"/>
                </a:schemeClr>
              </a:solidFill>
            </a:endParaRPr>
          </a:p>
        </p:txBody>
      </p:sp>
      <p:sp>
        <p:nvSpPr>
          <p:cNvPr id="2" name="Pladsholder til slidenummer 1"/>
          <p:cNvSpPr>
            <a:spLocks noGrp="1"/>
          </p:cNvSpPr>
          <p:nvPr>
            <p:ph type="sldNum" sz="quarter" idx="12"/>
          </p:nvPr>
        </p:nvSpPr>
        <p:spPr/>
        <p:txBody>
          <a:bodyPr/>
          <a:lstStyle/>
          <a:p>
            <a:fld id="{DAB94411-2297-4BD0-B197-35E3682289EC}" type="slidenum">
              <a:rPr lang="da-DK" smtClean="0"/>
              <a:pPr/>
              <a:t>3</a:t>
            </a:fld>
            <a:endParaRPr lang="da-DK"/>
          </a:p>
        </p:txBody>
      </p:sp>
      <p:sp>
        <p:nvSpPr>
          <p:cNvPr id="4" name="Pladsholder til sidefod 3"/>
          <p:cNvSpPr>
            <a:spLocks noGrp="1"/>
          </p:cNvSpPr>
          <p:nvPr>
            <p:ph type="ftr" sz="quarter" idx="11"/>
          </p:nvPr>
        </p:nvSpPr>
        <p:spPr/>
        <p:txBody>
          <a:bodyPr/>
          <a:lstStyle/>
          <a:p>
            <a:r>
              <a:rPr lang="en-US"/>
              <a:t>Disseration course, day 2 and day 3</a:t>
            </a:r>
            <a:endParaRPr lang="da-DK"/>
          </a:p>
        </p:txBody>
      </p:sp>
    </p:spTree>
    <p:extLst>
      <p:ext uri="{BB962C8B-B14F-4D97-AF65-F5344CB8AC3E}">
        <p14:creationId xmlns:p14="http://schemas.microsoft.com/office/powerpoint/2010/main" val="176804233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692696"/>
            <a:ext cx="8229600" cy="5400600"/>
          </a:xfrm>
        </p:spPr>
        <p:txBody>
          <a:bodyPr/>
          <a:lstStyle/>
          <a:p>
            <a:r>
              <a:rPr lang="da-DK"/>
              <a:t>This principle applies to all aspects of your entire dissertation!</a:t>
            </a:r>
          </a:p>
          <a:p>
            <a:r>
              <a:rPr lang="da-DK"/>
              <a:t>You cannot use claims to make important decisions; it must be facts!</a:t>
            </a:r>
          </a:p>
          <a:p>
            <a:r>
              <a:rPr lang="da-DK"/>
              <a:t>Even though you know something is a fact (how do you know that…?), you must also be sure to present it as a fact (include data)</a:t>
            </a:r>
          </a:p>
        </p:txBody>
      </p:sp>
      <p:sp>
        <p:nvSpPr>
          <p:cNvPr id="2" name="Pladsholder til slidenummer 1"/>
          <p:cNvSpPr>
            <a:spLocks noGrp="1"/>
          </p:cNvSpPr>
          <p:nvPr>
            <p:ph type="sldNum" sz="quarter" idx="12"/>
          </p:nvPr>
        </p:nvSpPr>
        <p:spPr/>
        <p:txBody>
          <a:bodyPr/>
          <a:lstStyle/>
          <a:p>
            <a:fld id="{DAB94411-2297-4BD0-B197-35E3682289EC}" type="slidenum">
              <a:rPr lang="da-DK" smtClean="0"/>
              <a:pPr/>
              <a:t>30</a:t>
            </a:fld>
            <a:endParaRPr lang="da-DK"/>
          </a:p>
        </p:txBody>
      </p:sp>
      <p:sp>
        <p:nvSpPr>
          <p:cNvPr id="4" name="Pladsholder til sidefod 3"/>
          <p:cNvSpPr>
            <a:spLocks noGrp="1"/>
          </p:cNvSpPr>
          <p:nvPr>
            <p:ph type="ftr" sz="quarter" idx="11"/>
          </p:nvPr>
        </p:nvSpPr>
        <p:spPr/>
        <p:txBody>
          <a:bodyPr/>
          <a:lstStyle/>
          <a:p>
            <a:r>
              <a:rPr lang="en-US"/>
              <a:t>Disseration course, day 2 and day 3</a:t>
            </a:r>
            <a:endParaRPr lang="da-DK"/>
          </a:p>
        </p:txBody>
      </p:sp>
    </p:spTree>
    <p:extLst>
      <p:ext uri="{BB962C8B-B14F-4D97-AF65-F5344CB8AC3E}">
        <p14:creationId xmlns:p14="http://schemas.microsoft.com/office/powerpoint/2010/main" val="313528088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692696"/>
            <a:ext cx="8229600" cy="5400600"/>
          </a:xfrm>
        </p:spPr>
        <p:txBody>
          <a:bodyPr/>
          <a:lstStyle/>
          <a:p>
            <a:r>
              <a:rPr lang="da-DK" i="1"/>
              <a:t>”The users found it to be too complicated to make new entries into the blog section of the website, so we will redesign it…”</a:t>
            </a:r>
          </a:p>
          <a:p>
            <a:endParaRPr lang="da-DK" i="1"/>
          </a:p>
          <a:p>
            <a:r>
              <a:rPr lang="da-DK" i="1"/>
              <a:t>”The users found the redesigned blog section much easier to use…”</a:t>
            </a:r>
          </a:p>
        </p:txBody>
      </p:sp>
      <p:sp>
        <p:nvSpPr>
          <p:cNvPr id="2" name="Pladsholder til slidenummer 1"/>
          <p:cNvSpPr>
            <a:spLocks noGrp="1"/>
          </p:cNvSpPr>
          <p:nvPr>
            <p:ph type="sldNum" sz="quarter" idx="12"/>
          </p:nvPr>
        </p:nvSpPr>
        <p:spPr/>
        <p:txBody>
          <a:bodyPr/>
          <a:lstStyle/>
          <a:p>
            <a:fld id="{DAB94411-2297-4BD0-B197-35E3682289EC}" type="slidenum">
              <a:rPr lang="da-DK" smtClean="0"/>
              <a:pPr/>
              <a:t>31</a:t>
            </a:fld>
            <a:endParaRPr lang="da-DK"/>
          </a:p>
        </p:txBody>
      </p:sp>
      <p:sp>
        <p:nvSpPr>
          <p:cNvPr id="4" name="Pladsholder til sidefod 3"/>
          <p:cNvSpPr>
            <a:spLocks noGrp="1"/>
          </p:cNvSpPr>
          <p:nvPr>
            <p:ph type="ftr" sz="quarter" idx="11"/>
          </p:nvPr>
        </p:nvSpPr>
        <p:spPr/>
        <p:txBody>
          <a:bodyPr/>
          <a:lstStyle/>
          <a:p>
            <a:r>
              <a:rPr lang="en-US"/>
              <a:t>Disseration course, day 2 and day 3</a:t>
            </a:r>
            <a:endParaRPr lang="da-DK"/>
          </a:p>
        </p:txBody>
      </p:sp>
    </p:spTree>
    <p:extLst>
      <p:ext uri="{BB962C8B-B14F-4D97-AF65-F5344CB8AC3E}">
        <p14:creationId xmlns:p14="http://schemas.microsoft.com/office/powerpoint/2010/main" val="154086571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692696"/>
            <a:ext cx="8229600" cy="5400600"/>
          </a:xfrm>
        </p:spPr>
        <p:txBody>
          <a:bodyPr/>
          <a:lstStyle/>
          <a:p>
            <a:r>
              <a:rPr lang="da-DK" i="1"/>
              <a:t>”We succeded in creating an application that fulfills all of the user’s requirements…the user was therefore very satisfied with the final application”</a:t>
            </a:r>
          </a:p>
        </p:txBody>
      </p:sp>
      <p:sp>
        <p:nvSpPr>
          <p:cNvPr id="2" name="Pladsholder til slidenummer 1"/>
          <p:cNvSpPr>
            <a:spLocks noGrp="1"/>
          </p:cNvSpPr>
          <p:nvPr>
            <p:ph type="sldNum" sz="quarter" idx="12"/>
          </p:nvPr>
        </p:nvSpPr>
        <p:spPr/>
        <p:txBody>
          <a:bodyPr/>
          <a:lstStyle/>
          <a:p>
            <a:fld id="{DAB94411-2297-4BD0-B197-35E3682289EC}" type="slidenum">
              <a:rPr lang="da-DK" smtClean="0"/>
              <a:pPr/>
              <a:t>32</a:t>
            </a:fld>
            <a:endParaRPr lang="da-DK"/>
          </a:p>
        </p:txBody>
      </p:sp>
      <p:sp>
        <p:nvSpPr>
          <p:cNvPr id="4" name="Pladsholder til sidefod 3"/>
          <p:cNvSpPr>
            <a:spLocks noGrp="1"/>
          </p:cNvSpPr>
          <p:nvPr>
            <p:ph type="ftr" sz="quarter" idx="11"/>
          </p:nvPr>
        </p:nvSpPr>
        <p:spPr/>
        <p:txBody>
          <a:bodyPr/>
          <a:lstStyle/>
          <a:p>
            <a:r>
              <a:rPr lang="en-US"/>
              <a:t>Disseration course, day 2 and day 3</a:t>
            </a:r>
            <a:endParaRPr lang="da-DK"/>
          </a:p>
        </p:txBody>
      </p:sp>
    </p:spTree>
    <p:extLst>
      <p:ext uri="{BB962C8B-B14F-4D97-AF65-F5344CB8AC3E}">
        <p14:creationId xmlns:p14="http://schemas.microsoft.com/office/powerpoint/2010/main" val="48789105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692696"/>
            <a:ext cx="8229600" cy="5400600"/>
          </a:xfrm>
        </p:spPr>
        <p:txBody>
          <a:bodyPr/>
          <a:lstStyle/>
          <a:p>
            <a:r>
              <a:rPr lang="da-DK"/>
              <a:t>Are statements like the below then useless?</a:t>
            </a:r>
          </a:p>
          <a:p>
            <a:r>
              <a:rPr lang="da-DK" i="1"/>
              <a:t>”The new version of the application must be significantly faster than the existing application”</a:t>
            </a:r>
          </a:p>
        </p:txBody>
      </p:sp>
      <p:sp>
        <p:nvSpPr>
          <p:cNvPr id="2" name="Pladsholder til slidenummer 1"/>
          <p:cNvSpPr>
            <a:spLocks noGrp="1"/>
          </p:cNvSpPr>
          <p:nvPr>
            <p:ph type="sldNum" sz="quarter" idx="12"/>
          </p:nvPr>
        </p:nvSpPr>
        <p:spPr/>
        <p:txBody>
          <a:bodyPr/>
          <a:lstStyle/>
          <a:p>
            <a:fld id="{DAB94411-2297-4BD0-B197-35E3682289EC}" type="slidenum">
              <a:rPr lang="da-DK" smtClean="0"/>
              <a:pPr/>
              <a:t>33</a:t>
            </a:fld>
            <a:endParaRPr lang="da-DK"/>
          </a:p>
        </p:txBody>
      </p:sp>
      <p:sp>
        <p:nvSpPr>
          <p:cNvPr id="4" name="Pladsholder til sidefod 3"/>
          <p:cNvSpPr>
            <a:spLocks noGrp="1"/>
          </p:cNvSpPr>
          <p:nvPr>
            <p:ph type="ftr" sz="quarter" idx="11"/>
          </p:nvPr>
        </p:nvSpPr>
        <p:spPr/>
        <p:txBody>
          <a:bodyPr/>
          <a:lstStyle/>
          <a:p>
            <a:r>
              <a:rPr lang="en-US"/>
              <a:t>Disseration course, day 2 and day 3</a:t>
            </a:r>
            <a:endParaRPr lang="da-DK"/>
          </a:p>
        </p:txBody>
      </p:sp>
    </p:spTree>
    <p:extLst>
      <p:ext uri="{BB962C8B-B14F-4D97-AF65-F5344CB8AC3E}">
        <p14:creationId xmlns:p14="http://schemas.microsoft.com/office/powerpoint/2010/main" val="73256121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692696"/>
            <a:ext cx="8229600" cy="5688632"/>
          </a:xfrm>
        </p:spPr>
        <p:txBody>
          <a:bodyPr/>
          <a:lstStyle/>
          <a:p>
            <a:r>
              <a:rPr lang="da-DK" i="1"/>
              <a:t>”The new version of the application must be significantly faster than the existing application”</a:t>
            </a:r>
          </a:p>
          <a:p>
            <a:r>
              <a:rPr lang="da-DK" i="1">
                <a:solidFill>
                  <a:srgbClr val="C00000"/>
                </a:solidFill>
              </a:rPr>
              <a:t>Here are 17 test cases – for the new version, it must hold that:</a:t>
            </a:r>
          </a:p>
          <a:p>
            <a:pPr lvl="1"/>
            <a:r>
              <a:rPr lang="da-DK" i="1">
                <a:solidFill>
                  <a:srgbClr val="C00000"/>
                </a:solidFill>
              </a:rPr>
              <a:t>No test case has longer running time on the new version</a:t>
            </a:r>
          </a:p>
          <a:p>
            <a:pPr lvl="1"/>
            <a:r>
              <a:rPr lang="da-DK" i="1">
                <a:solidFill>
                  <a:srgbClr val="C00000"/>
                </a:solidFill>
              </a:rPr>
              <a:t>The average running time – when running all test cases – of the new version must be at least 20 % below the average running time of the existing version </a:t>
            </a:r>
          </a:p>
        </p:txBody>
      </p:sp>
      <p:sp>
        <p:nvSpPr>
          <p:cNvPr id="2" name="Pladsholder til slidenummer 1"/>
          <p:cNvSpPr>
            <a:spLocks noGrp="1"/>
          </p:cNvSpPr>
          <p:nvPr>
            <p:ph type="sldNum" sz="quarter" idx="12"/>
          </p:nvPr>
        </p:nvSpPr>
        <p:spPr/>
        <p:txBody>
          <a:bodyPr/>
          <a:lstStyle/>
          <a:p>
            <a:fld id="{DAB94411-2297-4BD0-B197-35E3682289EC}" type="slidenum">
              <a:rPr lang="da-DK" smtClean="0"/>
              <a:pPr/>
              <a:t>34</a:t>
            </a:fld>
            <a:endParaRPr lang="da-DK"/>
          </a:p>
        </p:txBody>
      </p:sp>
      <p:sp>
        <p:nvSpPr>
          <p:cNvPr id="4" name="Pladsholder til sidefod 3"/>
          <p:cNvSpPr>
            <a:spLocks noGrp="1"/>
          </p:cNvSpPr>
          <p:nvPr>
            <p:ph type="ftr" sz="quarter" idx="11"/>
          </p:nvPr>
        </p:nvSpPr>
        <p:spPr/>
        <p:txBody>
          <a:bodyPr/>
          <a:lstStyle/>
          <a:p>
            <a:r>
              <a:rPr lang="en-US"/>
              <a:t>Disseration course, day 2 and day 3</a:t>
            </a:r>
            <a:endParaRPr lang="da-DK"/>
          </a:p>
        </p:txBody>
      </p:sp>
    </p:spTree>
    <p:extLst>
      <p:ext uri="{BB962C8B-B14F-4D97-AF65-F5344CB8AC3E}">
        <p14:creationId xmlns:p14="http://schemas.microsoft.com/office/powerpoint/2010/main" val="249493941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692696"/>
            <a:ext cx="8229600" cy="5400600"/>
          </a:xfrm>
        </p:spPr>
        <p:txBody>
          <a:bodyPr/>
          <a:lstStyle/>
          <a:p>
            <a:r>
              <a:rPr lang="da-DK" dirty="0"/>
              <a:t>A </a:t>
            </a:r>
            <a:r>
              <a:rPr lang="da-DK" dirty="0" err="1"/>
              <a:t>subjective</a:t>
            </a:r>
            <a:r>
              <a:rPr lang="da-DK" dirty="0"/>
              <a:t> statement </a:t>
            </a:r>
            <a:r>
              <a:rPr lang="da-DK" dirty="0" err="1"/>
              <a:t>should</a:t>
            </a:r>
            <a:r>
              <a:rPr lang="da-DK" dirty="0"/>
              <a:t> </a:t>
            </a:r>
            <a:r>
              <a:rPr lang="da-DK" dirty="0" err="1"/>
              <a:t>be</a:t>
            </a:r>
            <a:r>
              <a:rPr lang="da-DK" dirty="0"/>
              <a:t> </a:t>
            </a:r>
            <a:r>
              <a:rPr lang="da-DK" dirty="0" err="1"/>
              <a:t>broken</a:t>
            </a:r>
            <a:r>
              <a:rPr lang="da-DK" dirty="0"/>
              <a:t> </a:t>
            </a:r>
            <a:r>
              <a:rPr lang="da-DK" dirty="0" err="1"/>
              <a:t>down</a:t>
            </a:r>
            <a:r>
              <a:rPr lang="da-DK" dirty="0"/>
              <a:t> </a:t>
            </a:r>
            <a:r>
              <a:rPr lang="da-DK" dirty="0" err="1"/>
              <a:t>into</a:t>
            </a:r>
            <a:r>
              <a:rPr lang="da-DK" dirty="0"/>
              <a:t> a </a:t>
            </a:r>
            <a:r>
              <a:rPr lang="da-DK" dirty="0" err="1"/>
              <a:t>number</a:t>
            </a:r>
            <a:r>
              <a:rPr lang="da-DK" dirty="0"/>
              <a:t> of </a:t>
            </a:r>
            <a:r>
              <a:rPr lang="da-DK" dirty="0" err="1"/>
              <a:t>objective</a:t>
            </a:r>
            <a:r>
              <a:rPr lang="da-DK" dirty="0"/>
              <a:t> (and </a:t>
            </a:r>
            <a:r>
              <a:rPr lang="da-DK" dirty="0" err="1"/>
              <a:t>thus</a:t>
            </a:r>
            <a:r>
              <a:rPr lang="da-DK" dirty="0"/>
              <a:t> </a:t>
            </a:r>
            <a:r>
              <a:rPr lang="da-DK" dirty="0" err="1"/>
              <a:t>verifiable</a:t>
            </a:r>
            <a:r>
              <a:rPr lang="da-DK" dirty="0"/>
              <a:t>) statements</a:t>
            </a:r>
          </a:p>
          <a:p>
            <a:pPr lvl="1"/>
            <a:r>
              <a:rPr lang="da-DK" dirty="0" err="1"/>
              <a:t>Subjective</a:t>
            </a:r>
            <a:r>
              <a:rPr lang="da-DK" dirty="0"/>
              <a:t> </a:t>
            </a:r>
            <a:r>
              <a:rPr lang="da-DK" dirty="0" err="1"/>
              <a:t>claim</a:t>
            </a:r>
            <a:r>
              <a:rPr lang="da-DK" dirty="0"/>
              <a:t> -&gt;</a:t>
            </a:r>
          </a:p>
          <a:p>
            <a:pPr lvl="1"/>
            <a:r>
              <a:rPr lang="da-DK" dirty="0"/>
              <a:t>Set of </a:t>
            </a:r>
            <a:r>
              <a:rPr lang="da-DK" dirty="0" err="1"/>
              <a:t>objective</a:t>
            </a:r>
            <a:r>
              <a:rPr lang="da-DK" dirty="0"/>
              <a:t> </a:t>
            </a:r>
            <a:r>
              <a:rPr lang="da-DK" dirty="0" err="1"/>
              <a:t>claims</a:t>
            </a:r>
            <a:r>
              <a:rPr lang="da-DK" dirty="0"/>
              <a:t> -&gt;</a:t>
            </a:r>
          </a:p>
          <a:p>
            <a:pPr lvl="1"/>
            <a:r>
              <a:rPr lang="da-DK" dirty="0" err="1"/>
              <a:t>Obtain</a:t>
            </a:r>
            <a:r>
              <a:rPr lang="da-DK" dirty="0"/>
              <a:t> data to </a:t>
            </a:r>
            <a:r>
              <a:rPr lang="da-DK" dirty="0" err="1"/>
              <a:t>verify</a:t>
            </a:r>
            <a:r>
              <a:rPr lang="da-DK" dirty="0"/>
              <a:t> </a:t>
            </a:r>
            <a:r>
              <a:rPr lang="da-DK" dirty="0" err="1"/>
              <a:t>claims</a:t>
            </a:r>
            <a:r>
              <a:rPr lang="da-DK" dirty="0"/>
              <a:t> -&gt;</a:t>
            </a:r>
          </a:p>
          <a:p>
            <a:pPr lvl="1"/>
            <a:r>
              <a:rPr lang="da-DK" dirty="0"/>
              <a:t>Set of </a:t>
            </a:r>
            <a:r>
              <a:rPr lang="da-DK" dirty="0" err="1"/>
              <a:t>objective</a:t>
            </a:r>
            <a:r>
              <a:rPr lang="da-DK" dirty="0"/>
              <a:t> facts -&gt;</a:t>
            </a:r>
          </a:p>
          <a:p>
            <a:pPr lvl="1"/>
            <a:r>
              <a:rPr lang="da-DK" dirty="0"/>
              <a:t>”</a:t>
            </a:r>
            <a:r>
              <a:rPr lang="da-DK" dirty="0" err="1"/>
              <a:t>Subjective</a:t>
            </a:r>
            <a:r>
              <a:rPr lang="da-DK" dirty="0"/>
              <a:t> </a:t>
            </a:r>
            <a:r>
              <a:rPr lang="da-DK" dirty="0" err="1"/>
              <a:t>fact</a:t>
            </a:r>
            <a:r>
              <a:rPr lang="da-DK" dirty="0"/>
              <a:t>” (</a:t>
            </a:r>
            <a:r>
              <a:rPr lang="da-DK" dirty="0" err="1"/>
              <a:t>according</a:t>
            </a:r>
            <a:r>
              <a:rPr lang="da-DK" dirty="0"/>
              <a:t> to </a:t>
            </a:r>
            <a:r>
              <a:rPr lang="da-DK" dirty="0" err="1"/>
              <a:t>how</a:t>
            </a:r>
            <a:r>
              <a:rPr lang="da-DK" dirty="0"/>
              <a:t> </a:t>
            </a:r>
            <a:r>
              <a:rPr lang="da-DK" dirty="0" err="1"/>
              <a:t>we</a:t>
            </a:r>
            <a:r>
              <a:rPr lang="da-DK" dirty="0"/>
              <a:t> </a:t>
            </a:r>
            <a:r>
              <a:rPr lang="da-DK" dirty="0" err="1"/>
              <a:t>broke</a:t>
            </a:r>
            <a:r>
              <a:rPr lang="da-DK" dirty="0"/>
              <a:t> </a:t>
            </a:r>
            <a:r>
              <a:rPr lang="da-DK" dirty="0" err="1"/>
              <a:t>down</a:t>
            </a:r>
            <a:r>
              <a:rPr lang="da-DK" dirty="0"/>
              <a:t> the </a:t>
            </a:r>
            <a:r>
              <a:rPr lang="da-DK" dirty="0" err="1"/>
              <a:t>subjectivity</a:t>
            </a:r>
            <a:r>
              <a:rPr lang="da-DK" dirty="0"/>
              <a:t>)</a:t>
            </a:r>
          </a:p>
          <a:p>
            <a:endParaRPr lang="da-DK" dirty="0"/>
          </a:p>
        </p:txBody>
      </p:sp>
      <p:sp>
        <p:nvSpPr>
          <p:cNvPr id="2" name="Pladsholder til slidenummer 1"/>
          <p:cNvSpPr>
            <a:spLocks noGrp="1"/>
          </p:cNvSpPr>
          <p:nvPr>
            <p:ph type="sldNum" sz="quarter" idx="12"/>
          </p:nvPr>
        </p:nvSpPr>
        <p:spPr/>
        <p:txBody>
          <a:bodyPr/>
          <a:lstStyle/>
          <a:p>
            <a:fld id="{DAB94411-2297-4BD0-B197-35E3682289EC}" type="slidenum">
              <a:rPr lang="da-DK" smtClean="0"/>
              <a:pPr/>
              <a:t>35</a:t>
            </a:fld>
            <a:endParaRPr lang="da-DK"/>
          </a:p>
        </p:txBody>
      </p:sp>
      <p:sp>
        <p:nvSpPr>
          <p:cNvPr id="4" name="Pladsholder til sidefod 3"/>
          <p:cNvSpPr>
            <a:spLocks noGrp="1"/>
          </p:cNvSpPr>
          <p:nvPr>
            <p:ph type="ftr" sz="quarter" idx="11"/>
          </p:nvPr>
        </p:nvSpPr>
        <p:spPr/>
        <p:txBody>
          <a:bodyPr/>
          <a:lstStyle/>
          <a:p>
            <a:r>
              <a:rPr lang="en-US"/>
              <a:t>Disseration course, day 2 and day 3</a:t>
            </a:r>
            <a:endParaRPr lang="da-DK"/>
          </a:p>
        </p:txBody>
      </p:sp>
    </p:spTree>
    <p:extLst>
      <p:ext uri="{BB962C8B-B14F-4D97-AF65-F5344CB8AC3E}">
        <p14:creationId xmlns:p14="http://schemas.microsoft.com/office/powerpoint/2010/main" val="209768846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a:t>Exercise</a:t>
            </a:r>
          </a:p>
        </p:txBody>
      </p:sp>
      <p:sp>
        <p:nvSpPr>
          <p:cNvPr id="3" name="Pladsholder til indhold 2"/>
          <p:cNvSpPr>
            <a:spLocks noGrp="1"/>
          </p:cNvSpPr>
          <p:nvPr>
            <p:ph idx="1"/>
          </p:nvPr>
        </p:nvSpPr>
        <p:spPr/>
        <p:txBody>
          <a:bodyPr/>
          <a:lstStyle/>
          <a:p>
            <a:r>
              <a:rPr lang="da-DK"/>
              <a:t>How would you convert the statement </a:t>
            </a:r>
            <a:r>
              <a:rPr lang="da-DK" i="1"/>
              <a:t>”Many people in Africa are poor”</a:t>
            </a:r>
            <a:r>
              <a:rPr lang="da-DK"/>
              <a:t> into an objective statement?</a:t>
            </a:r>
          </a:p>
        </p:txBody>
      </p:sp>
      <p:sp>
        <p:nvSpPr>
          <p:cNvPr id="4" name="Pladsholder til slidenummer 3"/>
          <p:cNvSpPr>
            <a:spLocks noGrp="1"/>
          </p:cNvSpPr>
          <p:nvPr>
            <p:ph type="sldNum" sz="quarter" idx="12"/>
          </p:nvPr>
        </p:nvSpPr>
        <p:spPr/>
        <p:txBody>
          <a:bodyPr/>
          <a:lstStyle/>
          <a:p>
            <a:fld id="{DAB94411-2297-4BD0-B197-35E3682289EC}" type="slidenum">
              <a:rPr lang="da-DK" smtClean="0"/>
              <a:pPr/>
              <a:t>36</a:t>
            </a:fld>
            <a:endParaRPr lang="da-DK"/>
          </a:p>
        </p:txBody>
      </p:sp>
      <p:sp>
        <p:nvSpPr>
          <p:cNvPr id="5" name="Pladsholder til sidefod 4"/>
          <p:cNvSpPr>
            <a:spLocks noGrp="1"/>
          </p:cNvSpPr>
          <p:nvPr>
            <p:ph type="ftr" sz="quarter" idx="11"/>
          </p:nvPr>
        </p:nvSpPr>
        <p:spPr/>
        <p:txBody>
          <a:bodyPr/>
          <a:lstStyle/>
          <a:p>
            <a:r>
              <a:rPr lang="en-US"/>
              <a:t>Disseration course, day 2 and day 3</a:t>
            </a:r>
            <a:endParaRPr lang="da-DK"/>
          </a:p>
        </p:txBody>
      </p:sp>
    </p:spTree>
    <p:extLst>
      <p:ext uri="{BB962C8B-B14F-4D97-AF65-F5344CB8AC3E}">
        <p14:creationId xmlns:p14="http://schemas.microsoft.com/office/powerpoint/2010/main" val="246267912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1628800"/>
            <a:ext cx="8229600" cy="4497363"/>
          </a:xfrm>
        </p:spPr>
        <p:txBody>
          <a:bodyPr/>
          <a:lstStyle/>
          <a:p>
            <a:pPr marL="0" lvl="1" indent="0" algn="ctr">
              <a:buNone/>
            </a:pPr>
            <a:r>
              <a:rPr lang="da-DK" sz="7200"/>
              <a:t>Supporting Claims</a:t>
            </a:r>
          </a:p>
          <a:p>
            <a:endParaRPr lang="da-DK"/>
          </a:p>
        </p:txBody>
      </p:sp>
      <p:sp>
        <p:nvSpPr>
          <p:cNvPr id="2" name="Pladsholder til slidenummer 1"/>
          <p:cNvSpPr>
            <a:spLocks noGrp="1"/>
          </p:cNvSpPr>
          <p:nvPr>
            <p:ph type="sldNum" sz="quarter" idx="12"/>
          </p:nvPr>
        </p:nvSpPr>
        <p:spPr/>
        <p:txBody>
          <a:bodyPr/>
          <a:lstStyle/>
          <a:p>
            <a:fld id="{DAB94411-2297-4BD0-B197-35E3682289EC}" type="slidenum">
              <a:rPr lang="da-DK" smtClean="0"/>
              <a:pPr/>
              <a:t>37</a:t>
            </a:fld>
            <a:endParaRPr lang="da-DK"/>
          </a:p>
        </p:txBody>
      </p:sp>
      <p:sp>
        <p:nvSpPr>
          <p:cNvPr id="4" name="Pladsholder til sidefod 3"/>
          <p:cNvSpPr>
            <a:spLocks noGrp="1"/>
          </p:cNvSpPr>
          <p:nvPr>
            <p:ph type="ftr" sz="quarter" idx="11"/>
          </p:nvPr>
        </p:nvSpPr>
        <p:spPr/>
        <p:txBody>
          <a:bodyPr/>
          <a:lstStyle/>
          <a:p>
            <a:r>
              <a:rPr lang="en-US"/>
              <a:t>Disseration course, day 2 and day 3</a:t>
            </a:r>
            <a:endParaRPr lang="da-DK"/>
          </a:p>
        </p:txBody>
      </p:sp>
    </p:spTree>
    <p:extLst>
      <p:ext uri="{BB962C8B-B14F-4D97-AF65-F5344CB8AC3E}">
        <p14:creationId xmlns:p14="http://schemas.microsoft.com/office/powerpoint/2010/main" val="289742480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692696"/>
            <a:ext cx="8229600" cy="5400600"/>
          </a:xfrm>
        </p:spPr>
        <p:txBody>
          <a:bodyPr/>
          <a:lstStyle/>
          <a:p>
            <a:r>
              <a:rPr lang="da-DK"/>
              <a:t>When does a statement become a fact?</a:t>
            </a:r>
          </a:p>
          <a:p>
            <a:r>
              <a:rPr lang="da-DK"/>
              <a:t>Without any data supporting the statement, the statement is just a </a:t>
            </a:r>
            <a:r>
              <a:rPr lang="da-DK" b="1"/>
              <a:t>claim</a:t>
            </a:r>
          </a:p>
          <a:p>
            <a:pPr marL="0" indent="0">
              <a:buNone/>
            </a:pPr>
            <a:endParaRPr lang="da-DK"/>
          </a:p>
          <a:p>
            <a:pPr marL="0" indent="0">
              <a:buNone/>
            </a:pPr>
            <a:endParaRPr lang="da-DK"/>
          </a:p>
          <a:p>
            <a:pPr marL="0" indent="0" algn="ctr">
              <a:buNone/>
            </a:pPr>
            <a:r>
              <a:rPr lang="da-DK" sz="6000"/>
              <a:t>Claim + Data = Fact</a:t>
            </a:r>
          </a:p>
        </p:txBody>
      </p:sp>
      <p:sp>
        <p:nvSpPr>
          <p:cNvPr id="2" name="Ellipse 1"/>
          <p:cNvSpPr/>
          <p:nvPr/>
        </p:nvSpPr>
        <p:spPr>
          <a:xfrm>
            <a:off x="899592" y="2996952"/>
            <a:ext cx="7416824" cy="2376264"/>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4" name="Tekstboks 3"/>
          <p:cNvSpPr txBox="1"/>
          <p:nvPr/>
        </p:nvSpPr>
        <p:spPr>
          <a:xfrm>
            <a:off x="1619672" y="5389464"/>
            <a:ext cx="3392980" cy="369332"/>
          </a:xfrm>
          <a:prstGeom prst="rect">
            <a:avLst/>
          </a:prstGeom>
          <a:noFill/>
        </p:spPr>
        <p:txBody>
          <a:bodyPr wrap="none" rtlCol="0">
            <a:spAutoFit/>
          </a:bodyPr>
          <a:lstStyle/>
          <a:p>
            <a:r>
              <a:rPr lang="da-DK">
                <a:solidFill>
                  <a:srgbClr val="FF0000"/>
                </a:solidFill>
              </a:rPr>
              <a:t>This statement is in itself a claim…</a:t>
            </a:r>
          </a:p>
        </p:txBody>
      </p:sp>
      <p:sp>
        <p:nvSpPr>
          <p:cNvPr id="5" name="Pladsholder til slidenummer 4"/>
          <p:cNvSpPr>
            <a:spLocks noGrp="1"/>
          </p:cNvSpPr>
          <p:nvPr>
            <p:ph type="sldNum" sz="quarter" idx="12"/>
          </p:nvPr>
        </p:nvSpPr>
        <p:spPr/>
        <p:txBody>
          <a:bodyPr/>
          <a:lstStyle/>
          <a:p>
            <a:fld id="{DAB94411-2297-4BD0-B197-35E3682289EC}" type="slidenum">
              <a:rPr lang="da-DK" smtClean="0"/>
              <a:pPr/>
              <a:t>38</a:t>
            </a:fld>
            <a:endParaRPr lang="da-DK"/>
          </a:p>
        </p:txBody>
      </p:sp>
      <p:sp>
        <p:nvSpPr>
          <p:cNvPr id="6" name="Pladsholder til sidefod 5"/>
          <p:cNvSpPr>
            <a:spLocks noGrp="1"/>
          </p:cNvSpPr>
          <p:nvPr>
            <p:ph type="ftr" sz="quarter" idx="11"/>
          </p:nvPr>
        </p:nvSpPr>
        <p:spPr/>
        <p:txBody>
          <a:bodyPr/>
          <a:lstStyle/>
          <a:p>
            <a:r>
              <a:rPr lang="en-US"/>
              <a:t>Disseration course, day 2 and day 3</a:t>
            </a:r>
            <a:endParaRPr lang="da-DK"/>
          </a:p>
        </p:txBody>
      </p:sp>
    </p:spTree>
    <p:extLst>
      <p:ext uri="{BB962C8B-B14F-4D97-AF65-F5344CB8AC3E}">
        <p14:creationId xmlns:p14="http://schemas.microsoft.com/office/powerpoint/2010/main" val="33163401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fade">
                                      <p:cBhvr>
                                        <p:cTn id="10"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692696"/>
            <a:ext cx="8229600" cy="5400600"/>
          </a:xfrm>
        </p:spPr>
        <p:txBody>
          <a:bodyPr/>
          <a:lstStyle/>
          <a:p>
            <a:pPr marL="0" indent="0">
              <a:buNone/>
            </a:pPr>
            <a:endParaRPr lang="da-DK"/>
          </a:p>
          <a:p>
            <a:pPr marL="0" indent="0">
              <a:buNone/>
            </a:pPr>
            <a:endParaRPr lang="da-DK"/>
          </a:p>
          <a:p>
            <a:pPr marL="0" indent="0" algn="ctr">
              <a:buNone/>
            </a:pPr>
            <a:r>
              <a:rPr lang="da-DK" sz="8000"/>
              <a:t>How do we KNOW something?</a:t>
            </a:r>
          </a:p>
          <a:p>
            <a:endParaRPr lang="da-DK"/>
          </a:p>
        </p:txBody>
      </p:sp>
      <p:sp>
        <p:nvSpPr>
          <p:cNvPr id="2" name="Pladsholder til slidenummer 1"/>
          <p:cNvSpPr>
            <a:spLocks noGrp="1"/>
          </p:cNvSpPr>
          <p:nvPr>
            <p:ph type="sldNum" sz="quarter" idx="12"/>
          </p:nvPr>
        </p:nvSpPr>
        <p:spPr/>
        <p:txBody>
          <a:bodyPr/>
          <a:lstStyle/>
          <a:p>
            <a:fld id="{DAB94411-2297-4BD0-B197-35E3682289EC}" type="slidenum">
              <a:rPr lang="da-DK" smtClean="0"/>
              <a:pPr/>
              <a:t>39</a:t>
            </a:fld>
            <a:endParaRPr lang="da-DK"/>
          </a:p>
        </p:txBody>
      </p:sp>
      <p:sp>
        <p:nvSpPr>
          <p:cNvPr id="4" name="Pladsholder til sidefod 3"/>
          <p:cNvSpPr>
            <a:spLocks noGrp="1"/>
          </p:cNvSpPr>
          <p:nvPr>
            <p:ph type="ftr" sz="quarter" idx="11"/>
          </p:nvPr>
        </p:nvSpPr>
        <p:spPr/>
        <p:txBody>
          <a:bodyPr/>
          <a:lstStyle/>
          <a:p>
            <a:r>
              <a:rPr lang="en-US"/>
              <a:t>Disseration course, day 2 and day 3</a:t>
            </a:r>
            <a:endParaRPr lang="da-DK"/>
          </a:p>
        </p:txBody>
      </p:sp>
    </p:spTree>
    <p:extLst>
      <p:ext uri="{BB962C8B-B14F-4D97-AF65-F5344CB8AC3E}">
        <p14:creationId xmlns:p14="http://schemas.microsoft.com/office/powerpoint/2010/main" val="4743380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ctrTitle"/>
          </p:nvPr>
        </p:nvSpPr>
        <p:spPr>
          <a:xfrm>
            <a:off x="685800" y="1484784"/>
            <a:ext cx="7772400" cy="3600399"/>
          </a:xfrm>
        </p:spPr>
        <p:txBody>
          <a:bodyPr>
            <a:normAutofit/>
          </a:bodyPr>
          <a:lstStyle/>
          <a:p>
            <a:r>
              <a:rPr lang="da-DK" sz="7200" b="1" dirty="0"/>
              <a:t>An excellent dissertation project</a:t>
            </a:r>
            <a:br>
              <a:rPr lang="da-DK" dirty="0"/>
            </a:br>
            <a:endParaRPr lang="da-DK" dirty="0"/>
          </a:p>
        </p:txBody>
      </p:sp>
      <p:sp>
        <p:nvSpPr>
          <p:cNvPr id="2" name="Pladsholder til slidenummer 1"/>
          <p:cNvSpPr>
            <a:spLocks noGrp="1"/>
          </p:cNvSpPr>
          <p:nvPr>
            <p:ph type="sldNum" sz="quarter" idx="12"/>
          </p:nvPr>
        </p:nvSpPr>
        <p:spPr/>
        <p:txBody>
          <a:bodyPr/>
          <a:lstStyle/>
          <a:p>
            <a:fld id="{DAB94411-2297-4BD0-B197-35E3682289EC}" type="slidenum">
              <a:rPr lang="da-DK" smtClean="0"/>
              <a:pPr/>
              <a:t>4</a:t>
            </a:fld>
            <a:endParaRPr lang="da-DK"/>
          </a:p>
        </p:txBody>
      </p:sp>
      <p:sp>
        <p:nvSpPr>
          <p:cNvPr id="3" name="Pladsholder til sidefod 2"/>
          <p:cNvSpPr>
            <a:spLocks noGrp="1"/>
          </p:cNvSpPr>
          <p:nvPr>
            <p:ph type="ftr" sz="quarter" idx="11"/>
          </p:nvPr>
        </p:nvSpPr>
        <p:spPr/>
        <p:txBody>
          <a:bodyPr/>
          <a:lstStyle/>
          <a:p>
            <a:r>
              <a:rPr lang="en-US"/>
              <a:t>Disseration course, day 2 and day 3</a:t>
            </a:r>
            <a:endParaRPr lang="da-DK"/>
          </a:p>
        </p:txBody>
      </p:sp>
    </p:spTree>
    <p:extLst>
      <p:ext uri="{BB962C8B-B14F-4D97-AF65-F5344CB8AC3E}">
        <p14:creationId xmlns:p14="http://schemas.microsoft.com/office/powerpoint/2010/main" val="308339176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692696"/>
            <a:ext cx="8229600" cy="5400600"/>
          </a:xfrm>
        </p:spPr>
        <p:txBody>
          <a:bodyPr/>
          <a:lstStyle/>
          <a:p>
            <a:r>
              <a:rPr lang="da-DK" i="1"/>
              <a:t>”More people live in China than in India”</a:t>
            </a:r>
          </a:p>
          <a:p>
            <a:r>
              <a:rPr lang="da-DK"/>
              <a:t>”How do you know this…?”</a:t>
            </a:r>
          </a:p>
          <a:p>
            <a:r>
              <a:rPr lang="da-DK" i="1"/>
              <a:t>”My Geography teacher told me…”</a:t>
            </a:r>
          </a:p>
        </p:txBody>
      </p:sp>
      <p:sp>
        <p:nvSpPr>
          <p:cNvPr id="2" name="Pladsholder til slidenummer 1"/>
          <p:cNvSpPr>
            <a:spLocks noGrp="1"/>
          </p:cNvSpPr>
          <p:nvPr>
            <p:ph type="sldNum" sz="quarter" idx="12"/>
          </p:nvPr>
        </p:nvSpPr>
        <p:spPr/>
        <p:txBody>
          <a:bodyPr/>
          <a:lstStyle/>
          <a:p>
            <a:fld id="{DAB94411-2297-4BD0-B197-35E3682289EC}" type="slidenum">
              <a:rPr lang="da-DK" smtClean="0"/>
              <a:pPr/>
              <a:t>40</a:t>
            </a:fld>
            <a:endParaRPr lang="da-DK"/>
          </a:p>
        </p:txBody>
      </p:sp>
      <p:sp>
        <p:nvSpPr>
          <p:cNvPr id="4" name="Pladsholder til sidefod 3"/>
          <p:cNvSpPr>
            <a:spLocks noGrp="1"/>
          </p:cNvSpPr>
          <p:nvPr>
            <p:ph type="ftr" sz="quarter" idx="11"/>
          </p:nvPr>
        </p:nvSpPr>
        <p:spPr/>
        <p:txBody>
          <a:bodyPr/>
          <a:lstStyle/>
          <a:p>
            <a:r>
              <a:rPr lang="en-US"/>
              <a:t>Disseration course, day 2 and day 3</a:t>
            </a:r>
            <a:endParaRPr lang="da-DK"/>
          </a:p>
        </p:txBody>
      </p:sp>
    </p:spTree>
    <p:extLst>
      <p:ext uri="{BB962C8B-B14F-4D97-AF65-F5344CB8AC3E}">
        <p14:creationId xmlns:p14="http://schemas.microsoft.com/office/powerpoint/2010/main" val="18229674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692696"/>
            <a:ext cx="8229600" cy="5400600"/>
          </a:xfrm>
        </p:spPr>
        <p:txBody>
          <a:bodyPr/>
          <a:lstStyle/>
          <a:p>
            <a:r>
              <a:rPr lang="da-DK" i="1" dirty="0"/>
              <a:t>”More </a:t>
            </a:r>
            <a:r>
              <a:rPr lang="da-DK" i="1" dirty="0" err="1"/>
              <a:t>people</a:t>
            </a:r>
            <a:r>
              <a:rPr lang="da-DK" i="1" dirty="0"/>
              <a:t> live in China </a:t>
            </a:r>
            <a:r>
              <a:rPr lang="da-DK" i="1" dirty="0" err="1"/>
              <a:t>than</a:t>
            </a:r>
            <a:r>
              <a:rPr lang="da-DK" i="1" dirty="0"/>
              <a:t> in India”</a:t>
            </a:r>
          </a:p>
          <a:p>
            <a:r>
              <a:rPr lang="da-DK" dirty="0"/>
              <a:t>”How do </a:t>
            </a:r>
            <a:r>
              <a:rPr lang="da-DK" dirty="0" err="1"/>
              <a:t>you</a:t>
            </a:r>
            <a:r>
              <a:rPr lang="da-DK" dirty="0"/>
              <a:t> know </a:t>
            </a:r>
            <a:r>
              <a:rPr lang="da-DK" dirty="0" err="1"/>
              <a:t>this</a:t>
            </a:r>
            <a:r>
              <a:rPr lang="da-DK" dirty="0"/>
              <a:t>…?”</a:t>
            </a:r>
          </a:p>
          <a:p>
            <a:r>
              <a:rPr lang="da-DK" i="1" dirty="0"/>
              <a:t>”It </a:t>
            </a:r>
            <a:r>
              <a:rPr lang="da-DK" i="1" dirty="0" err="1"/>
              <a:t>says</a:t>
            </a:r>
            <a:r>
              <a:rPr lang="da-DK" i="1" dirty="0"/>
              <a:t> so on Wikipedia…”</a:t>
            </a:r>
          </a:p>
          <a:p>
            <a:r>
              <a:rPr lang="da-DK" sz="2400" dirty="0"/>
              <a:t>(</a:t>
            </a:r>
            <a:r>
              <a:rPr lang="da-DK" sz="2400" dirty="0">
                <a:hlinkClick r:id="rId2"/>
              </a:rPr>
              <a:t>http://en.wikipedia.org/</a:t>
            </a:r>
            <a:r>
              <a:rPr lang="da-DK" sz="2400" dirty="0" err="1">
                <a:hlinkClick r:id="rId2"/>
              </a:rPr>
              <a:t>wiki</a:t>
            </a:r>
            <a:r>
              <a:rPr lang="da-DK" sz="2400" dirty="0">
                <a:hlinkClick r:id="rId2"/>
              </a:rPr>
              <a:t>/</a:t>
            </a:r>
            <a:r>
              <a:rPr lang="da-DK" sz="2400" dirty="0" err="1">
                <a:hlinkClick r:id="rId2"/>
              </a:rPr>
              <a:t>World_population</a:t>
            </a:r>
            <a:r>
              <a:rPr lang="da-DK" sz="2400" dirty="0"/>
              <a:t>)</a:t>
            </a:r>
          </a:p>
        </p:txBody>
      </p:sp>
      <p:sp>
        <p:nvSpPr>
          <p:cNvPr id="2" name="Pladsholder til slidenummer 1"/>
          <p:cNvSpPr>
            <a:spLocks noGrp="1"/>
          </p:cNvSpPr>
          <p:nvPr>
            <p:ph type="sldNum" sz="quarter" idx="12"/>
          </p:nvPr>
        </p:nvSpPr>
        <p:spPr/>
        <p:txBody>
          <a:bodyPr/>
          <a:lstStyle/>
          <a:p>
            <a:fld id="{DAB94411-2297-4BD0-B197-35E3682289EC}" type="slidenum">
              <a:rPr lang="da-DK" smtClean="0"/>
              <a:pPr/>
              <a:t>41</a:t>
            </a:fld>
            <a:endParaRPr lang="da-DK"/>
          </a:p>
        </p:txBody>
      </p:sp>
      <p:sp>
        <p:nvSpPr>
          <p:cNvPr id="4" name="Pladsholder til sidefod 3"/>
          <p:cNvSpPr>
            <a:spLocks noGrp="1"/>
          </p:cNvSpPr>
          <p:nvPr>
            <p:ph type="ftr" sz="quarter" idx="11"/>
          </p:nvPr>
        </p:nvSpPr>
        <p:spPr/>
        <p:txBody>
          <a:bodyPr/>
          <a:lstStyle/>
          <a:p>
            <a:r>
              <a:rPr lang="en-US"/>
              <a:t>Disseration course, day 2 and day 3</a:t>
            </a:r>
            <a:endParaRPr lang="da-DK"/>
          </a:p>
        </p:txBody>
      </p:sp>
    </p:spTree>
    <p:extLst>
      <p:ext uri="{BB962C8B-B14F-4D97-AF65-F5344CB8AC3E}">
        <p14:creationId xmlns:p14="http://schemas.microsoft.com/office/powerpoint/2010/main" val="35765512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3" end="3"/>
                                            </p:txEl>
                                          </p:spTgt>
                                        </p:tgtEl>
                                        <p:attrNameLst>
                                          <p:attrName>style.visibility</p:attrName>
                                        </p:attrNameLst>
                                      </p:cBhvr>
                                      <p:to>
                                        <p:strVal val="visible"/>
                                      </p:to>
                                    </p:set>
                                    <p:animEffect transition="in" filter="fade">
                                      <p:cBhvr>
                                        <p:cTn id="10"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692696"/>
            <a:ext cx="8229600" cy="5400600"/>
          </a:xfrm>
        </p:spPr>
        <p:txBody>
          <a:bodyPr/>
          <a:lstStyle/>
          <a:p>
            <a:r>
              <a:rPr lang="da-DK" i="1" dirty="0"/>
              <a:t>”More </a:t>
            </a:r>
            <a:r>
              <a:rPr lang="da-DK" i="1" dirty="0" err="1"/>
              <a:t>people</a:t>
            </a:r>
            <a:r>
              <a:rPr lang="da-DK" i="1" dirty="0"/>
              <a:t> live in China </a:t>
            </a:r>
            <a:r>
              <a:rPr lang="da-DK" i="1" dirty="0" err="1"/>
              <a:t>than</a:t>
            </a:r>
            <a:r>
              <a:rPr lang="da-DK" i="1" dirty="0"/>
              <a:t> in India”</a:t>
            </a:r>
          </a:p>
          <a:p>
            <a:r>
              <a:rPr lang="da-DK" dirty="0"/>
              <a:t>”How do </a:t>
            </a:r>
            <a:r>
              <a:rPr lang="da-DK" dirty="0" err="1"/>
              <a:t>you</a:t>
            </a:r>
            <a:r>
              <a:rPr lang="da-DK" dirty="0"/>
              <a:t> know </a:t>
            </a:r>
            <a:r>
              <a:rPr lang="da-DK" dirty="0" err="1"/>
              <a:t>this</a:t>
            </a:r>
            <a:r>
              <a:rPr lang="da-DK" dirty="0"/>
              <a:t>…?”</a:t>
            </a:r>
          </a:p>
          <a:p>
            <a:r>
              <a:rPr lang="da-DK" i="1" dirty="0"/>
              <a:t>”</a:t>
            </a:r>
            <a:r>
              <a:rPr lang="da-DK" i="1" dirty="0" err="1"/>
              <a:t>Well</a:t>
            </a:r>
            <a:r>
              <a:rPr lang="da-DK" i="1" dirty="0"/>
              <a:t>, I </a:t>
            </a:r>
            <a:r>
              <a:rPr lang="da-DK" i="1" dirty="0" err="1"/>
              <a:t>went</a:t>
            </a:r>
            <a:r>
              <a:rPr lang="da-DK" i="1" dirty="0"/>
              <a:t> to Wikipedia, </a:t>
            </a:r>
            <a:r>
              <a:rPr lang="da-DK" i="1" dirty="0" err="1"/>
              <a:t>followed</a:t>
            </a:r>
            <a:r>
              <a:rPr lang="da-DK" i="1" dirty="0"/>
              <a:t> a </a:t>
            </a:r>
            <a:r>
              <a:rPr lang="da-DK" i="1" dirty="0" err="1"/>
              <a:t>number</a:t>
            </a:r>
            <a:r>
              <a:rPr lang="da-DK" i="1" dirty="0"/>
              <a:t> of links to </a:t>
            </a:r>
            <a:r>
              <a:rPr lang="da-DK" i="1" dirty="0" err="1"/>
              <a:t>various</a:t>
            </a:r>
            <a:r>
              <a:rPr lang="da-DK" i="1" dirty="0"/>
              <a:t> </a:t>
            </a:r>
            <a:r>
              <a:rPr lang="da-DK" i="1" dirty="0" err="1"/>
              <a:t>sources</a:t>
            </a:r>
            <a:r>
              <a:rPr lang="da-DK" i="1" dirty="0"/>
              <a:t>, and all of </a:t>
            </a:r>
            <a:r>
              <a:rPr lang="da-DK" i="1" dirty="0" err="1"/>
              <a:t>these</a:t>
            </a:r>
            <a:r>
              <a:rPr lang="da-DK" i="1" dirty="0"/>
              <a:t> </a:t>
            </a:r>
            <a:r>
              <a:rPr lang="da-DK" i="1" dirty="0" err="1"/>
              <a:t>sources</a:t>
            </a:r>
            <a:r>
              <a:rPr lang="da-DK" i="1" dirty="0"/>
              <a:t> </a:t>
            </a:r>
            <a:r>
              <a:rPr lang="da-DK" i="1" dirty="0" err="1"/>
              <a:t>agreed</a:t>
            </a:r>
            <a:r>
              <a:rPr lang="da-DK" i="1" dirty="0"/>
              <a:t> </a:t>
            </a:r>
            <a:r>
              <a:rPr lang="da-DK" i="1" dirty="0" err="1"/>
              <a:t>that</a:t>
            </a:r>
            <a:r>
              <a:rPr lang="da-DK" i="1" dirty="0"/>
              <a:t> the </a:t>
            </a:r>
            <a:r>
              <a:rPr lang="da-DK" i="1" dirty="0" err="1"/>
              <a:t>above</a:t>
            </a:r>
            <a:r>
              <a:rPr lang="da-DK" i="1" dirty="0"/>
              <a:t> statement is true”</a:t>
            </a:r>
          </a:p>
          <a:p>
            <a:pPr lvl="1"/>
            <a:r>
              <a:rPr lang="en-US" i="1" dirty="0" err="1"/>
              <a:t>Wikiepedia</a:t>
            </a:r>
            <a:r>
              <a:rPr lang="en-US" i="1" dirty="0"/>
              <a:t> is a starting point, but not the main/only source</a:t>
            </a:r>
            <a:endParaRPr lang="da-DK" i="1" dirty="0"/>
          </a:p>
        </p:txBody>
      </p:sp>
      <p:sp>
        <p:nvSpPr>
          <p:cNvPr id="2" name="Pladsholder til slidenummer 1"/>
          <p:cNvSpPr>
            <a:spLocks noGrp="1"/>
          </p:cNvSpPr>
          <p:nvPr>
            <p:ph type="sldNum" sz="quarter" idx="12"/>
          </p:nvPr>
        </p:nvSpPr>
        <p:spPr/>
        <p:txBody>
          <a:bodyPr/>
          <a:lstStyle/>
          <a:p>
            <a:fld id="{DAB94411-2297-4BD0-B197-35E3682289EC}" type="slidenum">
              <a:rPr lang="da-DK" smtClean="0"/>
              <a:pPr/>
              <a:t>42</a:t>
            </a:fld>
            <a:endParaRPr lang="da-DK"/>
          </a:p>
        </p:txBody>
      </p:sp>
      <p:sp>
        <p:nvSpPr>
          <p:cNvPr id="4" name="Pladsholder til sidefod 3"/>
          <p:cNvSpPr>
            <a:spLocks noGrp="1"/>
          </p:cNvSpPr>
          <p:nvPr>
            <p:ph type="ftr" sz="quarter" idx="11"/>
          </p:nvPr>
        </p:nvSpPr>
        <p:spPr/>
        <p:txBody>
          <a:bodyPr/>
          <a:lstStyle/>
          <a:p>
            <a:r>
              <a:rPr lang="en-US"/>
              <a:t>Disseration course, day 2 and day 3</a:t>
            </a:r>
            <a:endParaRPr lang="da-DK"/>
          </a:p>
        </p:txBody>
      </p:sp>
    </p:spTree>
    <p:extLst>
      <p:ext uri="{BB962C8B-B14F-4D97-AF65-F5344CB8AC3E}">
        <p14:creationId xmlns:p14="http://schemas.microsoft.com/office/powerpoint/2010/main" val="15120192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692696"/>
            <a:ext cx="8229600" cy="5400600"/>
          </a:xfrm>
        </p:spPr>
        <p:txBody>
          <a:bodyPr/>
          <a:lstStyle/>
          <a:p>
            <a:r>
              <a:rPr lang="da-DK"/>
              <a:t>We KNOW – in the sense that we can use it as a basis for decisions – something if it is</a:t>
            </a:r>
          </a:p>
          <a:p>
            <a:pPr lvl="1"/>
            <a:r>
              <a:rPr lang="da-DK"/>
              <a:t>Common knowledge (even this is a grey area…)</a:t>
            </a:r>
          </a:p>
          <a:p>
            <a:pPr lvl="1"/>
            <a:r>
              <a:rPr lang="da-DK"/>
              <a:t>Stated to be true by an authoritative/trustworthy source</a:t>
            </a:r>
          </a:p>
          <a:p>
            <a:r>
              <a:rPr lang="da-DK"/>
              <a:t>And (sigh…) what is then an authoritative and trustworthy source…?</a:t>
            </a:r>
          </a:p>
        </p:txBody>
      </p:sp>
      <p:sp>
        <p:nvSpPr>
          <p:cNvPr id="2" name="Pladsholder til slidenummer 1"/>
          <p:cNvSpPr>
            <a:spLocks noGrp="1"/>
          </p:cNvSpPr>
          <p:nvPr>
            <p:ph type="sldNum" sz="quarter" idx="12"/>
          </p:nvPr>
        </p:nvSpPr>
        <p:spPr/>
        <p:txBody>
          <a:bodyPr/>
          <a:lstStyle/>
          <a:p>
            <a:fld id="{DAB94411-2297-4BD0-B197-35E3682289EC}" type="slidenum">
              <a:rPr lang="da-DK" smtClean="0"/>
              <a:pPr/>
              <a:t>43</a:t>
            </a:fld>
            <a:endParaRPr lang="da-DK"/>
          </a:p>
        </p:txBody>
      </p:sp>
      <p:sp>
        <p:nvSpPr>
          <p:cNvPr id="4" name="Pladsholder til sidefod 3"/>
          <p:cNvSpPr>
            <a:spLocks noGrp="1"/>
          </p:cNvSpPr>
          <p:nvPr>
            <p:ph type="ftr" sz="quarter" idx="11"/>
          </p:nvPr>
        </p:nvSpPr>
        <p:spPr/>
        <p:txBody>
          <a:bodyPr/>
          <a:lstStyle/>
          <a:p>
            <a:r>
              <a:rPr lang="en-US"/>
              <a:t>Disseration course, day 2 and day 3</a:t>
            </a:r>
            <a:endParaRPr lang="da-DK"/>
          </a:p>
        </p:txBody>
      </p:sp>
    </p:spTree>
    <p:extLst>
      <p:ext uri="{BB962C8B-B14F-4D97-AF65-F5344CB8AC3E}">
        <p14:creationId xmlns:p14="http://schemas.microsoft.com/office/powerpoint/2010/main" val="34778827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692696"/>
            <a:ext cx="8229600" cy="5400600"/>
          </a:xfrm>
        </p:spPr>
        <p:txBody>
          <a:bodyPr/>
          <a:lstStyle/>
          <a:p>
            <a:r>
              <a:rPr lang="da-DK"/>
              <a:t>NO ABSOLUTE RULES for when a source is authoritative and trustworthy</a:t>
            </a:r>
          </a:p>
          <a:p>
            <a:r>
              <a:rPr lang="da-DK"/>
              <a:t>In practice, probably like Google’s page ranking algorithm: A website is trustworthy if many other websites refer to it</a:t>
            </a:r>
          </a:p>
          <a:p>
            <a:r>
              <a:rPr lang="da-DK"/>
              <a:t>There are some </a:t>
            </a:r>
            <a:r>
              <a:rPr lang="da-DK" u="sng"/>
              <a:t>guidelines</a:t>
            </a:r>
            <a:r>
              <a:rPr lang="da-DK"/>
              <a:t> for evaluating a source</a:t>
            </a:r>
          </a:p>
          <a:p>
            <a:r>
              <a:rPr lang="da-DK"/>
              <a:t>Taken from </a:t>
            </a:r>
            <a:r>
              <a:rPr lang="da-DK" sz="2400"/>
              <a:t>(</a:t>
            </a:r>
            <a:r>
              <a:rPr lang="da-DK" sz="2400">
                <a:hlinkClick r:id="rId3"/>
              </a:rPr>
              <a:t>http://daphne.palomar.edu/handbook/support.htm</a:t>
            </a:r>
            <a:r>
              <a:rPr lang="da-DK" sz="2400"/>
              <a:t>)</a:t>
            </a:r>
          </a:p>
          <a:p>
            <a:endParaRPr lang="da-DK"/>
          </a:p>
        </p:txBody>
      </p:sp>
      <p:sp>
        <p:nvSpPr>
          <p:cNvPr id="2" name="Pladsholder til slidenummer 1"/>
          <p:cNvSpPr>
            <a:spLocks noGrp="1"/>
          </p:cNvSpPr>
          <p:nvPr>
            <p:ph type="sldNum" sz="quarter" idx="12"/>
          </p:nvPr>
        </p:nvSpPr>
        <p:spPr/>
        <p:txBody>
          <a:bodyPr/>
          <a:lstStyle/>
          <a:p>
            <a:fld id="{DAB94411-2297-4BD0-B197-35E3682289EC}" type="slidenum">
              <a:rPr lang="da-DK" smtClean="0"/>
              <a:pPr/>
              <a:t>44</a:t>
            </a:fld>
            <a:endParaRPr lang="da-DK"/>
          </a:p>
        </p:txBody>
      </p:sp>
      <p:sp>
        <p:nvSpPr>
          <p:cNvPr id="4" name="Pladsholder til sidefod 3"/>
          <p:cNvSpPr>
            <a:spLocks noGrp="1"/>
          </p:cNvSpPr>
          <p:nvPr>
            <p:ph type="ftr" sz="quarter" idx="11"/>
          </p:nvPr>
        </p:nvSpPr>
        <p:spPr/>
        <p:txBody>
          <a:bodyPr/>
          <a:lstStyle/>
          <a:p>
            <a:r>
              <a:rPr lang="en-US"/>
              <a:t>Disseration course, day 2 and day 3</a:t>
            </a:r>
            <a:endParaRPr lang="da-DK"/>
          </a:p>
        </p:txBody>
      </p:sp>
    </p:spTree>
    <p:extLst>
      <p:ext uri="{BB962C8B-B14F-4D97-AF65-F5344CB8AC3E}">
        <p14:creationId xmlns:p14="http://schemas.microsoft.com/office/powerpoint/2010/main" val="311965129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692696"/>
            <a:ext cx="8229600" cy="5400600"/>
          </a:xfrm>
        </p:spPr>
        <p:txBody>
          <a:bodyPr>
            <a:normAutofit fontScale="92500" lnSpcReduction="20000"/>
          </a:bodyPr>
          <a:lstStyle/>
          <a:p>
            <a:r>
              <a:rPr lang="en-US" b="1"/>
              <a:t>Source Tests</a:t>
            </a:r>
          </a:p>
          <a:p>
            <a:pPr lvl="1"/>
            <a:r>
              <a:rPr lang="en-US" b="1"/>
              <a:t>Specific Reference to Source:</a:t>
            </a:r>
            <a:r>
              <a:rPr lang="en-US"/>
              <a:t>  Does the writer indicate the particular individual or group making the statements used for evidence? Does the writer tell you enough about the source that you could easily find it yourself?</a:t>
            </a:r>
          </a:p>
          <a:p>
            <a:pPr lvl="1"/>
            <a:r>
              <a:rPr lang="en-US" b="1"/>
              <a:t>Qualifications of the Source: </a:t>
            </a:r>
            <a:r>
              <a:rPr lang="en-US"/>
              <a:t>Does the writer give you reason to believe that the source is competent and well informed in the area in question?</a:t>
            </a:r>
          </a:p>
          <a:p>
            <a:pPr lvl="1"/>
            <a:r>
              <a:rPr lang="en-US" b="1"/>
              <a:t>Bias of the Source:</a:t>
            </a:r>
            <a:r>
              <a:rPr lang="en-US"/>
              <a:t> Even if expert, is the source likely to be biased on the question? Could we easily predict the source’s position merely from a knowledge of his job, her political party, or organizations she works for?</a:t>
            </a:r>
          </a:p>
          <a:p>
            <a:pPr lvl="1"/>
            <a:r>
              <a:rPr lang="en-US" b="1"/>
              <a:t>Factual Support:</a:t>
            </a:r>
            <a:r>
              <a:rPr lang="en-US"/>
              <a:t> Does the source offer factual support for the position taken or simply state conclusions?</a:t>
            </a:r>
          </a:p>
          <a:p>
            <a:endParaRPr lang="da-DK"/>
          </a:p>
        </p:txBody>
      </p:sp>
      <p:sp>
        <p:nvSpPr>
          <p:cNvPr id="2" name="Pladsholder til slidenummer 1"/>
          <p:cNvSpPr>
            <a:spLocks noGrp="1"/>
          </p:cNvSpPr>
          <p:nvPr>
            <p:ph type="sldNum" sz="quarter" idx="12"/>
          </p:nvPr>
        </p:nvSpPr>
        <p:spPr/>
        <p:txBody>
          <a:bodyPr/>
          <a:lstStyle/>
          <a:p>
            <a:fld id="{DAB94411-2297-4BD0-B197-35E3682289EC}" type="slidenum">
              <a:rPr lang="da-DK" smtClean="0"/>
              <a:pPr/>
              <a:t>45</a:t>
            </a:fld>
            <a:endParaRPr lang="da-DK"/>
          </a:p>
        </p:txBody>
      </p:sp>
      <p:sp>
        <p:nvSpPr>
          <p:cNvPr id="4" name="Pladsholder til sidefod 3"/>
          <p:cNvSpPr>
            <a:spLocks noGrp="1"/>
          </p:cNvSpPr>
          <p:nvPr>
            <p:ph type="ftr" sz="quarter" idx="11"/>
          </p:nvPr>
        </p:nvSpPr>
        <p:spPr/>
        <p:txBody>
          <a:bodyPr/>
          <a:lstStyle/>
          <a:p>
            <a:r>
              <a:rPr lang="en-US"/>
              <a:t>Disseration course, day 2 and day 3</a:t>
            </a:r>
            <a:endParaRPr lang="da-DK"/>
          </a:p>
        </p:txBody>
      </p:sp>
    </p:spTree>
    <p:extLst>
      <p:ext uri="{BB962C8B-B14F-4D97-AF65-F5344CB8AC3E}">
        <p14:creationId xmlns:p14="http://schemas.microsoft.com/office/powerpoint/2010/main" val="37012031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692696"/>
            <a:ext cx="8229600" cy="5400600"/>
          </a:xfrm>
        </p:spPr>
        <p:txBody>
          <a:bodyPr/>
          <a:lstStyle/>
          <a:p>
            <a:r>
              <a:rPr lang="da-DK"/>
              <a:t>It is EXTREMELY difficult to justify beyond ANY doubt that something is true</a:t>
            </a:r>
          </a:p>
          <a:p>
            <a:r>
              <a:rPr lang="da-DK"/>
              <a:t>Use the techniques described, and then make the decision you find is best…</a:t>
            </a:r>
          </a:p>
          <a:p>
            <a:r>
              <a:rPr lang="da-DK"/>
              <a:t>…but remember to discuss the validity of your facts and sources </a:t>
            </a:r>
          </a:p>
        </p:txBody>
      </p:sp>
      <p:sp>
        <p:nvSpPr>
          <p:cNvPr id="2" name="Pladsholder til slidenummer 1"/>
          <p:cNvSpPr>
            <a:spLocks noGrp="1"/>
          </p:cNvSpPr>
          <p:nvPr>
            <p:ph type="sldNum" sz="quarter" idx="12"/>
          </p:nvPr>
        </p:nvSpPr>
        <p:spPr/>
        <p:txBody>
          <a:bodyPr/>
          <a:lstStyle/>
          <a:p>
            <a:fld id="{DAB94411-2297-4BD0-B197-35E3682289EC}" type="slidenum">
              <a:rPr lang="da-DK" smtClean="0"/>
              <a:pPr/>
              <a:t>46</a:t>
            </a:fld>
            <a:endParaRPr lang="da-DK"/>
          </a:p>
        </p:txBody>
      </p:sp>
      <p:sp>
        <p:nvSpPr>
          <p:cNvPr id="4" name="Pladsholder til sidefod 3"/>
          <p:cNvSpPr>
            <a:spLocks noGrp="1"/>
          </p:cNvSpPr>
          <p:nvPr>
            <p:ph type="ftr" sz="quarter" idx="11"/>
          </p:nvPr>
        </p:nvSpPr>
        <p:spPr/>
        <p:txBody>
          <a:bodyPr/>
          <a:lstStyle/>
          <a:p>
            <a:r>
              <a:rPr lang="en-US"/>
              <a:t>Disseration course, day 2 and day 3</a:t>
            </a:r>
            <a:endParaRPr lang="da-DK"/>
          </a:p>
        </p:txBody>
      </p:sp>
    </p:spTree>
    <p:extLst>
      <p:ext uri="{BB962C8B-B14F-4D97-AF65-F5344CB8AC3E}">
        <p14:creationId xmlns:p14="http://schemas.microsoft.com/office/powerpoint/2010/main" val="10491714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fade">
                                      <p:cBhvr>
                                        <p:cTn id="10"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a:t>Exercise</a:t>
            </a:r>
          </a:p>
        </p:txBody>
      </p:sp>
      <p:sp>
        <p:nvSpPr>
          <p:cNvPr id="3" name="Pladsholder til indhold 2"/>
          <p:cNvSpPr>
            <a:spLocks noGrp="1"/>
          </p:cNvSpPr>
          <p:nvPr>
            <p:ph idx="1"/>
          </p:nvPr>
        </p:nvSpPr>
        <p:spPr/>
        <p:txBody>
          <a:bodyPr/>
          <a:lstStyle/>
          <a:p>
            <a:r>
              <a:rPr lang="da-DK"/>
              <a:t>What data would you gather to support the claim </a:t>
            </a:r>
            <a:r>
              <a:rPr lang="da-DK" i="1"/>
              <a:t>”The users found that the website was not user-friendly enough”</a:t>
            </a:r>
            <a:r>
              <a:rPr lang="da-DK"/>
              <a:t>?</a:t>
            </a:r>
          </a:p>
        </p:txBody>
      </p:sp>
      <p:sp>
        <p:nvSpPr>
          <p:cNvPr id="4" name="Pladsholder til slidenummer 3"/>
          <p:cNvSpPr>
            <a:spLocks noGrp="1"/>
          </p:cNvSpPr>
          <p:nvPr>
            <p:ph type="sldNum" sz="quarter" idx="12"/>
          </p:nvPr>
        </p:nvSpPr>
        <p:spPr/>
        <p:txBody>
          <a:bodyPr/>
          <a:lstStyle/>
          <a:p>
            <a:fld id="{DAB94411-2297-4BD0-B197-35E3682289EC}" type="slidenum">
              <a:rPr lang="da-DK" smtClean="0"/>
              <a:pPr/>
              <a:t>47</a:t>
            </a:fld>
            <a:endParaRPr lang="da-DK"/>
          </a:p>
        </p:txBody>
      </p:sp>
      <p:sp>
        <p:nvSpPr>
          <p:cNvPr id="5" name="Pladsholder til sidefod 4"/>
          <p:cNvSpPr>
            <a:spLocks noGrp="1"/>
          </p:cNvSpPr>
          <p:nvPr>
            <p:ph type="ftr" sz="quarter" idx="11"/>
          </p:nvPr>
        </p:nvSpPr>
        <p:spPr/>
        <p:txBody>
          <a:bodyPr/>
          <a:lstStyle/>
          <a:p>
            <a:r>
              <a:rPr lang="en-US"/>
              <a:t>Disseration course, day 2 and day 3</a:t>
            </a:r>
            <a:endParaRPr lang="da-DK"/>
          </a:p>
        </p:txBody>
      </p:sp>
    </p:spTree>
    <p:extLst>
      <p:ext uri="{BB962C8B-B14F-4D97-AF65-F5344CB8AC3E}">
        <p14:creationId xmlns:p14="http://schemas.microsoft.com/office/powerpoint/2010/main" val="96212995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a:t>Exercise</a:t>
            </a:r>
          </a:p>
        </p:txBody>
      </p:sp>
      <p:sp>
        <p:nvSpPr>
          <p:cNvPr id="3" name="Pladsholder til indhold 2"/>
          <p:cNvSpPr>
            <a:spLocks noGrp="1"/>
          </p:cNvSpPr>
          <p:nvPr>
            <p:ph idx="1"/>
          </p:nvPr>
        </p:nvSpPr>
        <p:spPr/>
        <p:txBody>
          <a:bodyPr/>
          <a:lstStyle/>
          <a:p>
            <a:r>
              <a:rPr lang="da-DK"/>
              <a:t>What data would you gather to support the claim </a:t>
            </a:r>
            <a:r>
              <a:rPr lang="da-DK" i="1"/>
              <a:t>”E-business is becoming more and more widespread in the world today”</a:t>
            </a:r>
            <a:r>
              <a:rPr lang="da-DK"/>
              <a:t>? </a:t>
            </a:r>
          </a:p>
          <a:p>
            <a:r>
              <a:rPr lang="da-DK"/>
              <a:t>Also feel free to actually find some data!</a:t>
            </a:r>
          </a:p>
        </p:txBody>
      </p:sp>
      <p:sp>
        <p:nvSpPr>
          <p:cNvPr id="4" name="Pladsholder til slidenummer 3"/>
          <p:cNvSpPr>
            <a:spLocks noGrp="1"/>
          </p:cNvSpPr>
          <p:nvPr>
            <p:ph type="sldNum" sz="quarter" idx="12"/>
          </p:nvPr>
        </p:nvSpPr>
        <p:spPr/>
        <p:txBody>
          <a:bodyPr/>
          <a:lstStyle/>
          <a:p>
            <a:fld id="{DAB94411-2297-4BD0-B197-35E3682289EC}" type="slidenum">
              <a:rPr lang="da-DK" smtClean="0"/>
              <a:pPr/>
              <a:t>48</a:t>
            </a:fld>
            <a:endParaRPr lang="da-DK"/>
          </a:p>
        </p:txBody>
      </p:sp>
      <p:sp>
        <p:nvSpPr>
          <p:cNvPr id="5" name="Pladsholder til sidefod 4"/>
          <p:cNvSpPr>
            <a:spLocks noGrp="1"/>
          </p:cNvSpPr>
          <p:nvPr>
            <p:ph type="ftr" sz="quarter" idx="11"/>
          </p:nvPr>
        </p:nvSpPr>
        <p:spPr/>
        <p:txBody>
          <a:bodyPr/>
          <a:lstStyle/>
          <a:p>
            <a:r>
              <a:rPr lang="en-US"/>
              <a:t>Disseration course, day 2 and day 3</a:t>
            </a:r>
            <a:endParaRPr lang="da-DK"/>
          </a:p>
        </p:txBody>
      </p:sp>
    </p:spTree>
    <p:extLst>
      <p:ext uri="{BB962C8B-B14F-4D97-AF65-F5344CB8AC3E}">
        <p14:creationId xmlns:p14="http://schemas.microsoft.com/office/powerpoint/2010/main" val="31862124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363272" cy="850106"/>
          </a:xfrm>
        </p:spPr>
        <p:txBody>
          <a:bodyPr>
            <a:normAutofit/>
          </a:bodyPr>
          <a:lstStyle/>
          <a:p>
            <a:r>
              <a:rPr lang="da-DK" dirty="0">
                <a:solidFill>
                  <a:srgbClr val="C00000"/>
                </a:solidFill>
              </a:rPr>
              <a:t>Excellent dissertation project</a:t>
            </a:r>
          </a:p>
        </p:txBody>
      </p:sp>
      <p:sp>
        <p:nvSpPr>
          <p:cNvPr id="3" name="Pladsholder til indhold 2"/>
          <p:cNvSpPr>
            <a:spLocks noGrp="1"/>
          </p:cNvSpPr>
          <p:nvPr>
            <p:ph idx="1"/>
          </p:nvPr>
        </p:nvSpPr>
        <p:spPr>
          <a:xfrm>
            <a:off x="179512" y="1124744"/>
            <a:ext cx="8856984" cy="5616624"/>
          </a:xfrm>
        </p:spPr>
        <p:txBody>
          <a:bodyPr>
            <a:normAutofit/>
          </a:bodyPr>
          <a:lstStyle/>
          <a:p>
            <a:pPr marL="0" indent="0" algn="ctr">
              <a:buNone/>
            </a:pPr>
            <a:endParaRPr lang="en-US" sz="5100" b="1" dirty="0"/>
          </a:p>
          <a:p>
            <a:pPr marL="0" indent="0" algn="ctr">
              <a:buNone/>
            </a:pPr>
            <a:r>
              <a:rPr lang="en-US" b="1" dirty="0"/>
              <a:t>Knowledge</a:t>
            </a:r>
          </a:p>
          <a:p>
            <a:pPr marL="0" indent="0" algn="ctr">
              <a:buNone/>
            </a:pPr>
            <a:endParaRPr lang="en-US" b="1" dirty="0"/>
          </a:p>
          <a:p>
            <a:pPr marL="0" indent="0" algn="ctr">
              <a:buNone/>
            </a:pPr>
            <a:r>
              <a:rPr lang="en-US" b="1" dirty="0"/>
              <a:t>Skills</a:t>
            </a:r>
          </a:p>
          <a:p>
            <a:pPr marL="0" indent="0" algn="ctr">
              <a:buNone/>
            </a:pPr>
            <a:endParaRPr lang="en-US" b="1" dirty="0"/>
          </a:p>
          <a:p>
            <a:pPr marL="0" indent="0" algn="ctr">
              <a:buNone/>
            </a:pPr>
            <a:r>
              <a:rPr lang="en-US" b="1" dirty="0"/>
              <a:t>Competences</a:t>
            </a:r>
          </a:p>
          <a:p>
            <a:pPr marL="0" indent="0" algn="ctr">
              <a:buNone/>
            </a:pPr>
            <a:r>
              <a:rPr lang="en-US" b="1" dirty="0" err="1"/>
              <a:t>Curriclum</a:t>
            </a:r>
            <a:r>
              <a:rPr lang="en-US" b="1" dirty="0"/>
              <a:t> page 5-6</a:t>
            </a:r>
          </a:p>
          <a:p>
            <a:pPr marL="0" indent="0" algn="ctr">
              <a:buNone/>
            </a:pPr>
            <a:r>
              <a:rPr lang="en-US" sz="1600" dirty="0">
                <a:hlinkClick r:id="rId2"/>
              </a:rPr>
              <a:t>http://zealand.com/wp-content/uploads/2017/08/curriculum-computer-science-2017-170822-zibat.pdf</a:t>
            </a:r>
            <a:endParaRPr lang="en-US" sz="5100" b="1" dirty="0"/>
          </a:p>
        </p:txBody>
      </p:sp>
      <p:sp>
        <p:nvSpPr>
          <p:cNvPr id="4" name="Pladsholder til slidenummer 3"/>
          <p:cNvSpPr>
            <a:spLocks noGrp="1"/>
          </p:cNvSpPr>
          <p:nvPr>
            <p:ph type="sldNum" sz="quarter" idx="12"/>
          </p:nvPr>
        </p:nvSpPr>
        <p:spPr/>
        <p:txBody>
          <a:bodyPr/>
          <a:lstStyle/>
          <a:p>
            <a:fld id="{DAB94411-2297-4BD0-B197-35E3682289EC}" type="slidenum">
              <a:rPr lang="da-DK" smtClean="0"/>
              <a:pPr/>
              <a:t>5</a:t>
            </a:fld>
            <a:endParaRPr lang="da-DK"/>
          </a:p>
        </p:txBody>
      </p:sp>
      <p:sp>
        <p:nvSpPr>
          <p:cNvPr id="5" name="Pladsholder til sidefod 4"/>
          <p:cNvSpPr>
            <a:spLocks noGrp="1"/>
          </p:cNvSpPr>
          <p:nvPr>
            <p:ph type="ftr" sz="quarter" idx="11"/>
          </p:nvPr>
        </p:nvSpPr>
        <p:spPr/>
        <p:txBody>
          <a:bodyPr/>
          <a:lstStyle/>
          <a:p>
            <a:r>
              <a:rPr lang="en-US"/>
              <a:t>Disseration course, day 2 and day 3</a:t>
            </a:r>
            <a:endParaRPr lang="da-DK"/>
          </a:p>
        </p:txBody>
      </p:sp>
    </p:spTree>
    <p:extLst>
      <p:ext uri="{BB962C8B-B14F-4D97-AF65-F5344CB8AC3E}">
        <p14:creationId xmlns:p14="http://schemas.microsoft.com/office/powerpoint/2010/main" val="6087956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1628800"/>
            <a:ext cx="8229600" cy="4497363"/>
          </a:xfrm>
        </p:spPr>
        <p:txBody>
          <a:bodyPr/>
          <a:lstStyle/>
          <a:p>
            <a:pPr marL="0" lvl="1" indent="0" algn="ctr">
              <a:buNone/>
            </a:pPr>
            <a:r>
              <a:rPr lang="da-DK" sz="7200" b="1" dirty="0"/>
              <a:t>Method</a:t>
            </a:r>
          </a:p>
          <a:p>
            <a:endParaRPr lang="da-DK" dirty="0"/>
          </a:p>
        </p:txBody>
      </p:sp>
      <p:sp>
        <p:nvSpPr>
          <p:cNvPr id="2" name="Pladsholder til slidenummer 1"/>
          <p:cNvSpPr>
            <a:spLocks noGrp="1"/>
          </p:cNvSpPr>
          <p:nvPr>
            <p:ph type="sldNum" sz="quarter" idx="12"/>
          </p:nvPr>
        </p:nvSpPr>
        <p:spPr/>
        <p:txBody>
          <a:bodyPr/>
          <a:lstStyle/>
          <a:p>
            <a:fld id="{DAB94411-2297-4BD0-B197-35E3682289EC}" type="slidenum">
              <a:rPr lang="da-DK" smtClean="0"/>
              <a:pPr/>
              <a:t>6</a:t>
            </a:fld>
            <a:endParaRPr lang="da-DK"/>
          </a:p>
        </p:txBody>
      </p:sp>
      <p:sp>
        <p:nvSpPr>
          <p:cNvPr id="4" name="Pladsholder til sidefod 3"/>
          <p:cNvSpPr>
            <a:spLocks noGrp="1"/>
          </p:cNvSpPr>
          <p:nvPr>
            <p:ph type="ftr" sz="quarter" idx="11"/>
          </p:nvPr>
        </p:nvSpPr>
        <p:spPr/>
        <p:txBody>
          <a:bodyPr/>
          <a:lstStyle/>
          <a:p>
            <a:r>
              <a:rPr lang="en-US"/>
              <a:t>Disseration course, day 2 and day 3</a:t>
            </a:r>
            <a:endParaRPr lang="da-DK"/>
          </a:p>
        </p:txBody>
      </p:sp>
    </p:spTree>
    <p:extLst>
      <p:ext uri="{BB962C8B-B14F-4D97-AF65-F5344CB8AC3E}">
        <p14:creationId xmlns:p14="http://schemas.microsoft.com/office/powerpoint/2010/main" val="2271995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b="1" dirty="0"/>
              <a:t>Method</a:t>
            </a:r>
          </a:p>
        </p:txBody>
      </p:sp>
      <p:sp>
        <p:nvSpPr>
          <p:cNvPr id="3" name="Pladsholder til indhold 2"/>
          <p:cNvSpPr>
            <a:spLocks noGrp="1"/>
          </p:cNvSpPr>
          <p:nvPr>
            <p:ph idx="1"/>
          </p:nvPr>
        </p:nvSpPr>
        <p:spPr/>
        <p:txBody>
          <a:bodyPr/>
          <a:lstStyle/>
          <a:p>
            <a:r>
              <a:rPr lang="da-DK" sz="2400" dirty="0" err="1">
                <a:solidFill>
                  <a:schemeClr val="accent5">
                    <a:lumMod val="75000"/>
                  </a:schemeClr>
                </a:solidFill>
              </a:rPr>
              <a:t>Before</a:t>
            </a:r>
            <a:r>
              <a:rPr lang="da-DK" sz="2400" dirty="0">
                <a:solidFill>
                  <a:schemeClr val="accent5">
                    <a:lumMod val="75000"/>
                  </a:schemeClr>
                </a:solidFill>
              </a:rPr>
              <a:t>:</a:t>
            </a:r>
          </a:p>
          <a:p>
            <a:pPr lvl="1"/>
            <a:r>
              <a:rPr lang="da-DK" sz="2400" dirty="0" err="1">
                <a:solidFill>
                  <a:schemeClr val="accent5">
                    <a:lumMod val="75000"/>
                  </a:schemeClr>
                </a:solidFill>
              </a:rPr>
              <a:t>Decide</a:t>
            </a:r>
            <a:r>
              <a:rPr lang="da-DK" sz="2400" dirty="0">
                <a:solidFill>
                  <a:schemeClr val="accent5">
                    <a:lumMod val="75000"/>
                  </a:schemeClr>
                </a:solidFill>
              </a:rPr>
              <a:t> the </a:t>
            </a:r>
            <a:r>
              <a:rPr lang="da-DK" sz="2400" dirty="0" err="1">
                <a:solidFill>
                  <a:schemeClr val="accent5">
                    <a:lumMod val="75000"/>
                  </a:schemeClr>
                </a:solidFill>
              </a:rPr>
              <a:t>focus</a:t>
            </a:r>
            <a:r>
              <a:rPr lang="da-DK" sz="2400" dirty="0">
                <a:solidFill>
                  <a:schemeClr val="accent5">
                    <a:lumMod val="75000"/>
                  </a:schemeClr>
                </a:solidFill>
              </a:rPr>
              <a:t> </a:t>
            </a:r>
            <a:r>
              <a:rPr lang="da-DK" sz="2400" dirty="0" err="1">
                <a:solidFill>
                  <a:schemeClr val="accent5">
                    <a:lumMod val="75000"/>
                  </a:schemeClr>
                </a:solidFill>
              </a:rPr>
              <a:t>area</a:t>
            </a:r>
            <a:r>
              <a:rPr lang="da-DK" sz="2400" dirty="0">
                <a:solidFill>
                  <a:schemeClr val="accent5">
                    <a:lumMod val="75000"/>
                  </a:schemeClr>
                </a:solidFill>
              </a:rPr>
              <a:t>(s) for </a:t>
            </a:r>
            <a:r>
              <a:rPr lang="da-DK" sz="2400" dirty="0" err="1">
                <a:solidFill>
                  <a:schemeClr val="accent5">
                    <a:lumMod val="75000"/>
                  </a:schemeClr>
                </a:solidFill>
              </a:rPr>
              <a:t>your</a:t>
            </a:r>
            <a:r>
              <a:rPr lang="da-DK" sz="2400" dirty="0">
                <a:solidFill>
                  <a:schemeClr val="accent5">
                    <a:lumMod val="75000"/>
                  </a:schemeClr>
                </a:solidFill>
              </a:rPr>
              <a:t> dissertation project</a:t>
            </a:r>
          </a:p>
          <a:p>
            <a:pPr lvl="1"/>
            <a:r>
              <a:rPr lang="da-DK" sz="2400" dirty="0">
                <a:solidFill>
                  <a:schemeClr val="accent5">
                    <a:lumMod val="75000"/>
                  </a:schemeClr>
                </a:solidFill>
              </a:rPr>
              <a:t>Make a </a:t>
            </a:r>
            <a:r>
              <a:rPr lang="da-DK" sz="2400" dirty="0" err="1">
                <a:solidFill>
                  <a:schemeClr val="accent5">
                    <a:lumMod val="75000"/>
                  </a:schemeClr>
                </a:solidFill>
              </a:rPr>
              <a:t>good</a:t>
            </a:r>
            <a:r>
              <a:rPr lang="da-DK" sz="2400" dirty="0">
                <a:solidFill>
                  <a:schemeClr val="accent5">
                    <a:lumMod val="75000"/>
                  </a:schemeClr>
                </a:solidFill>
              </a:rPr>
              <a:t> problem definition</a:t>
            </a:r>
          </a:p>
          <a:p>
            <a:r>
              <a:rPr lang="da-DK" dirty="0"/>
              <a:t>Method:</a:t>
            </a:r>
          </a:p>
          <a:p>
            <a:pPr lvl="1"/>
            <a:r>
              <a:rPr lang="da-DK" dirty="0" err="1"/>
              <a:t>Decide</a:t>
            </a:r>
            <a:r>
              <a:rPr lang="da-DK" dirty="0"/>
              <a:t> </a:t>
            </a:r>
            <a:r>
              <a:rPr lang="da-DK" b="1" dirty="0" err="1"/>
              <a:t>what</a:t>
            </a:r>
            <a:r>
              <a:rPr lang="da-DK" dirty="0"/>
              <a:t> to do in </a:t>
            </a:r>
            <a:r>
              <a:rPr lang="da-DK" dirty="0" err="1"/>
              <a:t>order</a:t>
            </a:r>
            <a:r>
              <a:rPr lang="da-DK" dirty="0"/>
              <a:t> to </a:t>
            </a:r>
            <a:r>
              <a:rPr lang="da-DK" dirty="0" err="1"/>
              <a:t>answer</a:t>
            </a:r>
            <a:r>
              <a:rPr lang="da-DK" dirty="0"/>
              <a:t> the problem definition </a:t>
            </a:r>
            <a:r>
              <a:rPr lang="da-DK" dirty="0" err="1"/>
              <a:t>question</a:t>
            </a:r>
            <a:r>
              <a:rPr lang="da-DK" dirty="0"/>
              <a:t>(s)</a:t>
            </a:r>
          </a:p>
          <a:p>
            <a:pPr lvl="1"/>
            <a:r>
              <a:rPr lang="da-DK" dirty="0"/>
              <a:t>Make </a:t>
            </a:r>
            <a:r>
              <a:rPr lang="da-DK" b="1" dirty="0"/>
              <a:t>a plan </a:t>
            </a:r>
            <a:r>
              <a:rPr lang="da-DK" dirty="0"/>
              <a:t>(</a:t>
            </a:r>
            <a:r>
              <a:rPr lang="da-DK" dirty="0" err="1"/>
              <a:t>order</a:t>
            </a:r>
            <a:r>
              <a:rPr lang="da-DK" dirty="0"/>
              <a:t> of the </a:t>
            </a:r>
            <a:r>
              <a:rPr lang="da-DK" dirty="0" err="1"/>
              <a:t>activities</a:t>
            </a:r>
            <a:r>
              <a:rPr lang="da-DK" dirty="0"/>
              <a:t>) for </a:t>
            </a:r>
            <a:r>
              <a:rPr lang="da-DK" dirty="0" err="1"/>
              <a:t>your</a:t>
            </a:r>
            <a:r>
              <a:rPr lang="da-DK" dirty="0"/>
              <a:t> dissertation project </a:t>
            </a:r>
          </a:p>
        </p:txBody>
      </p:sp>
      <p:sp>
        <p:nvSpPr>
          <p:cNvPr id="4" name="Pladsholder til slidenummer 3"/>
          <p:cNvSpPr>
            <a:spLocks noGrp="1"/>
          </p:cNvSpPr>
          <p:nvPr>
            <p:ph type="sldNum" sz="quarter" idx="12"/>
          </p:nvPr>
        </p:nvSpPr>
        <p:spPr/>
        <p:txBody>
          <a:bodyPr/>
          <a:lstStyle/>
          <a:p>
            <a:fld id="{DAB94411-2297-4BD0-B197-35E3682289EC}" type="slidenum">
              <a:rPr lang="da-DK" smtClean="0"/>
              <a:pPr/>
              <a:t>7</a:t>
            </a:fld>
            <a:endParaRPr lang="da-DK"/>
          </a:p>
        </p:txBody>
      </p:sp>
      <p:sp>
        <p:nvSpPr>
          <p:cNvPr id="5" name="Pladsholder til sidefod 4"/>
          <p:cNvSpPr>
            <a:spLocks noGrp="1"/>
          </p:cNvSpPr>
          <p:nvPr>
            <p:ph type="ftr" sz="quarter" idx="11"/>
          </p:nvPr>
        </p:nvSpPr>
        <p:spPr/>
        <p:txBody>
          <a:bodyPr/>
          <a:lstStyle/>
          <a:p>
            <a:r>
              <a:rPr lang="en-US"/>
              <a:t>Disseration course, day 2 and day 3</a:t>
            </a:r>
            <a:endParaRPr lang="da-DK"/>
          </a:p>
        </p:txBody>
      </p:sp>
    </p:spTree>
    <p:extLst>
      <p:ext uri="{BB962C8B-B14F-4D97-AF65-F5344CB8AC3E}">
        <p14:creationId xmlns:p14="http://schemas.microsoft.com/office/powerpoint/2010/main" val="21739786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b="1" dirty="0"/>
              <a:t>Method</a:t>
            </a:r>
          </a:p>
        </p:txBody>
      </p:sp>
      <p:sp>
        <p:nvSpPr>
          <p:cNvPr id="3" name="Pladsholder til indhold 2"/>
          <p:cNvSpPr>
            <a:spLocks noGrp="1"/>
          </p:cNvSpPr>
          <p:nvPr>
            <p:ph idx="1"/>
          </p:nvPr>
        </p:nvSpPr>
        <p:spPr/>
        <p:txBody>
          <a:bodyPr>
            <a:normAutofit fontScale="92500" lnSpcReduction="20000"/>
          </a:bodyPr>
          <a:lstStyle/>
          <a:p>
            <a:r>
              <a:rPr lang="en-US" dirty="0"/>
              <a:t>Activities may include</a:t>
            </a:r>
          </a:p>
          <a:p>
            <a:pPr lvl="1"/>
            <a:r>
              <a:rPr lang="en-US" dirty="0"/>
              <a:t>Study relevant literature </a:t>
            </a:r>
          </a:p>
          <a:p>
            <a:pPr lvl="1"/>
            <a:r>
              <a:rPr lang="en-US" dirty="0"/>
              <a:t>Study technology </a:t>
            </a:r>
          </a:p>
          <a:p>
            <a:pPr lvl="1"/>
            <a:r>
              <a:rPr lang="en-US" dirty="0"/>
              <a:t>Characterize systems development project and decide systems development methodology</a:t>
            </a:r>
          </a:p>
          <a:p>
            <a:pPr lvl="1"/>
            <a:r>
              <a:rPr lang="en-US" dirty="0"/>
              <a:t>Do a scientific investigation </a:t>
            </a:r>
          </a:p>
          <a:p>
            <a:pPr lvl="1"/>
            <a:r>
              <a:rPr lang="en-US" dirty="0"/>
              <a:t>Do a business analysis</a:t>
            </a:r>
          </a:p>
          <a:p>
            <a:pPr lvl="1"/>
            <a:r>
              <a:rPr lang="en-US" dirty="0"/>
              <a:t>Develop a software system</a:t>
            </a:r>
          </a:p>
          <a:p>
            <a:pPr lvl="1"/>
            <a:r>
              <a:rPr lang="en-US" dirty="0"/>
              <a:t>Programming</a:t>
            </a:r>
          </a:p>
          <a:p>
            <a:pPr lvl="1"/>
            <a:r>
              <a:rPr lang="en-US" dirty="0"/>
              <a:t>Find and describe a framework for comparison of …</a:t>
            </a:r>
          </a:p>
          <a:p>
            <a:pPr lvl="1"/>
            <a:r>
              <a:rPr lang="en-US" dirty="0"/>
              <a:t>Etc. Etc.</a:t>
            </a:r>
          </a:p>
        </p:txBody>
      </p:sp>
      <p:sp>
        <p:nvSpPr>
          <p:cNvPr id="4" name="Pladsholder til slidenummer 3"/>
          <p:cNvSpPr>
            <a:spLocks noGrp="1"/>
          </p:cNvSpPr>
          <p:nvPr>
            <p:ph type="sldNum" sz="quarter" idx="12"/>
          </p:nvPr>
        </p:nvSpPr>
        <p:spPr/>
        <p:txBody>
          <a:bodyPr/>
          <a:lstStyle/>
          <a:p>
            <a:fld id="{DAB94411-2297-4BD0-B197-35E3682289EC}" type="slidenum">
              <a:rPr lang="da-DK" smtClean="0"/>
              <a:pPr/>
              <a:t>8</a:t>
            </a:fld>
            <a:endParaRPr lang="da-DK"/>
          </a:p>
        </p:txBody>
      </p:sp>
      <p:sp>
        <p:nvSpPr>
          <p:cNvPr id="5" name="Pladsholder til sidefod 4"/>
          <p:cNvSpPr>
            <a:spLocks noGrp="1"/>
          </p:cNvSpPr>
          <p:nvPr>
            <p:ph type="ftr" sz="quarter" idx="11"/>
          </p:nvPr>
        </p:nvSpPr>
        <p:spPr/>
        <p:txBody>
          <a:bodyPr/>
          <a:lstStyle/>
          <a:p>
            <a:r>
              <a:rPr lang="en-US"/>
              <a:t>Disseration course, day 2 and day 3</a:t>
            </a:r>
            <a:endParaRPr lang="da-DK"/>
          </a:p>
        </p:txBody>
      </p:sp>
    </p:spTree>
    <p:extLst>
      <p:ext uri="{BB962C8B-B14F-4D97-AF65-F5344CB8AC3E}">
        <p14:creationId xmlns:p14="http://schemas.microsoft.com/office/powerpoint/2010/main" val="41213031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418058"/>
          </a:xfrm>
        </p:spPr>
        <p:txBody>
          <a:bodyPr>
            <a:normAutofit fontScale="90000"/>
          </a:bodyPr>
          <a:lstStyle/>
          <a:p>
            <a:r>
              <a:rPr lang="da-DK" dirty="0" err="1"/>
              <a:t>Example</a:t>
            </a:r>
            <a:r>
              <a:rPr lang="da-DK" dirty="0"/>
              <a:t> 1</a:t>
            </a:r>
          </a:p>
        </p:txBody>
      </p:sp>
      <p:sp>
        <p:nvSpPr>
          <p:cNvPr id="3" name="Pladsholder til indhold 2"/>
          <p:cNvSpPr>
            <a:spLocks noGrp="1"/>
          </p:cNvSpPr>
          <p:nvPr>
            <p:ph idx="1"/>
          </p:nvPr>
        </p:nvSpPr>
        <p:spPr>
          <a:xfrm>
            <a:off x="457200" y="908720"/>
            <a:ext cx="8229600" cy="5760640"/>
          </a:xfrm>
        </p:spPr>
        <p:txBody>
          <a:bodyPr>
            <a:normAutofit fontScale="55000" lnSpcReduction="20000"/>
          </a:bodyPr>
          <a:lstStyle/>
          <a:p>
            <a:pPr marL="0" indent="0">
              <a:buNone/>
            </a:pPr>
            <a:r>
              <a:rPr lang="en-US" b="1" dirty="0"/>
              <a:t>4. Problem definition</a:t>
            </a:r>
            <a:endParaRPr lang="da-DK" b="1" dirty="0"/>
          </a:p>
          <a:p>
            <a:pPr marL="0" indent="0">
              <a:buNone/>
            </a:pPr>
            <a:r>
              <a:rPr lang="en-US" dirty="0"/>
              <a:t>By doing this project I want to </a:t>
            </a:r>
            <a:r>
              <a:rPr lang="en-US" b="1" dirty="0"/>
              <a:t>learn how to develop dynamic web application with Java Server Faces components and Java studio creator. </a:t>
            </a:r>
            <a:endParaRPr lang="da-DK" dirty="0"/>
          </a:p>
          <a:p>
            <a:pPr marL="0" indent="0">
              <a:buNone/>
            </a:pPr>
            <a:r>
              <a:rPr lang="en-US" b="1" dirty="0"/>
              <a:t> </a:t>
            </a:r>
            <a:endParaRPr lang="da-DK" dirty="0"/>
          </a:p>
          <a:p>
            <a:pPr marL="0" indent="0">
              <a:buNone/>
            </a:pPr>
            <a:r>
              <a:rPr lang="en-US" dirty="0"/>
              <a:t>Java Server Faces is a set rich web application user interface library. And I chose web program as my elective course topic in 4</a:t>
            </a:r>
            <a:r>
              <a:rPr lang="en-US" baseline="30000" dirty="0"/>
              <a:t>th</a:t>
            </a:r>
            <a:r>
              <a:rPr lang="en-US" dirty="0"/>
              <a:t> semester, it is a good chance to extend my knowledge which I am interested in. </a:t>
            </a:r>
            <a:endParaRPr lang="da-DK" dirty="0"/>
          </a:p>
          <a:p>
            <a:pPr marL="0" indent="0">
              <a:buNone/>
            </a:pPr>
            <a:r>
              <a:rPr lang="en-US" dirty="0"/>
              <a:t> </a:t>
            </a:r>
            <a:endParaRPr lang="da-DK" dirty="0"/>
          </a:p>
          <a:p>
            <a:pPr marL="0" indent="0">
              <a:buNone/>
            </a:pPr>
            <a:r>
              <a:rPr lang="en-US" dirty="0"/>
              <a:t>Java studio creator is a suitable tool for developing web application. </a:t>
            </a:r>
            <a:endParaRPr lang="da-DK" dirty="0"/>
          </a:p>
          <a:p>
            <a:pPr marL="0" indent="0">
              <a:buNone/>
            </a:pPr>
            <a:r>
              <a:rPr lang="en-US" b="1" dirty="0"/>
              <a:t>.</a:t>
            </a:r>
            <a:endParaRPr lang="da-DK" dirty="0"/>
          </a:p>
          <a:p>
            <a:pPr marL="0" indent="0">
              <a:buNone/>
            </a:pPr>
            <a:r>
              <a:rPr lang="en-US" b="1" dirty="0"/>
              <a:t>.</a:t>
            </a:r>
            <a:endParaRPr lang="da-DK" dirty="0"/>
          </a:p>
          <a:p>
            <a:pPr marL="0" indent="0">
              <a:buNone/>
            </a:pPr>
            <a:r>
              <a:rPr lang="en-US" b="1" dirty="0"/>
              <a:t>5.1.2 Activities overview</a:t>
            </a:r>
            <a:endParaRPr lang="da-DK" b="1" dirty="0"/>
          </a:p>
          <a:p>
            <a:pPr marL="0" indent="0">
              <a:buNone/>
            </a:pPr>
            <a:r>
              <a:rPr lang="en-US" dirty="0"/>
              <a:t> </a:t>
            </a:r>
            <a:endParaRPr lang="da-DK" dirty="0"/>
          </a:p>
          <a:p>
            <a:pPr marL="0" indent="0">
              <a:buNone/>
            </a:pPr>
            <a:r>
              <a:rPr lang="en-US" dirty="0"/>
              <a:t>I will follow this order to achieve my iteration objective:</a:t>
            </a:r>
            <a:endParaRPr lang="da-DK" dirty="0"/>
          </a:p>
          <a:p>
            <a:pPr marL="0" indent="0">
              <a:buNone/>
            </a:pPr>
            <a:r>
              <a:rPr lang="en-US" dirty="0"/>
              <a:t> </a:t>
            </a:r>
            <a:endParaRPr lang="da-DK" dirty="0"/>
          </a:p>
          <a:p>
            <a:pPr marL="0" indent="0">
              <a:buNone/>
            </a:pPr>
            <a:r>
              <a:rPr lang="en-US" u="sng" dirty="0"/>
              <a:t>Develop Software Requirement Specifications </a:t>
            </a:r>
            <a:endParaRPr lang="da-DK" dirty="0"/>
          </a:p>
          <a:p>
            <a:pPr marL="0" indent="0">
              <a:buNone/>
            </a:pPr>
            <a:r>
              <a:rPr lang="en-US" u="sng" dirty="0"/>
              <a:t>Develop Risk List </a:t>
            </a:r>
            <a:endParaRPr lang="da-DK" dirty="0"/>
          </a:p>
          <a:p>
            <a:pPr marL="0" indent="0">
              <a:buNone/>
            </a:pPr>
            <a:r>
              <a:rPr lang="en-US" u="sng" dirty="0"/>
              <a:t>Develop Use Cases Model</a:t>
            </a:r>
            <a:endParaRPr lang="da-DK" dirty="0"/>
          </a:p>
          <a:p>
            <a:pPr marL="0" indent="0">
              <a:buNone/>
            </a:pPr>
            <a:r>
              <a:rPr lang="en-US" u="sng" dirty="0"/>
              <a:t>Develop Iteration Plan</a:t>
            </a:r>
            <a:endParaRPr lang="da-DK" dirty="0"/>
          </a:p>
          <a:p>
            <a:pPr marL="0" indent="0">
              <a:buNone/>
            </a:pPr>
            <a:r>
              <a:rPr lang="en-US" b="1" dirty="0"/>
              <a:t>.</a:t>
            </a:r>
            <a:endParaRPr lang="da-DK" dirty="0"/>
          </a:p>
        </p:txBody>
      </p:sp>
      <p:sp>
        <p:nvSpPr>
          <p:cNvPr id="4" name="Pladsholder til slidenummer 3"/>
          <p:cNvSpPr>
            <a:spLocks noGrp="1"/>
          </p:cNvSpPr>
          <p:nvPr>
            <p:ph type="sldNum" sz="quarter" idx="12"/>
          </p:nvPr>
        </p:nvSpPr>
        <p:spPr/>
        <p:txBody>
          <a:bodyPr/>
          <a:lstStyle/>
          <a:p>
            <a:fld id="{DAB94411-2297-4BD0-B197-35E3682289EC}" type="slidenum">
              <a:rPr lang="da-DK" smtClean="0"/>
              <a:pPr/>
              <a:t>9</a:t>
            </a:fld>
            <a:endParaRPr lang="da-DK"/>
          </a:p>
        </p:txBody>
      </p:sp>
      <p:sp>
        <p:nvSpPr>
          <p:cNvPr id="5" name="Pladsholder til sidefod 4"/>
          <p:cNvSpPr>
            <a:spLocks noGrp="1"/>
          </p:cNvSpPr>
          <p:nvPr>
            <p:ph type="ftr" sz="quarter" idx="11"/>
          </p:nvPr>
        </p:nvSpPr>
        <p:spPr/>
        <p:txBody>
          <a:bodyPr/>
          <a:lstStyle/>
          <a:p>
            <a:r>
              <a:rPr lang="en-US"/>
              <a:t>Disseration course, day 2 and day 3</a:t>
            </a:r>
            <a:endParaRPr lang="da-DK"/>
          </a:p>
        </p:txBody>
      </p:sp>
    </p:spTree>
    <p:extLst>
      <p:ext uri="{BB962C8B-B14F-4D97-AF65-F5344CB8AC3E}">
        <p14:creationId xmlns:p14="http://schemas.microsoft.com/office/powerpoint/2010/main" val="1552889621"/>
      </p:ext>
    </p:extLst>
  </p:cSld>
  <p:clrMapOvr>
    <a:masterClrMapping/>
  </p:clrMapOvr>
</p:sld>
</file>

<file path=ppt/theme/theme1.xml><?xml version="1.0" encoding="utf-8"?>
<a:theme xmlns:a="http://schemas.openxmlformats.org/drawingml/2006/main" name="Kontortema">
  <a:themeElements>
    <a:clrScheme name="Kont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ont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ont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tema">
  <a:themeElements>
    <a:clrScheme name="Kont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ontor">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ont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tema">
  <a:themeElements>
    <a:clrScheme name="Kont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ontor">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ont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mso-contentType ?>
<customXsn xmlns="http://schemas.microsoft.com/office/2006/metadata/customXsn">
  <xsnLocation/>
  <cached>True</cached>
  <openByDefault>False</openByDefault>
  <xsnScope/>
</customXsn>
</file>

<file path=customXml/item3.xml><?xml version="1.0" encoding="utf-8"?>
<ct:contentTypeSchema xmlns:ct="http://schemas.microsoft.com/office/2006/metadata/contentType" xmlns:ma="http://schemas.microsoft.com/office/2006/metadata/properties/metaAttributes" ct:_="" ma:_="" ma:contentTypeName="Dokument" ma:contentTypeID="0x01010049C8797402A2ED4E8450ACEDD40CBEF2" ma:contentTypeVersion="3" ma:contentTypeDescription="Opret et nyt dokument." ma:contentTypeScope="" ma:versionID="b2c3db95eddee48e14732febad32b4ed">
  <xsd:schema xmlns:xsd="http://www.w3.org/2001/XMLSchema" xmlns:xs="http://www.w3.org/2001/XMLSchema" xmlns:p="http://schemas.microsoft.com/office/2006/metadata/properties" targetNamespace="http://schemas.microsoft.com/office/2006/metadata/properties" ma:root="true" ma:fieldsID="95d5704adba3d73279dcfae9c867ab83">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dhol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spe:Receivers xmlns:spe="http://schemas.microsoft.com/sharepoint/events">
  <Receiver>
    <Name>Nintex conditional workflow start</Name>
    <Synchronization>Synchronous</Synchronization>
    <Type>10001</Type>
    <SequenceNumber>50000</SequenceNumber>
    <Assembly>Nintex.Workflow, Version=1.0.0.0, Culture=neutral, PublicKeyToken=913f6bae0ca5ae12</Assembly>
    <Class>Nintex.Workflow.ConditionalWorkflowStartReceiver</Class>
    <Data>26-11-2012 10:28:07</Data>
    <Filter/>
  </Receiver>
  <Receiver>
    <Name>Nintex conditional workflow start</Name>
    <Synchronization>Synchronous</Synchronization>
    <Type>10002</Type>
    <SequenceNumber>50000</SequenceNumber>
    <Assembly>Nintex.Workflow, Version=1.0.0.0, Culture=neutral, PublicKeyToken=913f6bae0ca5ae12</Assembly>
    <Class>Nintex.Workflow.ConditionalWorkflowStartReceiver</Class>
    <Data>26-11-2012 10:28:07</Data>
    <Filter/>
  </Receiver>
  <Receiver>
    <Name>Nintex conditional workflow start</Name>
    <Synchronization>Synchronous</Synchronization>
    <Type>2</Type>
    <SequenceNumber>50000</SequenceNumber>
    <Assembly>Nintex.Workflow, Version=1.0.0.0, Culture=neutral, PublicKeyToken=913f6bae0ca5ae12</Assembly>
    <Class>Nintex.Workflow.ConditionalWorkflowStartReceiver</Class>
    <Data>26-11-2012 10:28:07</Data>
    <Filter/>
  </Receiver>
</spe:Receivers>
</file>

<file path=customXml/item5.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73719610-1D1B-4C4C-A969-76A4707DC0F9}">
  <ds:schemaRefs>
    <ds:schemaRef ds:uri="http://schemas.microsoft.com/sharepoint/v3/contenttype/forms"/>
  </ds:schemaRefs>
</ds:datastoreItem>
</file>

<file path=customXml/itemProps2.xml><?xml version="1.0" encoding="utf-8"?>
<ds:datastoreItem xmlns:ds="http://schemas.openxmlformats.org/officeDocument/2006/customXml" ds:itemID="{55CC8FC1-2795-4902-BC08-1DC5E2590DF8}">
  <ds:schemaRefs>
    <ds:schemaRef ds:uri="http://schemas.microsoft.com/office/2006/metadata/customXsn"/>
  </ds:schemaRefs>
</ds:datastoreItem>
</file>

<file path=customXml/itemProps3.xml><?xml version="1.0" encoding="utf-8"?>
<ds:datastoreItem xmlns:ds="http://schemas.openxmlformats.org/officeDocument/2006/customXml" ds:itemID="{0BB72DA0-60E0-46A0-84E8-9B39D565F77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4.xml><?xml version="1.0" encoding="utf-8"?>
<ds:datastoreItem xmlns:ds="http://schemas.openxmlformats.org/officeDocument/2006/customXml" ds:itemID="{B0AE2BC2-E71C-45A0-8F94-2682327F7E2B}">
  <ds:schemaRefs>
    <ds:schemaRef ds:uri="http://schemas.microsoft.com/sharepoint/events"/>
  </ds:schemaRefs>
</ds:datastoreItem>
</file>

<file path=customXml/itemProps5.xml><?xml version="1.0" encoding="utf-8"?>
<ds:datastoreItem xmlns:ds="http://schemas.openxmlformats.org/officeDocument/2006/customXml" ds:itemID="{26C0A3CE-5015-4879-8C9D-1FE2E73CEF3C}">
  <ds:schemaRefs>
    <ds:schemaRef ds:uri="http://schemas.openxmlformats.org/package/2006/metadata/core-properties"/>
    <ds:schemaRef ds:uri="http://purl.org/dc/dcmitype/"/>
    <ds:schemaRef ds:uri="http://schemas.microsoft.com/office/infopath/2007/PartnerControls"/>
    <ds:schemaRef ds:uri="http://purl.org/dc/elements/1.1/"/>
    <ds:schemaRef ds:uri="http://schemas.microsoft.com/office/2006/metadata/properties"/>
    <ds:schemaRef ds:uri="http://schemas.microsoft.com/office/2006/documentManagement/types"/>
    <ds:schemaRef ds:uri="http://purl.org/dc/term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3156</TotalTime>
  <Words>2182</Words>
  <Application>Microsoft Office PowerPoint</Application>
  <PresentationFormat>Skærmshow (4:3)</PresentationFormat>
  <Paragraphs>363</Paragraphs>
  <Slides>48</Slides>
  <Notes>3</Notes>
  <HiddenSlides>0</HiddenSlides>
  <MMClips>0</MMClips>
  <ScaleCrop>false</ScaleCrop>
  <HeadingPairs>
    <vt:vector size="6" baseType="variant">
      <vt:variant>
        <vt:lpstr>Benyttede skrifttyper</vt:lpstr>
      </vt:variant>
      <vt:variant>
        <vt:i4>2</vt:i4>
      </vt:variant>
      <vt:variant>
        <vt:lpstr>Tema</vt:lpstr>
      </vt:variant>
      <vt:variant>
        <vt:i4>1</vt:i4>
      </vt:variant>
      <vt:variant>
        <vt:lpstr>Slidetitler</vt:lpstr>
      </vt:variant>
      <vt:variant>
        <vt:i4>48</vt:i4>
      </vt:variant>
    </vt:vector>
  </HeadingPairs>
  <TitlesOfParts>
    <vt:vector size="51" baseType="lpstr">
      <vt:lpstr>Arial</vt:lpstr>
      <vt:lpstr>Calibri</vt:lpstr>
      <vt:lpstr>Kontortema</vt:lpstr>
      <vt:lpstr>Dissertation Course – Day 2</vt:lpstr>
      <vt:lpstr>PowerPoint-præsentation</vt:lpstr>
      <vt:lpstr>PowerPoint-præsentation</vt:lpstr>
      <vt:lpstr>An excellent dissertation project </vt:lpstr>
      <vt:lpstr>Excellent dissertation project</vt:lpstr>
      <vt:lpstr>PowerPoint-præsentation</vt:lpstr>
      <vt:lpstr>Method</vt:lpstr>
      <vt:lpstr>Method</vt:lpstr>
      <vt:lpstr>Example 1</vt:lpstr>
      <vt:lpstr>Example 1</vt:lpstr>
      <vt:lpstr>Example 2</vt:lpstr>
      <vt:lpstr>Example 2</vt:lpstr>
      <vt:lpstr>Example 3 – problem definition</vt:lpstr>
      <vt:lpstr>Example 3 - method</vt:lpstr>
      <vt:lpstr>Example 3</vt:lpstr>
      <vt:lpstr>Exercise</vt:lpstr>
      <vt:lpstr>PowerPoint-præsentation</vt:lpstr>
      <vt:lpstr>Planning</vt:lpstr>
      <vt:lpstr>Planning</vt:lpstr>
      <vt:lpstr>Planning</vt:lpstr>
      <vt:lpstr>MS-Project</vt:lpstr>
      <vt:lpstr>Planning</vt:lpstr>
      <vt:lpstr>Report: Table of contents</vt:lpstr>
      <vt:lpstr>Exercise</vt:lpstr>
      <vt:lpstr>PowerPoint-præsentation</vt:lpstr>
      <vt:lpstr>An attempt to define Objectivity and Subjectivity</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Exercise</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Exercise</vt:lpstr>
      <vt:lpstr>Exercise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Dissertation Course  - slides Day 2</dc:title>
  <dc:creator>Per Storgaard Laursen</dc:creator>
  <cp:lastModifiedBy>EASJ</cp:lastModifiedBy>
  <cp:revision>132</cp:revision>
  <cp:lastPrinted>2014-04-11T06:39:49Z</cp:lastPrinted>
  <dcterms:created xsi:type="dcterms:W3CDTF">2013-09-14T11:40:54Z</dcterms:created>
  <dcterms:modified xsi:type="dcterms:W3CDTF">2019-04-10T08:34:56Z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0x01010049C8797402A2ED4E8450ACEDD40CBEF2</vt:lpwstr>
  </property>
</Properties>
</file>