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5" r:id="rId10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7" y="3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63BE-1502-4976-B1A5-8C4497DD188C}" type="datetimeFigureOut">
              <a:rPr lang="da-DK" smtClean="0"/>
              <a:t>18-11-2022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FA73C-D996-4BA3-8053-13281FBF00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3136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12948-6B2B-4463-9F98-3EC25FC8EF6A}" type="datetimeFigureOut">
              <a:rPr lang="da-DK" smtClean="0"/>
              <a:t>18-11-2022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FB045-9BB2-44A1-AF32-03281F333F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217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FB045-9BB2-44A1-AF32-03281F333F93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6308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325F-0C3B-423C-8D8B-2A303710EA88}" type="datetime1">
              <a:rPr lang="da-DK" smtClean="0"/>
              <a:t>18-11-2022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112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BB6A8-6100-4DB7-B648-70BB6DE90CAA}" type="datetime1">
              <a:rPr lang="da-DK" smtClean="0"/>
              <a:t>18-11-2022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F709-3A1B-4EF5-8AC8-4680C94BDA3F}" type="datetime1">
              <a:rPr lang="da-DK" smtClean="0"/>
              <a:t>18-11-2022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785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9BF7-C2B6-4799-9049-016CFA704186}" type="datetime1">
              <a:rPr lang="da-DK" smtClean="0"/>
              <a:t>18-11-2022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967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CE34-9B70-4E2B-B579-62336DC608A1}" type="datetime1">
              <a:rPr lang="da-DK" smtClean="0"/>
              <a:t>18-11-2022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958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F20B-331C-4CF6-BBE4-7768D1872637}" type="datetime1">
              <a:rPr lang="da-DK" smtClean="0"/>
              <a:t>18-11-2022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752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8B8A3-0717-43A3-BD19-51D8EAA2F73A}" type="datetime1">
              <a:rPr lang="da-DK" smtClean="0"/>
              <a:t>18-11-2022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5650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2126-F5B0-486C-863C-13A2FEEC5A70}" type="datetime1">
              <a:rPr lang="da-DK" smtClean="0"/>
              <a:t>18-11-2022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687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6B7D-2AC1-4BE7-BA0A-3DA939E8B6A9}" type="datetime1">
              <a:rPr lang="da-DK" smtClean="0"/>
              <a:t>18-11-2022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325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9D1E-B030-4C3B-949C-4C22E2659603}" type="datetime1">
              <a:rPr lang="da-DK" smtClean="0"/>
              <a:t>18-11-2022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689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0817-B0EA-4A74-9690-F454E6524717}" type="datetime1">
              <a:rPr lang="da-DK" smtClean="0"/>
              <a:t>18-11-2022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790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F5FB2-6D93-464E-9194-65A5383ACDD2}" type="datetime1">
              <a:rPr lang="da-DK" smtClean="0"/>
              <a:t>18-11-2022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Internet of Things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9CDD2-70D6-4DA4-8F57-04A463108E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504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lectronics" TargetMode="External"/><Relationship Id="rId7" Type="http://schemas.openxmlformats.org/officeDocument/2006/relationships/hyperlink" Target="http://www.itu.int/en/ITU-T/gsi/iot/Pages/default.aspx" TargetMode="External"/><Relationship Id="rId2" Type="http://schemas.openxmlformats.org/officeDocument/2006/relationships/hyperlink" Target="https://en.wikipedia.org/wiki/Embedded_syste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Internet_access" TargetMode="External"/><Relationship Id="rId5" Type="http://schemas.openxmlformats.org/officeDocument/2006/relationships/hyperlink" Target="https://en.wikipedia.org/wiki/Sensor" TargetMode="External"/><Relationship Id="rId4" Type="http://schemas.openxmlformats.org/officeDocument/2006/relationships/hyperlink" Target="https://en.wikipedia.org/wiki/Softwar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elium.com/top_50_iot_sensor_applications_ranking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alcomm.com/invention/technologies/lte" TargetMode="External"/><Relationship Id="rId2" Type="http://schemas.openxmlformats.org/officeDocument/2006/relationships/hyperlink" Target="http://www.lora-alliance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ora-alliance.org/What-Is-LoRa/LoRa-Video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Internet of Things (IoT)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Or</a:t>
            </a:r>
          </a:p>
          <a:p>
            <a:r>
              <a:rPr lang="en-US" sz="2800" dirty="0"/>
              <a:t>Internet of </a:t>
            </a:r>
            <a:r>
              <a:rPr lang="en-US" sz="2800" dirty="0" err="1"/>
              <a:t>Everythings</a:t>
            </a:r>
            <a:r>
              <a:rPr lang="en-US" sz="2800" dirty="0"/>
              <a:t> (IoE)</a:t>
            </a:r>
            <a:endParaRPr lang="da-DK" sz="2800" dirty="0"/>
          </a:p>
          <a:p>
            <a:r>
              <a:rPr lang="da-DK" dirty="0"/>
              <a:t>A </a:t>
            </a:r>
            <a:r>
              <a:rPr lang="da-DK" dirty="0" err="1"/>
              <a:t>very</a:t>
            </a:r>
            <a:r>
              <a:rPr lang="da-DK" dirty="0"/>
              <a:t> brief </a:t>
            </a:r>
            <a:r>
              <a:rPr lang="da-DK" dirty="0" err="1"/>
              <a:t>introduction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319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of Things, some definitions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“network of physical objects or ‘things’ </a:t>
            </a:r>
            <a:r>
              <a:rPr lang="en-US" dirty="0">
                <a:hlinkClick r:id="rId2" tooltip="Embedded system"/>
              </a:rPr>
              <a:t>embedded</a:t>
            </a:r>
            <a:r>
              <a:rPr lang="en-US" dirty="0"/>
              <a:t> with </a:t>
            </a:r>
            <a:r>
              <a:rPr lang="en-US" dirty="0">
                <a:hlinkClick r:id="rId3" tooltip="Electronics"/>
              </a:rPr>
              <a:t>electronics</a:t>
            </a:r>
            <a:r>
              <a:rPr lang="en-US" dirty="0"/>
              <a:t>, </a:t>
            </a:r>
            <a:r>
              <a:rPr lang="en-US" dirty="0">
                <a:hlinkClick r:id="rId4" tooltip="Software"/>
              </a:rPr>
              <a:t>software</a:t>
            </a:r>
            <a:r>
              <a:rPr lang="en-US" dirty="0"/>
              <a:t>, </a:t>
            </a:r>
            <a:r>
              <a:rPr lang="en-US" dirty="0">
                <a:hlinkClick r:id="rId5" tooltip="Sensor"/>
              </a:rPr>
              <a:t>sensors</a:t>
            </a:r>
            <a:r>
              <a:rPr lang="en-US" dirty="0"/>
              <a:t>, and </a:t>
            </a:r>
            <a:r>
              <a:rPr lang="en-US" dirty="0">
                <a:hlinkClick r:id="rId6" tooltip="Internet access"/>
              </a:rPr>
              <a:t>network connectivity</a:t>
            </a:r>
            <a:r>
              <a:rPr lang="en-US" dirty="0"/>
              <a:t>, which enables these objects to collect and exchange data”</a:t>
            </a:r>
            <a:endParaRPr lang="da-DK" dirty="0"/>
          </a:p>
          <a:p>
            <a:pPr lvl="1"/>
            <a:r>
              <a:rPr lang="en-US" dirty="0"/>
              <a:t>“global infrastructure for the information society, enabling advanced services by interconnecting (physical and virtual) things based on existing and evolving interoperable information and communication technologies.”</a:t>
            </a:r>
          </a:p>
          <a:p>
            <a:pPr lvl="1"/>
            <a:r>
              <a:rPr lang="en-US" dirty="0"/>
              <a:t>[Internet of Things Global Stands Initiative, </a:t>
            </a:r>
            <a:br>
              <a:rPr lang="en-US" dirty="0"/>
            </a:br>
            <a:r>
              <a:rPr lang="en-US" dirty="0">
                <a:hlinkClick r:id="rId7"/>
              </a:rPr>
              <a:t>http://www.itu.int/en/ITU-T/gsi/iot/Pages/default.aspx</a:t>
            </a:r>
            <a:r>
              <a:rPr lang="en-US" dirty="0"/>
              <a:t>]</a:t>
            </a:r>
          </a:p>
          <a:p>
            <a:r>
              <a:rPr lang="en-US" dirty="0"/>
              <a:t>“IoT is a wide-ranging ecosystem of everyday physical objects connected to the Internet, capable of identifying themselves and communicating data to other objects on the network.”</a:t>
            </a:r>
          </a:p>
          <a:p>
            <a:pPr lvl="1"/>
            <a:r>
              <a:rPr lang="en-US" dirty="0"/>
              <a:t>[http://www.infoworld.com/article/2611319/computer-hardware/the--internet-of-things--will-mean-really--really-big-data.html]</a:t>
            </a:r>
          </a:p>
          <a:p>
            <a:pPr lvl="2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1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Some</a:t>
            </a:r>
            <a:r>
              <a:rPr lang="da-DK" dirty="0"/>
              <a:t> IoT </a:t>
            </a:r>
            <a:r>
              <a:rPr lang="da-DK" dirty="0" err="1"/>
              <a:t>examples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50826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Coke vending machine at Carnegie Mellon </a:t>
            </a:r>
            <a:r>
              <a:rPr lang="en-US" dirty="0" err="1"/>
              <a:t>Univ</a:t>
            </a:r>
            <a:r>
              <a:rPr lang="en-US" dirty="0"/>
              <a:t>, 1982</a:t>
            </a:r>
          </a:p>
          <a:p>
            <a:pPr lvl="1"/>
            <a:r>
              <a:rPr lang="en-US" dirty="0"/>
              <a:t>Worlds first </a:t>
            </a:r>
            <a:r>
              <a:rPr lang="en-US" dirty="0" err="1"/>
              <a:t>IoT</a:t>
            </a:r>
            <a:r>
              <a:rPr lang="en-US" dirty="0"/>
              <a:t> device</a:t>
            </a:r>
            <a:endParaRPr lang="da-DK" dirty="0"/>
          </a:p>
          <a:p>
            <a:r>
              <a:rPr lang="da-DK" dirty="0"/>
              <a:t>Smart </a:t>
            </a:r>
            <a:r>
              <a:rPr lang="da-DK" dirty="0" err="1"/>
              <a:t>cities</a:t>
            </a:r>
            <a:endParaRPr lang="da-DK" dirty="0"/>
          </a:p>
          <a:p>
            <a:pPr lvl="1"/>
            <a:r>
              <a:rPr lang="da-DK" dirty="0"/>
              <a:t>Smart </a:t>
            </a:r>
            <a:r>
              <a:rPr lang="da-DK" dirty="0" err="1"/>
              <a:t>parking</a:t>
            </a:r>
            <a:r>
              <a:rPr lang="da-DK" dirty="0"/>
              <a:t>: Monitor </a:t>
            </a:r>
            <a:r>
              <a:rPr lang="da-DK" dirty="0" err="1"/>
              <a:t>parking</a:t>
            </a:r>
            <a:r>
              <a:rPr lang="da-DK" dirty="0"/>
              <a:t> </a:t>
            </a:r>
            <a:r>
              <a:rPr lang="da-DK" dirty="0" err="1"/>
              <a:t>space</a:t>
            </a:r>
            <a:r>
              <a:rPr lang="da-DK" dirty="0"/>
              <a:t> </a:t>
            </a:r>
            <a:r>
              <a:rPr lang="da-DK" dirty="0" err="1"/>
              <a:t>availability</a:t>
            </a:r>
            <a:endParaRPr lang="da-DK" dirty="0"/>
          </a:p>
          <a:p>
            <a:pPr lvl="1"/>
            <a:r>
              <a:rPr lang="da-DK" dirty="0"/>
              <a:t>Monitor vibrations and </a:t>
            </a:r>
            <a:r>
              <a:rPr lang="da-DK" dirty="0" err="1"/>
              <a:t>strength</a:t>
            </a:r>
            <a:r>
              <a:rPr lang="da-DK" dirty="0"/>
              <a:t> of </a:t>
            </a:r>
            <a:r>
              <a:rPr lang="da-DK" dirty="0" err="1"/>
              <a:t>buildings</a:t>
            </a:r>
            <a:r>
              <a:rPr lang="da-DK" dirty="0"/>
              <a:t>, bridges, etc.</a:t>
            </a:r>
          </a:p>
          <a:p>
            <a:pPr lvl="1"/>
            <a:r>
              <a:rPr lang="da-DK" dirty="0"/>
              <a:t>Smartphone </a:t>
            </a:r>
            <a:r>
              <a:rPr lang="da-DK" dirty="0" err="1"/>
              <a:t>detection</a:t>
            </a:r>
            <a:endParaRPr lang="da-DK" dirty="0"/>
          </a:p>
          <a:p>
            <a:pPr lvl="1"/>
            <a:r>
              <a:rPr lang="da-DK" dirty="0"/>
              <a:t>Smart </a:t>
            </a:r>
            <a:r>
              <a:rPr lang="da-DK" dirty="0" err="1"/>
              <a:t>roads</a:t>
            </a:r>
            <a:r>
              <a:rPr lang="da-DK" dirty="0"/>
              <a:t>: Traffic </a:t>
            </a:r>
            <a:r>
              <a:rPr lang="da-DK" dirty="0" err="1"/>
              <a:t>congestion</a:t>
            </a:r>
            <a:r>
              <a:rPr lang="da-DK" dirty="0"/>
              <a:t>, </a:t>
            </a:r>
            <a:r>
              <a:rPr lang="da-DK" dirty="0" err="1"/>
              <a:t>weather</a:t>
            </a:r>
            <a:r>
              <a:rPr lang="da-DK" dirty="0"/>
              <a:t>, etc.</a:t>
            </a:r>
          </a:p>
          <a:p>
            <a:pPr lvl="1"/>
            <a:r>
              <a:rPr lang="da-DK" dirty="0"/>
              <a:t>Smart </a:t>
            </a:r>
            <a:r>
              <a:rPr lang="da-DK" dirty="0" err="1"/>
              <a:t>lighting</a:t>
            </a:r>
            <a:r>
              <a:rPr lang="da-DK" dirty="0"/>
              <a:t>: Street light </a:t>
            </a:r>
            <a:r>
              <a:rPr lang="da-DK" dirty="0" err="1"/>
              <a:t>adapts</a:t>
            </a:r>
            <a:r>
              <a:rPr lang="da-DK" dirty="0"/>
              <a:t> to </a:t>
            </a:r>
            <a:r>
              <a:rPr lang="da-DK" dirty="0" err="1"/>
              <a:t>weather</a:t>
            </a:r>
            <a:r>
              <a:rPr lang="da-DK" dirty="0"/>
              <a:t>, etc.</a:t>
            </a:r>
          </a:p>
          <a:p>
            <a:pPr lvl="1"/>
            <a:r>
              <a:rPr lang="da-DK" dirty="0"/>
              <a:t>Waste management: </a:t>
            </a:r>
          </a:p>
          <a:p>
            <a:r>
              <a:rPr lang="da-DK" dirty="0"/>
              <a:t>Home automation</a:t>
            </a:r>
          </a:p>
          <a:p>
            <a:pPr lvl="1"/>
            <a:r>
              <a:rPr lang="da-DK" dirty="0"/>
              <a:t>Energy and </a:t>
            </a:r>
            <a:r>
              <a:rPr lang="da-DK" dirty="0" err="1"/>
              <a:t>water</a:t>
            </a:r>
            <a:r>
              <a:rPr lang="da-DK" dirty="0"/>
              <a:t> </a:t>
            </a:r>
            <a:r>
              <a:rPr lang="da-DK" dirty="0" err="1"/>
              <a:t>use</a:t>
            </a:r>
            <a:endParaRPr lang="da-DK" dirty="0"/>
          </a:p>
          <a:p>
            <a:pPr lvl="1"/>
            <a:r>
              <a:rPr lang="da-DK" dirty="0"/>
              <a:t>Remote </a:t>
            </a:r>
            <a:r>
              <a:rPr lang="da-DK" dirty="0" err="1"/>
              <a:t>control</a:t>
            </a:r>
            <a:endParaRPr lang="da-DK" dirty="0"/>
          </a:p>
          <a:p>
            <a:pPr lvl="1"/>
            <a:r>
              <a:rPr lang="da-DK" dirty="0" err="1"/>
              <a:t>Intrusion</a:t>
            </a:r>
            <a:r>
              <a:rPr lang="da-DK" dirty="0"/>
              <a:t> </a:t>
            </a:r>
            <a:r>
              <a:rPr lang="da-DK" dirty="0" err="1"/>
              <a:t>detection</a:t>
            </a:r>
            <a:endParaRPr lang="da-DK" dirty="0"/>
          </a:p>
          <a:p>
            <a:r>
              <a:rPr lang="da-DK" dirty="0"/>
              <a:t>Health</a:t>
            </a:r>
          </a:p>
          <a:p>
            <a:pPr lvl="1"/>
            <a:r>
              <a:rPr lang="da-DK" dirty="0"/>
              <a:t>Medical </a:t>
            </a:r>
            <a:r>
              <a:rPr lang="da-DK" dirty="0" err="1"/>
              <a:t>fridges</a:t>
            </a:r>
            <a:endParaRPr lang="da-DK" dirty="0"/>
          </a:p>
          <a:p>
            <a:pPr lvl="1"/>
            <a:r>
              <a:rPr lang="da-DK" dirty="0"/>
              <a:t>Sportsmen </a:t>
            </a:r>
            <a:r>
              <a:rPr lang="da-DK" dirty="0" err="1"/>
              <a:t>care</a:t>
            </a:r>
            <a:endParaRPr lang="da-DK" dirty="0"/>
          </a:p>
          <a:p>
            <a:pPr lvl="1"/>
            <a:r>
              <a:rPr lang="da-DK" dirty="0"/>
              <a:t>Patient </a:t>
            </a:r>
            <a:r>
              <a:rPr lang="da-DK" dirty="0" err="1"/>
              <a:t>surveillance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a-DK" dirty="0"/>
              <a:t>Environment</a:t>
            </a:r>
          </a:p>
          <a:p>
            <a:pPr lvl="1"/>
            <a:r>
              <a:rPr lang="da-DK" dirty="0"/>
              <a:t>Air pollution</a:t>
            </a:r>
          </a:p>
          <a:p>
            <a:pPr lvl="1"/>
            <a:r>
              <a:rPr lang="da-DK" dirty="0"/>
              <a:t>Water leakage</a:t>
            </a:r>
          </a:p>
          <a:p>
            <a:r>
              <a:rPr lang="da-DK" dirty="0"/>
              <a:t>Retail</a:t>
            </a:r>
          </a:p>
          <a:p>
            <a:pPr lvl="1"/>
            <a:r>
              <a:rPr lang="da-DK" dirty="0"/>
              <a:t>Supply </a:t>
            </a:r>
            <a:r>
              <a:rPr lang="da-DK" dirty="0" err="1"/>
              <a:t>chain</a:t>
            </a:r>
            <a:r>
              <a:rPr lang="da-DK" dirty="0"/>
              <a:t> </a:t>
            </a:r>
            <a:r>
              <a:rPr lang="da-DK" dirty="0" err="1"/>
              <a:t>control</a:t>
            </a:r>
            <a:endParaRPr lang="da-DK" dirty="0"/>
          </a:p>
          <a:p>
            <a:pPr lvl="1"/>
            <a:r>
              <a:rPr lang="da-DK" dirty="0"/>
              <a:t>NFC </a:t>
            </a:r>
            <a:r>
              <a:rPr lang="da-DK" dirty="0" err="1"/>
              <a:t>payment</a:t>
            </a:r>
            <a:endParaRPr lang="da-DK" dirty="0"/>
          </a:p>
          <a:p>
            <a:r>
              <a:rPr lang="da-DK" dirty="0" err="1"/>
              <a:t>Logistics</a:t>
            </a:r>
            <a:endParaRPr lang="da-DK" dirty="0"/>
          </a:p>
          <a:p>
            <a:pPr lvl="1"/>
            <a:r>
              <a:rPr lang="da-DK" dirty="0"/>
              <a:t>Item location</a:t>
            </a:r>
          </a:p>
          <a:p>
            <a:r>
              <a:rPr lang="da-DK" dirty="0" err="1"/>
              <a:t>Agriculture</a:t>
            </a:r>
            <a:endParaRPr lang="da-DK" dirty="0"/>
          </a:p>
          <a:p>
            <a:pPr lvl="1"/>
            <a:r>
              <a:rPr lang="da-DK" dirty="0"/>
              <a:t>Green houses</a:t>
            </a:r>
          </a:p>
          <a:p>
            <a:pPr lvl="1"/>
            <a:r>
              <a:rPr lang="da-DK" dirty="0"/>
              <a:t>Golf </a:t>
            </a:r>
            <a:r>
              <a:rPr lang="da-DK" dirty="0" err="1"/>
              <a:t>courses</a:t>
            </a:r>
            <a:r>
              <a:rPr lang="da-DK" dirty="0"/>
              <a:t>: </a:t>
            </a:r>
            <a:r>
              <a:rPr lang="da-DK" dirty="0" err="1"/>
              <a:t>Self</a:t>
            </a:r>
            <a:r>
              <a:rPr lang="da-DK" dirty="0"/>
              <a:t> </a:t>
            </a:r>
            <a:r>
              <a:rPr lang="da-DK" dirty="0" err="1"/>
              <a:t>irrigation</a:t>
            </a:r>
            <a:r>
              <a:rPr lang="da-DK" dirty="0"/>
              <a:t>, etc.</a:t>
            </a:r>
          </a:p>
          <a:p>
            <a:r>
              <a:rPr lang="da-DK" dirty="0"/>
              <a:t>Source</a:t>
            </a:r>
          </a:p>
          <a:p>
            <a:pPr lvl="1"/>
            <a:r>
              <a:rPr lang="da-DK" dirty="0">
                <a:hlinkClick r:id="rId2"/>
              </a:rPr>
              <a:t>http://www.libelium.com/top_50_iot_sensor_applications_ranking</a:t>
            </a:r>
            <a:r>
              <a:rPr lang="da-DK" dirty="0"/>
              <a:t> 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329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IoT</a:t>
            </a:r>
            <a:r>
              <a:rPr lang="da-DK" dirty="0"/>
              <a:t> </a:t>
            </a:r>
            <a:r>
              <a:rPr lang="da-DK" dirty="0" err="1"/>
              <a:t>means</a:t>
            </a:r>
            <a:r>
              <a:rPr lang="da-DK" dirty="0"/>
              <a:t> </a:t>
            </a:r>
            <a:r>
              <a:rPr lang="da-DK" dirty="0" err="1"/>
              <a:t>really</a:t>
            </a:r>
            <a:r>
              <a:rPr lang="da-DK" dirty="0"/>
              <a:t> Big Data/AI and a </a:t>
            </a:r>
            <a:r>
              <a:rPr lang="da-DK" dirty="0" err="1"/>
              <a:t>lot</a:t>
            </a:r>
            <a:r>
              <a:rPr lang="da-DK" dirty="0"/>
              <a:t> of </a:t>
            </a:r>
            <a:r>
              <a:rPr lang="da-DK" dirty="0" err="1"/>
              <a:t>code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IoT </a:t>
            </a:r>
            <a:r>
              <a:rPr lang="da-DK" dirty="0" err="1"/>
              <a:t>devices</a:t>
            </a:r>
            <a:r>
              <a:rPr lang="da-DK" dirty="0"/>
              <a:t> </a:t>
            </a:r>
            <a:r>
              <a:rPr lang="da-DK" dirty="0" err="1"/>
              <a:t>collect</a:t>
            </a:r>
            <a:r>
              <a:rPr lang="da-DK" dirty="0"/>
              <a:t> an </a:t>
            </a:r>
            <a:r>
              <a:rPr lang="da-DK" dirty="0" err="1"/>
              <a:t>enourmous</a:t>
            </a:r>
            <a:r>
              <a:rPr lang="da-DK" dirty="0"/>
              <a:t> </a:t>
            </a:r>
            <a:r>
              <a:rPr lang="da-DK" dirty="0" err="1"/>
              <a:t>amount</a:t>
            </a:r>
            <a:r>
              <a:rPr lang="da-DK" dirty="0"/>
              <a:t> of data.</a:t>
            </a:r>
          </a:p>
          <a:p>
            <a:r>
              <a:rPr lang="da-DK" dirty="0"/>
              <a:t>This data must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analyzed</a:t>
            </a:r>
            <a:r>
              <a:rPr lang="da-DK" dirty="0"/>
              <a:t> to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useful</a:t>
            </a:r>
            <a:r>
              <a:rPr lang="da-DK" dirty="0"/>
              <a:t>.</a:t>
            </a:r>
          </a:p>
          <a:p>
            <a:r>
              <a:rPr lang="da-DK" dirty="0"/>
              <a:t>Big Data/AI </a:t>
            </a:r>
            <a:r>
              <a:rPr lang="da-DK" dirty="0" err="1"/>
              <a:t>technologies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handy …</a:t>
            </a:r>
          </a:p>
          <a:p>
            <a:r>
              <a:rPr lang="en-US" dirty="0"/>
              <a:t>Code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IoT devices must be programmed</a:t>
            </a:r>
          </a:p>
          <a:p>
            <a:pPr lvl="1"/>
            <a:r>
              <a:rPr lang="en-US" dirty="0"/>
              <a:t>Databases must be configured and fine tuned</a:t>
            </a:r>
          </a:p>
          <a:p>
            <a:pPr lvl="1"/>
            <a:r>
              <a:rPr lang="en-US" dirty="0"/>
              <a:t>Big Data/AI algorithms must be implemented</a:t>
            </a:r>
            <a:endParaRPr lang="da-DK" dirty="0"/>
          </a:p>
          <a:p>
            <a:endParaRPr lang="da-DK" dirty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Internet of Things</a:t>
            </a:r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19754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IoT and Business cases: The </a:t>
            </a:r>
            <a:r>
              <a:rPr lang="en-US" dirty="0"/>
              <a:t>reason</a:t>
            </a:r>
            <a:r>
              <a:rPr lang="da-DK" dirty="0"/>
              <a:t> to </a:t>
            </a:r>
            <a:r>
              <a:rPr lang="da-DK" dirty="0" err="1"/>
              <a:t>use</a:t>
            </a:r>
            <a:r>
              <a:rPr lang="da-DK" dirty="0"/>
              <a:t> IoT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stages of Business cases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Data are produced and collected – but not for any reason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Data are analyzed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C00000"/>
                </a:solidFill>
              </a:rPr>
              <a:t>Product placement in supermarket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Analyzed Data are used for optimization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C00000"/>
                </a:solidFill>
              </a:rPr>
              <a:t>Volvo trucks – road profiling / truck repair shop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rgbClr val="C00000"/>
                </a:solidFill>
              </a:rPr>
              <a:t>WiseCon</a:t>
            </a:r>
            <a:r>
              <a:rPr lang="en-US" dirty="0">
                <a:solidFill>
                  <a:srgbClr val="C00000"/>
                </a:solidFill>
              </a:rPr>
              <a:t> – predict rats behavior =&gt; more efficient traps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Collected Data are used together with existing product/service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C00000"/>
                </a:solidFill>
              </a:rPr>
              <a:t>Power/water supply + customer overview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Data are used for new Business cases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rgbClr val="C00000"/>
                </a:solidFill>
              </a:rPr>
              <a:t>Endomondo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0769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IoT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sensor transmitter getting cheaper</a:t>
            </a:r>
          </a:p>
          <a:p>
            <a:pPr lvl="1"/>
            <a:r>
              <a:rPr lang="en-GB" dirty="0"/>
              <a:t>Round 2 Euro for a chip to send data</a:t>
            </a:r>
            <a:br>
              <a:rPr lang="en-US" dirty="0"/>
            </a:br>
            <a:endParaRPr lang="en-GB" dirty="0"/>
          </a:p>
          <a:p>
            <a:r>
              <a:rPr lang="en-US" dirty="0"/>
              <a:t>Dedicated network for collecting Data from IoT increases</a:t>
            </a:r>
            <a:br>
              <a:rPr lang="en-US" dirty="0"/>
            </a:br>
            <a:r>
              <a:rPr lang="en-US" dirty="0"/>
              <a:t>Low-Power Wide-Area Network (LPWAN) </a:t>
            </a:r>
          </a:p>
          <a:p>
            <a:pPr lvl="1"/>
            <a:r>
              <a:rPr lang="en-US" dirty="0"/>
              <a:t>Examples </a:t>
            </a:r>
          </a:p>
          <a:p>
            <a:pPr lvl="2"/>
            <a:r>
              <a:rPr lang="en-US" dirty="0" err="1"/>
              <a:t>LoRa</a:t>
            </a:r>
            <a:r>
              <a:rPr lang="en-US" dirty="0"/>
              <a:t> (see </a:t>
            </a:r>
            <a:r>
              <a:rPr lang="en-US" dirty="0">
                <a:hlinkClick r:id="rId2"/>
              </a:rPr>
              <a:t>http://www.lora-alliance.org</a:t>
            </a:r>
            <a:r>
              <a:rPr lang="en-US" dirty="0"/>
              <a:t> )</a:t>
            </a:r>
          </a:p>
          <a:p>
            <a:pPr lvl="2"/>
            <a:r>
              <a:rPr lang="en-US" dirty="0"/>
              <a:t>LTE-MTC (among other see </a:t>
            </a:r>
            <a:r>
              <a:rPr lang="en-US" dirty="0">
                <a:hlinkClick r:id="rId3"/>
              </a:rPr>
              <a:t>https://www.qualcomm.com/invention/technologies/lte</a:t>
            </a:r>
            <a:r>
              <a:rPr lang="en-US" dirty="0"/>
              <a:t> )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0689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sensors connectivity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Local area connections</a:t>
            </a:r>
          </a:p>
          <a:p>
            <a:pPr lvl="1"/>
            <a:r>
              <a:rPr lang="en-US" dirty="0"/>
              <a:t>RFID: Radio frequency</a:t>
            </a:r>
          </a:p>
          <a:p>
            <a:pPr lvl="1"/>
            <a:r>
              <a:rPr lang="en-US" dirty="0"/>
              <a:t>NFC: Near field communication</a:t>
            </a:r>
          </a:p>
          <a:p>
            <a:pPr lvl="1"/>
            <a:r>
              <a:rPr lang="en-US" dirty="0"/>
              <a:t>Wi-Fi</a:t>
            </a:r>
          </a:p>
          <a:p>
            <a:pPr lvl="1"/>
            <a:r>
              <a:rPr lang="en-US" dirty="0"/>
              <a:t>Bluetooth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Wide area connections</a:t>
            </a:r>
          </a:p>
          <a:p>
            <a:pPr lvl="1"/>
            <a:r>
              <a:rPr lang="en-US" dirty="0"/>
              <a:t>GSM</a:t>
            </a:r>
          </a:p>
          <a:p>
            <a:pPr lvl="1"/>
            <a:r>
              <a:rPr lang="en-US"/>
              <a:t>3G, 4G, 5G</a:t>
            </a:r>
            <a:endParaRPr lang="en-US" dirty="0"/>
          </a:p>
          <a:p>
            <a:pPr lvl="1"/>
            <a:r>
              <a:rPr lang="en-US" dirty="0"/>
              <a:t>GPRS: General packet radio service </a:t>
            </a:r>
          </a:p>
          <a:p>
            <a:pPr lvl="2"/>
            <a:r>
              <a:rPr lang="en-US" dirty="0"/>
              <a:t>Running on top of GSM or 3G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552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protocols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(many) protocols for IoT are being developed</a:t>
            </a:r>
          </a:p>
          <a:p>
            <a:r>
              <a:rPr lang="en-US" dirty="0"/>
              <a:t>One such protocol is LORA</a:t>
            </a:r>
          </a:p>
          <a:p>
            <a:pPr lvl="1"/>
            <a:r>
              <a:rPr lang="en-US" dirty="0">
                <a:hlinkClick r:id="rId2"/>
              </a:rPr>
              <a:t>https://www.lora-alliance.org/What-Is-LoRa/LoRa-Videos</a:t>
            </a:r>
            <a:r>
              <a:rPr lang="en-US" dirty="0"/>
              <a:t> (movie 4:29 min)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206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31476" y="320674"/>
            <a:ext cx="5079124" cy="1325563"/>
          </a:xfrm>
        </p:spPr>
        <p:txBody>
          <a:bodyPr/>
          <a:lstStyle/>
          <a:p>
            <a:r>
              <a:rPr lang="en-GB" b="1" dirty="0" err="1"/>
              <a:t>IoT</a:t>
            </a:r>
            <a:r>
              <a:rPr lang="en-GB" b="1" dirty="0"/>
              <a:t> in 3</a:t>
            </a:r>
            <a:r>
              <a:rPr lang="en-GB" b="1" baseline="30000" dirty="0"/>
              <a:t>th</a:t>
            </a:r>
            <a:r>
              <a:rPr lang="en-GB" b="1" dirty="0"/>
              <a:t> semester</a:t>
            </a:r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7428" y="2383289"/>
            <a:ext cx="3257143" cy="1533333"/>
          </a:xfrm>
          <a:prstGeom prst="rect">
            <a:avLst/>
          </a:prstGeo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Internet of Things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CDD2-70D6-4DA4-8F57-04A463108EFF}" type="slidenum">
              <a:rPr lang="da-DK" smtClean="0"/>
              <a:t>9</a:t>
            </a:fld>
            <a:endParaRPr lang="da-DK"/>
          </a:p>
        </p:txBody>
      </p:sp>
      <p:cxnSp>
        <p:nvCxnSpPr>
          <p:cNvPr id="9" name="Lige forbindelse 8"/>
          <p:cNvCxnSpPr/>
          <p:nvPr/>
        </p:nvCxnSpPr>
        <p:spPr>
          <a:xfrm>
            <a:off x="2501462" y="1646237"/>
            <a:ext cx="5255172" cy="718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/>
        </p:nvCxnSpPr>
        <p:spPr>
          <a:xfrm>
            <a:off x="1819142" y="2196662"/>
            <a:ext cx="2648286" cy="1719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felt 11"/>
          <p:cNvSpPr txBox="1"/>
          <p:nvPr/>
        </p:nvSpPr>
        <p:spPr>
          <a:xfrm>
            <a:off x="8153400" y="2364828"/>
            <a:ext cx="34097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Raspberry Pi</a:t>
            </a:r>
          </a:p>
          <a:p>
            <a:r>
              <a:rPr lang="en-GB" sz="3200" b="1" dirty="0"/>
              <a:t>With some sensors</a:t>
            </a:r>
          </a:p>
        </p:txBody>
      </p:sp>
      <p:sp>
        <p:nvSpPr>
          <p:cNvPr id="14" name="Tekstfelt 13"/>
          <p:cNvSpPr txBox="1"/>
          <p:nvPr/>
        </p:nvSpPr>
        <p:spPr>
          <a:xfrm>
            <a:off x="2398956" y="3947635"/>
            <a:ext cx="86168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Small equipment running Linux </a:t>
            </a:r>
          </a:p>
          <a:p>
            <a:r>
              <a:rPr lang="en-GB" sz="2400" dirty="0"/>
              <a:t>Having different sensors (temp, light, movement)</a:t>
            </a:r>
          </a:p>
          <a:p>
            <a:r>
              <a:rPr lang="en-GB" sz="2400"/>
              <a:t>All </a:t>
            </a:r>
            <a:r>
              <a:rPr lang="en-GB" sz="2400" dirty="0"/>
              <a:t>measured Data sent out using UDP-&gt;broadcast to port 7000 (or another port number)</a:t>
            </a:r>
          </a:p>
        </p:txBody>
      </p:sp>
      <p:sp>
        <p:nvSpPr>
          <p:cNvPr id="15" name="Rektangel 14"/>
          <p:cNvSpPr/>
          <p:nvPr/>
        </p:nvSpPr>
        <p:spPr>
          <a:xfrm>
            <a:off x="2115995" y="5517295"/>
            <a:ext cx="8327921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800" b="1" cap="none" spc="0" dirty="0">
                <a:ln/>
                <a:solidFill>
                  <a:srgbClr val="C00000"/>
                </a:solidFill>
                <a:effectLst/>
              </a:rPr>
              <a:t>=&gt; You must be able to </a:t>
            </a:r>
            <a:r>
              <a:rPr lang="en-US" sz="2800" b="1" cap="none" spc="0">
                <a:ln/>
                <a:solidFill>
                  <a:srgbClr val="C00000"/>
                </a:solidFill>
                <a:effectLst/>
              </a:rPr>
              <a:t>send (and receive) </a:t>
            </a:r>
            <a:r>
              <a:rPr lang="en-US" sz="2800" b="1" cap="none" spc="0" dirty="0">
                <a:ln/>
                <a:solidFill>
                  <a:srgbClr val="C00000"/>
                </a:solidFill>
                <a:effectLst/>
              </a:rPr>
              <a:t>UDP packets</a:t>
            </a:r>
          </a:p>
        </p:txBody>
      </p:sp>
      <p:pic>
        <p:nvPicPr>
          <p:cNvPr id="1028" name="Picture 4" descr="https://docs.google.com/drawings/d/s8rA_Yc5nWlny81YkiMzebg/image?w=572&amp;h=412&amp;rev=1&amp;ac=1&amp;parent=1HEJ6uS0Hqdk7nS_gT5_SiDA2NcHm2uTxsuJskAbX0c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21" y="480392"/>
            <a:ext cx="3199603" cy="230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194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665</Words>
  <Application>Microsoft Office PowerPoint</Application>
  <PresentationFormat>Widescreen</PresentationFormat>
  <Paragraphs>111</Paragraphs>
  <Slides>9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Office-tema</vt:lpstr>
      <vt:lpstr>Internet of Things (IoT)</vt:lpstr>
      <vt:lpstr>Internet of Things, some definitions</vt:lpstr>
      <vt:lpstr>Some IoT examples</vt:lpstr>
      <vt:lpstr>IoT means really Big Data/AI and a lot of code</vt:lpstr>
      <vt:lpstr>IoT and Business cases: The reason to use IoT</vt:lpstr>
      <vt:lpstr>Trends in IoT</vt:lpstr>
      <vt:lpstr>IoT sensors connectivity</vt:lpstr>
      <vt:lpstr>IoT protocols</vt:lpstr>
      <vt:lpstr>IoT in 3th semester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of Things (IoT)</dc:title>
  <dc:creator>Anders Børjesson</dc:creator>
  <cp:lastModifiedBy>Anders Kristian Børjesson</cp:lastModifiedBy>
  <cp:revision>36</cp:revision>
  <cp:lastPrinted>2015-10-26T06:50:52Z</cp:lastPrinted>
  <dcterms:created xsi:type="dcterms:W3CDTF">2015-10-22T08:32:22Z</dcterms:created>
  <dcterms:modified xsi:type="dcterms:W3CDTF">2022-11-18T08:05:56Z</dcterms:modified>
</cp:coreProperties>
</file>