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5" r:id="rId6"/>
    <p:sldId id="266" r:id="rId7"/>
    <p:sldId id="276" r:id="rId8"/>
    <p:sldId id="275" r:id="rId9"/>
    <p:sldId id="262" r:id="rId10"/>
    <p:sldId id="274" r:id="rId11"/>
    <p:sldId id="277" r:id="rId12"/>
    <p:sldId id="279" r:id="rId13"/>
    <p:sldId id="270" r:id="rId14"/>
    <p:sldId id="269" r:id="rId15"/>
    <p:sldId id="268" r:id="rId16"/>
    <p:sldId id="280" r:id="rId17"/>
    <p:sldId id="267" r:id="rId18"/>
    <p:sldId id="271" r:id="rId19"/>
    <p:sldId id="281" r:id="rId20"/>
    <p:sldId id="263" r:id="rId21"/>
    <p:sldId id="264" r:id="rId22"/>
    <p:sldId id="257" r:id="rId2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9FE84-4F6D-4D0E-AAA1-8CF5AE592727}" type="datetimeFigureOut">
              <a:rPr lang="da-DK" smtClean="0"/>
              <a:pPr/>
              <a:t>10-09-2017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91F81-E8F8-433E-AE55-9D80317F2CF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553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91F81-E8F8-433E-AE55-9D80317F2CF6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971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91F81-E8F8-433E-AE55-9D80317F2CF6}" type="slidenum">
              <a:rPr lang="da-DK" smtClean="0"/>
              <a:pPr/>
              <a:t>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794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A062-BAB0-4A6F-A3C4-32A5B1C9B837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377C-A0AC-4244-9B2B-4A6B60A92122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F1D8-0BFE-42A9-BFA2-F372292435FE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2257-B4F7-4823-9C19-DA8C8857C113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9DB7-EC76-4FD5-8DD9-FED20DB29811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59DE-7211-434C-86ED-51B87AC220CA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875C-7D2D-4AE2-AEF1-AF46C78C76C9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5A60-876D-40C3-9AC6-1A24F1A3035B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B336-F517-4FF9-8462-370E94C13AE8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0B0F-72AE-4215-8DC1-CC88D207CB6F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088F-2749-41CC-88F4-53D1495E1994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33FB4-366C-44FF-BD67-18D85C4E9C28}" type="datetime1">
              <a:rPr lang="da-DK" smtClean="0"/>
              <a:t>10-09-2017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39594-C4D4-434D-9FAA-A2CFB1C47196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bucket.org/" TargetMode="External"/><Relationship Id="rId2" Type="http://schemas.openxmlformats.org/officeDocument/2006/relationships/hyperlink" Target="https://github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ndersbor/myfirst.gi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vision_contro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de.google.com/p/gitextensions/" TargetMode="External"/><Relationship Id="rId5" Type="http://schemas.openxmlformats.org/officeDocument/2006/relationships/hyperlink" Target="http://en.wikipedia.org/wiki/Git_(software)" TargetMode="External"/><Relationship Id="rId4" Type="http://schemas.openxmlformats.org/officeDocument/2006/relationships/hyperlink" Target="http://git-scm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vstudio/ff637362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extensions-documentation.readthedocs.org/en/latest/integration.html#visual-studio" TargetMode="External"/><Relationship Id="rId2" Type="http://schemas.openxmlformats.org/officeDocument/2006/relationships/hyperlink" Target="https://code.google.com/p/gitextensio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Git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</a:t>
            </a:r>
            <a:r>
              <a:rPr lang="en-US" dirty="0" err="1" smtClean="0"/>
              <a:t>Git</a:t>
            </a:r>
            <a:r>
              <a:rPr lang="en-US" dirty="0" smtClean="0"/>
              <a:t> Extension </a:t>
            </a:r>
            <a:br>
              <a:rPr lang="en-US" dirty="0" smtClean="0"/>
            </a:br>
            <a:r>
              <a:rPr lang="en-US" dirty="0" smtClean="0"/>
              <a:t>in Visual Studio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your current project 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-&gt; Initialize new repository</a:t>
            </a:r>
          </a:p>
          <a:p>
            <a:pPr lvl="2"/>
            <a:r>
              <a:rPr lang="en-US" dirty="0" smtClean="0"/>
              <a:t>This will create a local repository on your </a:t>
            </a:r>
            <a:r>
              <a:rPr lang="en-US" dirty="0" err="1" smtClean="0"/>
              <a:t>harddisk</a:t>
            </a:r>
            <a:endParaRPr lang="en-US" dirty="0" smtClean="0"/>
          </a:p>
          <a:p>
            <a:pPr lvl="1"/>
            <a:r>
              <a:rPr lang="en-US" dirty="0" smtClean="0"/>
              <a:t>Now you can commit your work to the local repository</a:t>
            </a:r>
          </a:p>
          <a:p>
            <a:pPr lvl="2"/>
            <a:r>
              <a:rPr lang="en-US" dirty="0" smtClean="0"/>
              <a:t>Use the small green button</a:t>
            </a:r>
          </a:p>
          <a:p>
            <a:pPr lvl="2"/>
            <a:r>
              <a:rPr lang="en-US" dirty="0" smtClean="0"/>
              <a:t>You should </a:t>
            </a:r>
            <a:r>
              <a:rPr lang="en-US" smtClean="0"/>
              <a:t>commit after you </a:t>
            </a:r>
            <a:r>
              <a:rPr lang="en-US" dirty="0" smtClean="0"/>
              <a:t>have tested your code.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131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want to do something with you software </a:t>
            </a:r>
          </a:p>
          <a:p>
            <a:pPr lvl="1"/>
            <a:r>
              <a:rPr lang="en-US" dirty="0" smtClean="0"/>
              <a:t>Examples: Add a new feature, correct an error, or do a refactoring</a:t>
            </a:r>
            <a:endParaRPr lang="en-US" dirty="0"/>
          </a:p>
          <a:p>
            <a:pPr lvl="1"/>
            <a:r>
              <a:rPr lang="en-US" dirty="0" smtClean="0"/>
              <a:t>You leave the original version of application</a:t>
            </a:r>
          </a:p>
          <a:p>
            <a:pPr lvl="1"/>
            <a:r>
              <a:rPr lang="en-US" dirty="0" smtClean="0"/>
              <a:t>You create a new branch, and work on that branch</a:t>
            </a:r>
          </a:p>
          <a:p>
            <a:r>
              <a:rPr lang="en-US" dirty="0" smtClean="0"/>
              <a:t>Later when you have tested that the new branch is working, you </a:t>
            </a:r>
            <a:r>
              <a:rPr lang="en-US" i="1" dirty="0" smtClean="0"/>
              <a:t>merge</a:t>
            </a:r>
            <a:r>
              <a:rPr lang="en-US" dirty="0" smtClean="0"/>
              <a:t> the branch with the original version of the application.</a:t>
            </a:r>
          </a:p>
          <a:p>
            <a:pPr lvl="1"/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75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Merging two branches to form a single branch.</a:t>
            </a:r>
          </a:p>
          <a:p>
            <a:r>
              <a:rPr lang="en-US" dirty="0" smtClean="0"/>
              <a:t>Simple scenario</a:t>
            </a:r>
          </a:p>
          <a:p>
            <a:pPr lvl="1"/>
            <a:r>
              <a:rPr lang="en-US" dirty="0" smtClean="0"/>
              <a:t>Branch of from the original</a:t>
            </a:r>
          </a:p>
          <a:p>
            <a:pPr lvl="1"/>
            <a:r>
              <a:rPr lang="en-US" dirty="0" smtClean="0"/>
              <a:t>Work on the new branch</a:t>
            </a:r>
          </a:p>
          <a:p>
            <a:pPr lvl="1"/>
            <a:r>
              <a:rPr lang="en-US" dirty="0" smtClean="0"/>
              <a:t>Merge</a:t>
            </a:r>
          </a:p>
          <a:p>
            <a:r>
              <a:rPr lang="en-US" dirty="0" smtClean="0"/>
              <a:t>Complex scenario</a:t>
            </a:r>
          </a:p>
          <a:p>
            <a:pPr lvl="1"/>
            <a:r>
              <a:rPr lang="en-US" dirty="0"/>
              <a:t>Branch of from the original</a:t>
            </a:r>
          </a:p>
          <a:p>
            <a:pPr lvl="1"/>
            <a:r>
              <a:rPr lang="en-US" dirty="0"/>
              <a:t>Work on the new </a:t>
            </a:r>
            <a:r>
              <a:rPr lang="en-US" dirty="0" smtClean="0"/>
              <a:t>branch</a:t>
            </a:r>
          </a:p>
          <a:p>
            <a:pPr lvl="1"/>
            <a:r>
              <a:rPr lang="en-US" dirty="0" smtClean="0"/>
              <a:t>Work on the original</a:t>
            </a:r>
            <a:endParaRPr lang="en-US" dirty="0"/>
          </a:p>
          <a:p>
            <a:pPr lvl="1"/>
            <a:r>
              <a:rPr lang="en-US" dirty="0" smtClean="0"/>
              <a:t>Merge: There might be conflicts to resolve (manually)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15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a remote Git repository</a:t>
            </a:r>
            <a:endParaRPr lang="en-US" dirty="0"/>
          </a:p>
        </p:txBody>
      </p:sp>
      <p:pic>
        <p:nvPicPr>
          <p:cNvPr id="6" name="Content Placeholder 5" descr="local-remo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556792"/>
            <a:ext cx="4498476" cy="36877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7" name="Rectangle 6"/>
          <p:cNvSpPr/>
          <p:nvPr/>
        </p:nvSpPr>
        <p:spPr>
          <a:xfrm>
            <a:off x="899592" y="5733256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 http://thkoch2001.github.com/whygitisbetter/#everything-is-local</a:t>
            </a:r>
            <a:endParaRPr lang="en-US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13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a remote repository</a:t>
            </a:r>
            <a:br>
              <a:rPr lang="en-US" dirty="0" smtClean="0"/>
            </a:br>
            <a:r>
              <a:rPr lang="en-US" sz="2000" dirty="0" smtClean="0"/>
              <a:t>Figure from http://git-scm.com/book/en/Distributed-Git-Contributing-to-a-Project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8913" y="1600200"/>
            <a:ext cx="384617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14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a remote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remote Git repository must be hosted on a Git repository server</a:t>
            </a:r>
          </a:p>
          <a:p>
            <a:pPr lvl="1"/>
            <a:r>
              <a:rPr lang="en-US" dirty="0" smtClean="0">
                <a:hlinkClick r:id="rId2"/>
              </a:rPr>
              <a:t>https://github.com/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https://bitbucket.org/</a:t>
            </a:r>
            <a:endParaRPr lang="en-US" dirty="0" smtClean="0"/>
          </a:p>
          <a:p>
            <a:r>
              <a:rPr lang="en-US" dirty="0" smtClean="0"/>
              <a:t>Alternatively you can setup your own Git repository server</a:t>
            </a:r>
          </a:p>
          <a:p>
            <a:r>
              <a:rPr lang="en-US" dirty="0" smtClean="0"/>
              <a:t>How to get started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a new remote repository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Push your project from the local repository the remote </a:t>
            </a:r>
            <a:r>
              <a:rPr lang="en-US" dirty="0" smtClean="0"/>
              <a:t>repository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15</a:t>
            </a:fld>
            <a:endParaRPr lang="da-D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remote repository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err="1" smtClean="0"/>
              <a:t>GitHub</a:t>
            </a:r>
            <a:r>
              <a:rPr lang="en-US" dirty="0" smtClean="0"/>
              <a:t> create a new repository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new project in Visual Studio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 + push the project to </a:t>
            </a:r>
            <a:r>
              <a:rPr lang="en-US" dirty="0" err="1" smtClean="0"/>
              <a:t>GitHub</a:t>
            </a:r>
            <a:endParaRPr lang="en-US" dirty="0" smtClean="0"/>
          </a:p>
          <a:p>
            <a:pPr marL="914400" lvl="1" indent="-514350"/>
            <a:r>
              <a:rPr lang="en-US" dirty="0" smtClean="0"/>
              <a:t>All project files are pushed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.</a:t>
            </a:r>
            <a:r>
              <a:rPr lang="en-US" dirty="0" err="1" smtClean="0"/>
              <a:t>gitignore</a:t>
            </a:r>
            <a:r>
              <a:rPr lang="en-US" dirty="0" smtClean="0"/>
              <a:t> file to your Visual Studio project.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 + push the project to </a:t>
            </a:r>
            <a:r>
              <a:rPr lang="en-US" dirty="0" err="1" smtClean="0"/>
              <a:t>GitHub</a:t>
            </a:r>
            <a:endParaRPr lang="en-US" dirty="0" smtClean="0"/>
          </a:p>
          <a:p>
            <a:pPr marL="914400" lvl="1" indent="-514350"/>
            <a:r>
              <a:rPr lang="en-US" dirty="0" smtClean="0"/>
              <a:t>Future pushes will not include the ignored 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Now you can start working</a:t>
            </a:r>
          </a:p>
          <a:p>
            <a:pPr marL="914400" lvl="1" indent="-514350"/>
            <a:r>
              <a:rPr lang="en-US" dirty="0" smtClean="0"/>
              <a:t>Commit to your local repository</a:t>
            </a:r>
          </a:p>
          <a:p>
            <a:pPr marL="914400" lvl="1" indent="-514350"/>
            <a:r>
              <a:rPr lang="en-US" dirty="0" smtClean="0"/>
              <a:t>Push to your remote repository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301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a remote Git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Multiple users can share a remote Git repository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Clone</a:t>
            </a:r>
            <a:r>
              <a:rPr lang="en-US" dirty="0" smtClean="0"/>
              <a:t> (copy) the project from the remote repository to a local repository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Work + commit to the local repository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Pull</a:t>
            </a:r>
            <a:r>
              <a:rPr lang="en-US" dirty="0" smtClean="0"/>
              <a:t> the original project from the remote server, into another branch in the local repository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Merge the 2 branches in the local repository</a:t>
            </a:r>
          </a:p>
          <a:p>
            <a:pPr marL="1371600" lvl="2" indent="-514350"/>
            <a:r>
              <a:rPr lang="en-US" dirty="0" smtClean="0"/>
              <a:t>Merge happens on the local computer, not remotely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Push the project from the local repository to the remote repository</a:t>
            </a:r>
          </a:p>
          <a:p>
            <a:pPr marL="571500" indent="-514350">
              <a:buNone/>
            </a:pPr>
            <a:r>
              <a:rPr lang="en-US" dirty="0" smtClean="0"/>
              <a:t>There are other (more advanced) ways to work using a remote Git repository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Version control, using Git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17</a:t>
            </a:fld>
            <a:endParaRPr lang="da-D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, a few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sure you use the HTTP URL </a:t>
            </a:r>
            <a:r>
              <a:rPr lang="en-US" dirty="0" err="1" smtClean="0"/>
              <a:t>Read+Write</a:t>
            </a:r>
            <a:r>
              <a:rPr lang="en-US" dirty="0" smtClean="0"/>
              <a:t> access</a:t>
            </a:r>
          </a:p>
          <a:p>
            <a:pPr lvl="1"/>
            <a:r>
              <a:rPr lang="en-US" dirty="0" smtClean="0">
                <a:hlinkClick r:id="rId2"/>
              </a:rPr>
              <a:t>https://github.com/andersbor/myfirst.git</a:t>
            </a:r>
            <a:endParaRPr lang="en-US" dirty="0" smtClean="0"/>
          </a:p>
          <a:p>
            <a:r>
              <a:rPr lang="en-US" dirty="0" smtClean="0"/>
              <a:t>Not the Read-only URL</a:t>
            </a:r>
          </a:p>
          <a:p>
            <a:pPr lvl="1"/>
            <a:r>
              <a:rPr lang="en-US" dirty="0" smtClean="0"/>
              <a:t>git://github.com/andersbor/myfirst.git </a:t>
            </a:r>
          </a:p>
          <a:p>
            <a:r>
              <a:rPr lang="en-US" dirty="0" smtClean="0"/>
              <a:t>Restrictions + collaborators</a:t>
            </a:r>
          </a:p>
          <a:p>
            <a:pPr lvl="1"/>
            <a:r>
              <a:rPr lang="en-US" dirty="0" smtClean="0"/>
              <a:t>In the tab ”Settings” you can ”Restrict edits to Collaborators only”.</a:t>
            </a:r>
          </a:p>
          <a:p>
            <a:pPr lvl="1"/>
            <a:r>
              <a:rPr lang="en-US" dirty="0" smtClean="0"/>
              <a:t>You must then explicitly invite collaborators</a:t>
            </a:r>
          </a:p>
          <a:p>
            <a:pPr lvl="1"/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18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support many different work flows</a:t>
            </a:r>
            <a:endParaRPr lang="en-US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idx="1"/>
          </p:nvPr>
        </p:nvSpPr>
        <p:spPr>
          <a:xfrm>
            <a:off x="457199" y="1304316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Simple feature branch work flow</a:t>
            </a:r>
            <a:endParaRPr lang="en-US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3"/>
          </p:nvPr>
        </p:nvSpPr>
        <p:spPr>
          <a:xfrm>
            <a:off x="4616425" y="1256691"/>
            <a:ext cx="4041775" cy="639762"/>
          </a:xfrm>
        </p:spPr>
        <p:txBody>
          <a:bodyPr/>
          <a:lstStyle/>
          <a:p>
            <a:r>
              <a:rPr lang="en-US" dirty="0" smtClean="0"/>
              <a:t>Advanced release work flow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19</a:t>
            </a:fld>
            <a:endParaRPr lang="da-DK" dirty="0"/>
          </a:p>
        </p:txBody>
      </p:sp>
      <p:pic>
        <p:nvPicPr>
          <p:cNvPr id="1026" name="Picture 2" descr="http://jacovanstaden.files.wordpress.com/2011/03/git-flow-feature-branc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6" y="1944078"/>
            <a:ext cx="3298077" cy="461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nvie.com/img/2009/12/Screen-shot-2009-12-24-at-11.32.03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37742"/>
            <a:ext cx="3456384" cy="461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4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version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Management of changes to documents over time</a:t>
            </a:r>
          </a:p>
          <a:p>
            <a:pPr lvl="1"/>
            <a:r>
              <a:rPr lang="en-US" dirty="0" smtClean="0"/>
              <a:t>Text documents in general</a:t>
            </a:r>
          </a:p>
          <a:p>
            <a:pPr lvl="1"/>
            <a:r>
              <a:rPr lang="en-US" dirty="0" smtClean="0"/>
              <a:t>Program source code and documentation</a:t>
            </a:r>
          </a:p>
          <a:p>
            <a:r>
              <a:rPr lang="en-US" dirty="0" smtClean="0"/>
              <a:t>Simple version control</a:t>
            </a:r>
          </a:p>
          <a:p>
            <a:pPr lvl="1"/>
            <a:r>
              <a:rPr lang="en-US" dirty="0" smtClean="0"/>
              <a:t>Multiple copies of the files labeled with (revision) numbers or dates </a:t>
            </a:r>
            <a:r>
              <a:rPr lang="da-DK" dirty="0" smtClean="0"/>
              <a:t>(timestamp)</a:t>
            </a:r>
            <a:endParaRPr lang="en-US" dirty="0" smtClean="0"/>
          </a:p>
          <a:p>
            <a:pPr lvl="1"/>
            <a:r>
              <a:rPr lang="en-US" dirty="0" smtClean="0"/>
              <a:t>Requires discipline from the programmers</a:t>
            </a:r>
          </a:p>
          <a:p>
            <a:r>
              <a:rPr lang="en-US" dirty="0" smtClean="0"/>
              <a:t>Other names</a:t>
            </a:r>
          </a:p>
          <a:p>
            <a:pPr lvl="1"/>
            <a:r>
              <a:rPr lang="en-US" dirty="0" smtClean="0"/>
              <a:t>Revision control</a:t>
            </a:r>
          </a:p>
          <a:p>
            <a:pPr lvl="1"/>
            <a:r>
              <a:rPr lang="en-US" dirty="0" smtClean="0"/>
              <a:t>Source control</a:t>
            </a:r>
          </a:p>
          <a:p>
            <a:pPr lvl="1"/>
            <a:r>
              <a:rPr lang="en-US" dirty="0" smtClean="0"/>
              <a:t>Version management system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Versions control</a:t>
            </a:r>
            <a:br>
              <a:rPr lang="en-US" dirty="0" smtClean="0"/>
            </a:br>
            <a:r>
              <a:rPr lang="en-US" dirty="0" smtClean="0"/>
              <a:t>as part of 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Configuration management of software systems involves four activities</a:t>
            </a:r>
          </a:p>
          <a:p>
            <a:pPr lvl="1"/>
            <a:r>
              <a:rPr lang="en-US" dirty="0" smtClean="0"/>
              <a:t>Change management</a:t>
            </a:r>
          </a:p>
          <a:p>
            <a:pPr lvl="2"/>
            <a:r>
              <a:rPr lang="en-US" dirty="0" smtClean="0"/>
              <a:t>Keep track of request for changes from customers and developers</a:t>
            </a:r>
          </a:p>
          <a:p>
            <a:pPr lvl="1"/>
            <a:r>
              <a:rPr lang="en-US" dirty="0" smtClean="0"/>
              <a:t>Version management</a:t>
            </a:r>
          </a:p>
          <a:p>
            <a:pPr lvl="2"/>
            <a:r>
              <a:rPr lang="en-US" dirty="0" smtClean="0"/>
              <a:t>Keeping track of multiple version of system components</a:t>
            </a:r>
          </a:p>
          <a:p>
            <a:pPr lvl="1"/>
            <a:r>
              <a:rPr lang="en-US" dirty="0" smtClean="0"/>
              <a:t>System Building</a:t>
            </a:r>
          </a:p>
          <a:p>
            <a:pPr lvl="2"/>
            <a:r>
              <a:rPr lang="en-US" dirty="0" smtClean="0"/>
              <a:t>Process of assembling program components into an executable system</a:t>
            </a:r>
          </a:p>
          <a:p>
            <a:pPr lvl="1"/>
            <a:r>
              <a:rPr lang="en-US" dirty="0" smtClean="0"/>
              <a:t>Release Management</a:t>
            </a:r>
          </a:p>
          <a:p>
            <a:pPr lvl="2"/>
            <a:r>
              <a:rPr lang="en-US" dirty="0" smtClean="0"/>
              <a:t>Preparing software for external release, and keeping tack of system versions released for customer use</a:t>
            </a:r>
          </a:p>
          <a:p>
            <a:pPr lvl="1"/>
            <a:r>
              <a:rPr lang="en-US" dirty="0" smtClean="0"/>
              <a:t>Source: </a:t>
            </a:r>
            <a:r>
              <a:rPr lang="en-US" b="1" dirty="0" smtClean="0"/>
              <a:t>Sommerville</a:t>
            </a:r>
            <a:r>
              <a:rPr lang="en-US" dirty="0" smtClean="0"/>
              <a:t> </a:t>
            </a:r>
            <a:r>
              <a:rPr lang="en-US" i="1" dirty="0" smtClean="0"/>
              <a:t>Software Engineering</a:t>
            </a:r>
            <a:r>
              <a:rPr lang="en-US" dirty="0" smtClean="0"/>
              <a:t>, 9</a:t>
            </a:r>
            <a:r>
              <a:rPr lang="en-US" baseline="30000" dirty="0" smtClean="0"/>
              <a:t>th</a:t>
            </a:r>
            <a:r>
              <a:rPr lang="en-US" dirty="0" smtClean="0"/>
              <a:t> edition, Pearson 2011</a:t>
            </a:r>
          </a:p>
          <a:p>
            <a:pPr lvl="2"/>
            <a:r>
              <a:rPr lang="en-US" dirty="0" smtClean="0"/>
              <a:t>Chapter 25 </a:t>
            </a:r>
            <a:r>
              <a:rPr lang="en-US" i="1" dirty="0" smtClean="0"/>
              <a:t>Configuration Management</a:t>
            </a:r>
            <a:r>
              <a:rPr lang="en-US" dirty="0" smtClean="0"/>
              <a:t>, page 681-704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20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Configuration and change management in Unified Process (UP)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and Change Management is a discipline in Unified Process (UP)</a:t>
            </a:r>
          </a:p>
          <a:p>
            <a:endParaRPr lang="en-US" dirty="0"/>
          </a:p>
        </p:txBody>
      </p:sp>
      <p:pic>
        <p:nvPicPr>
          <p:cNvPr id="4" name="Picture 3" descr="UPchangeManage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36912"/>
            <a:ext cx="4248472" cy="314292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71600" y="593467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from http://www.upedu.org/process/discplns/conf_mgt/in_cm.htm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21</a:t>
            </a:fld>
            <a:endParaRPr lang="da-D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Wikipedia</a:t>
            </a:r>
            <a:r>
              <a:rPr lang="en-US" dirty="0" smtClean="0"/>
              <a:t> </a:t>
            </a:r>
            <a:r>
              <a:rPr lang="en-US" i="1" dirty="0" smtClean="0"/>
              <a:t>Revision control</a:t>
            </a:r>
          </a:p>
          <a:p>
            <a:pPr lvl="1"/>
            <a:r>
              <a:rPr lang="en-US" i="1" dirty="0" smtClean="0"/>
              <a:t> </a:t>
            </a:r>
            <a:r>
              <a:rPr lang="en-US" dirty="0" smtClean="0">
                <a:hlinkClick r:id="rId3"/>
              </a:rPr>
              <a:t>http://en.wikipedia.org/wiki/Revision_control</a:t>
            </a:r>
            <a:endParaRPr lang="en-US" dirty="0" smtClean="0"/>
          </a:p>
          <a:p>
            <a:r>
              <a:rPr lang="en-US" i="1" dirty="0" smtClean="0"/>
              <a:t>Git, fast version control </a:t>
            </a:r>
            <a:r>
              <a:rPr lang="en-US" dirty="0" smtClean="0">
                <a:hlinkClick r:id="rId4"/>
              </a:rPr>
              <a:t>http://git-scm.com/</a:t>
            </a:r>
            <a:endParaRPr lang="en-US" dirty="0" smtClean="0"/>
          </a:p>
          <a:p>
            <a:r>
              <a:rPr lang="en-US" b="1" dirty="0" smtClean="0"/>
              <a:t>Wikipedia</a:t>
            </a:r>
            <a:r>
              <a:rPr lang="en-US" dirty="0" smtClean="0"/>
              <a:t> </a:t>
            </a:r>
            <a:r>
              <a:rPr lang="en-US" i="1" dirty="0" smtClean="0"/>
              <a:t>Git</a:t>
            </a:r>
          </a:p>
          <a:p>
            <a:pPr lvl="1"/>
            <a:r>
              <a:rPr lang="en-US" dirty="0" smtClean="0">
                <a:hlinkClick r:id="rId5"/>
              </a:rPr>
              <a:t>http://en.wikipedia.org/wiki/Git_%28software%29</a:t>
            </a:r>
            <a:endParaRPr lang="en-US" b="1" dirty="0"/>
          </a:p>
          <a:p>
            <a:r>
              <a:rPr lang="en-US" b="1" dirty="0" err="1" smtClean="0"/>
              <a:t>Git</a:t>
            </a:r>
            <a:r>
              <a:rPr lang="en-US" b="1" dirty="0" smtClean="0"/>
              <a:t> Extensions</a:t>
            </a:r>
          </a:p>
          <a:p>
            <a:pPr lvl="1"/>
            <a:r>
              <a:rPr lang="en-US" dirty="0">
                <a:hlinkClick r:id="rId6"/>
              </a:rPr>
              <a:t>https://code.google.com/p/gitextensions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Faruk’s</a:t>
            </a:r>
            <a:r>
              <a:rPr lang="en-US" b="1" dirty="0" smtClean="0"/>
              <a:t> Blog</a:t>
            </a:r>
            <a:r>
              <a:rPr lang="en-US" dirty="0" smtClean="0"/>
              <a:t> Using </a:t>
            </a:r>
            <a:r>
              <a:rPr lang="en-US" dirty="0" err="1" smtClean="0"/>
              <a:t>Git</a:t>
            </a:r>
            <a:r>
              <a:rPr lang="en-US" dirty="0" smtClean="0"/>
              <a:t> as source control provider, November 24, 2013</a:t>
            </a:r>
          </a:p>
          <a:p>
            <a:pPr lvl="1"/>
            <a:r>
              <a:rPr lang="en-US" dirty="0"/>
              <a:t>http://farukinfo.wordpress.com/</a:t>
            </a:r>
            <a:endParaRPr lang="en-US" dirty="0" smtClean="0"/>
          </a:p>
          <a:p>
            <a:r>
              <a:rPr lang="en-US" b="1" dirty="0" smtClean="0"/>
              <a:t>Ian Sommerville </a:t>
            </a:r>
            <a:r>
              <a:rPr lang="en-US" i="1" dirty="0" smtClean="0"/>
              <a:t>Software Engineering</a:t>
            </a:r>
            <a:r>
              <a:rPr lang="en-US" dirty="0" smtClean="0"/>
              <a:t>, 9</a:t>
            </a:r>
            <a:r>
              <a:rPr lang="en-US" baseline="30000" dirty="0" smtClean="0"/>
              <a:t>th</a:t>
            </a:r>
            <a:r>
              <a:rPr lang="en-US" dirty="0" smtClean="0"/>
              <a:t> edition, Pearson 2011</a:t>
            </a:r>
          </a:p>
          <a:p>
            <a:pPr lvl="2"/>
            <a:r>
              <a:rPr lang="en-US" dirty="0" smtClean="0"/>
              <a:t>Chapter 25 </a:t>
            </a:r>
            <a:r>
              <a:rPr lang="en-US" i="1" dirty="0" smtClean="0"/>
              <a:t>Configuration Management</a:t>
            </a:r>
            <a:r>
              <a:rPr lang="en-US" dirty="0" smtClean="0"/>
              <a:t>, page 681-704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22</a:t>
            </a:fld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5626968" cy="391703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Revision</a:t>
            </a:r>
          </a:p>
          <a:p>
            <a:pPr lvl="1"/>
            <a:r>
              <a:rPr lang="en-US" dirty="0" smtClean="0"/>
              <a:t>After a change there is a new revision of the documents</a:t>
            </a:r>
          </a:p>
          <a:p>
            <a:r>
              <a:rPr lang="en-US" dirty="0" smtClean="0"/>
              <a:t>Trunk</a:t>
            </a:r>
          </a:p>
          <a:p>
            <a:pPr lvl="1"/>
            <a:r>
              <a:rPr lang="en-US" dirty="0" smtClean="0"/>
              <a:t>The main development line</a:t>
            </a:r>
          </a:p>
          <a:p>
            <a:r>
              <a:rPr lang="en-US" dirty="0" smtClean="0"/>
              <a:t>Branch</a:t>
            </a:r>
          </a:p>
          <a:p>
            <a:pPr lvl="1"/>
            <a:r>
              <a:rPr lang="en-US" dirty="0" smtClean="0"/>
              <a:t>Work on a copy of the documents</a:t>
            </a:r>
          </a:p>
          <a:p>
            <a:pPr lvl="1"/>
            <a:r>
              <a:rPr lang="en-US" dirty="0" smtClean="0"/>
              <a:t>Check out forms a new branch</a:t>
            </a:r>
          </a:p>
          <a:p>
            <a:r>
              <a:rPr lang="en-US" dirty="0" smtClean="0"/>
              <a:t>Merge</a:t>
            </a:r>
          </a:p>
          <a:p>
            <a:pPr lvl="1"/>
            <a:r>
              <a:rPr lang="en-US" dirty="0" smtClean="0"/>
              <a:t>Branch is merged with the original documents.</a:t>
            </a:r>
          </a:p>
          <a:p>
            <a:pPr lvl="1"/>
            <a:r>
              <a:rPr lang="en-US" dirty="0" smtClean="0"/>
              <a:t>Done at check in</a:t>
            </a:r>
          </a:p>
          <a:p>
            <a:pPr lvl="1"/>
            <a:r>
              <a:rPr lang="en-US" dirty="0" smtClean="0"/>
              <a:t>Concurrency problems may require manual intervention</a:t>
            </a:r>
          </a:p>
          <a:p>
            <a:r>
              <a:rPr lang="en-US" dirty="0" smtClean="0"/>
              <a:t>Tag / baseline / label</a:t>
            </a:r>
          </a:p>
          <a:p>
            <a:pPr lvl="1"/>
            <a:r>
              <a:rPr lang="en-US" dirty="0" smtClean="0"/>
              <a:t>Snapshot of the documents</a:t>
            </a:r>
          </a:p>
          <a:p>
            <a:r>
              <a:rPr lang="en-US" dirty="0" smtClean="0"/>
              <a:t>HEAD / tip</a:t>
            </a:r>
          </a:p>
          <a:p>
            <a:pPr lvl="1"/>
            <a:r>
              <a:rPr lang="en-US" dirty="0" smtClean="0"/>
              <a:t>The latest revision</a:t>
            </a:r>
          </a:p>
        </p:txBody>
      </p:sp>
      <p:pic>
        <p:nvPicPr>
          <p:cNvPr id="10" name="Content Placeholder 9" descr="graph2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44208" y="1124744"/>
            <a:ext cx="1619250" cy="3971925"/>
          </a:xfrm>
        </p:spPr>
      </p:pic>
      <p:sp>
        <p:nvSpPr>
          <p:cNvPr id="7" name="Rectangle 6"/>
          <p:cNvSpPr/>
          <p:nvPr/>
        </p:nvSpPr>
        <p:spPr>
          <a:xfrm>
            <a:off x="1331640" y="5445224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 http://e.wikipedia.org/wiki/Revision_control</a:t>
            </a:r>
            <a:endParaRPr lang="da-DK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Version control:</a:t>
            </a:r>
            <a:br>
              <a:rPr lang="en-US" dirty="0" smtClean="0"/>
            </a:br>
            <a:r>
              <a:rPr lang="en-US" dirty="0" smtClean="0"/>
              <a:t>Some important concepts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Repository</a:t>
            </a:r>
          </a:p>
          <a:p>
            <a:pPr lvl="1"/>
            <a:r>
              <a:rPr lang="en-US" dirty="0" smtClean="0"/>
              <a:t>The documents are kept in a repository</a:t>
            </a:r>
          </a:p>
          <a:p>
            <a:pPr lvl="1"/>
            <a:r>
              <a:rPr lang="en-US" dirty="0" smtClean="0"/>
              <a:t>Repository can be either central or distributed</a:t>
            </a:r>
          </a:p>
          <a:p>
            <a:r>
              <a:rPr lang="en-US" dirty="0" smtClean="0"/>
              <a:t>Check out</a:t>
            </a:r>
          </a:p>
          <a:p>
            <a:pPr lvl="1"/>
            <a:r>
              <a:rPr lang="en-US" dirty="0" smtClean="0"/>
              <a:t>To modify the documents you must check out the documents from the repository.</a:t>
            </a:r>
          </a:p>
          <a:p>
            <a:pPr lvl="1"/>
            <a:r>
              <a:rPr lang="en-US" dirty="0" smtClean="0"/>
              <a:t>You get a local copy, called ”working copy”</a:t>
            </a:r>
          </a:p>
          <a:p>
            <a:r>
              <a:rPr lang="en-US" dirty="0" smtClean="0"/>
              <a:t>Check in / commit</a:t>
            </a:r>
          </a:p>
          <a:p>
            <a:pPr lvl="1"/>
            <a:r>
              <a:rPr lang="en-US" dirty="0" smtClean="0"/>
              <a:t>After modification you must check in the documents.</a:t>
            </a:r>
          </a:p>
          <a:p>
            <a:pPr lvl="1"/>
            <a:r>
              <a:rPr lang="en-US" dirty="0" smtClean="0"/>
              <a:t>Files may be locked from check out to check in</a:t>
            </a:r>
          </a:p>
          <a:p>
            <a:pPr lvl="2"/>
            <a:r>
              <a:rPr lang="en-US" dirty="0" smtClean="0"/>
              <a:t>Otherwise there might be concurrency problems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in and check out from repository</a:t>
            </a:r>
            <a:endParaRPr lang="en-US" dirty="0"/>
          </a:p>
        </p:txBody>
      </p:sp>
      <p:pic>
        <p:nvPicPr>
          <p:cNvPr id="4" name="Content Placeholder 3" descr="Slide0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8" cy="4525963"/>
          </a:xfrm>
        </p:spPr>
      </p:pic>
      <p:sp>
        <p:nvSpPr>
          <p:cNvPr id="5" name="Rectangle 4"/>
          <p:cNvSpPr/>
          <p:nvPr/>
        </p:nvSpPr>
        <p:spPr>
          <a:xfrm>
            <a:off x="1187624" y="5445224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from </a:t>
            </a:r>
            <a:r>
              <a:rPr lang="en-US" b="1" dirty="0" smtClean="0"/>
              <a:t>Sommerville</a:t>
            </a:r>
            <a:r>
              <a:rPr lang="en-US" dirty="0" smtClean="0"/>
              <a:t> </a:t>
            </a:r>
            <a:r>
              <a:rPr lang="en-US" b="1" dirty="0" smtClean="0"/>
              <a:t>Software Engineering</a:t>
            </a:r>
            <a:r>
              <a:rPr lang="en-US" dirty="0" smtClean="0"/>
              <a:t>, 9th edition, page 692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version control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Subversion from Apache</a:t>
            </a:r>
          </a:p>
          <a:p>
            <a:r>
              <a:rPr lang="da-DK" dirty="0" smtClean="0"/>
              <a:t>Mercurial</a:t>
            </a:r>
          </a:p>
          <a:p>
            <a:r>
              <a:rPr lang="da-DK" dirty="0" smtClean="0"/>
              <a:t>Team Foundation from Microsoft</a:t>
            </a:r>
          </a:p>
          <a:p>
            <a:pPr lvl="1"/>
            <a:r>
              <a:rPr lang="da-DK" sz="2600" dirty="0">
                <a:hlinkClick r:id="rId2"/>
              </a:rPr>
              <a:t>http://</a:t>
            </a:r>
            <a:r>
              <a:rPr lang="da-DK" sz="2600" dirty="0" smtClean="0">
                <a:hlinkClick r:id="rId2"/>
              </a:rPr>
              <a:t>msdn.microsoft.com/en-us/vstudio/ff637362.aspx</a:t>
            </a:r>
            <a:r>
              <a:rPr lang="da-DK" sz="2600" dirty="0" smtClean="0"/>
              <a:t> </a:t>
            </a:r>
          </a:p>
          <a:p>
            <a:r>
              <a:rPr lang="da-DK" dirty="0" smtClean="0"/>
              <a:t>Git</a:t>
            </a:r>
          </a:p>
          <a:p>
            <a:pPr lvl="1"/>
            <a:r>
              <a:rPr lang="en-US" dirty="0" smtClean="0"/>
              <a:t>Git is a distributed version control system</a:t>
            </a:r>
          </a:p>
          <a:p>
            <a:pPr lvl="1"/>
            <a:r>
              <a:rPr lang="en-US" dirty="0" smtClean="0"/>
              <a:t>Started by Linus Torvalds (Linux), 2005</a:t>
            </a:r>
          </a:p>
          <a:p>
            <a:pPr lvl="1"/>
            <a:r>
              <a:rPr lang="en-US" dirty="0" smtClean="0"/>
              <a:t>Git can be used from Visual Studio</a:t>
            </a:r>
          </a:p>
          <a:p>
            <a:pPr lvl="2"/>
            <a:r>
              <a:rPr lang="en-US" dirty="0" smtClean="0"/>
              <a:t>And other development environments</a:t>
            </a:r>
          </a:p>
          <a:p>
            <a:pPr lvl="1"/>
            <a:endParaRPr lang="da-DK" dirty="0" smtClean="0"/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distributed version control system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version control systems are centralized</a:t>
            </a:r>
          </a:p>
          <a:p>
            <a:pPr lvl="1"/>
            <a:r>
              <a:rPr lang="en-US" dirty="0" smtClean="0"/>
              <a:t>There is a single remote repository</a:t>
            </a:r>
          </a:p>
          <a:p>
            <a:pPr lvl="1"/>
            <a:r>
              <a:rPr lang="en-US" dirty="0" smtClean="0"/>
              <a:t>You must be online to commit, etc.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is a distributed version control system</a:t>
            </a:r>
          </a:p>
          <a:p>
            <a:pPr lvl="1"/>
            <a:r>
              <a:rPr lang="en-US" dirty="0" smtClean="0"/>
              <a:t>Remote repository</a:t>
            </a:r>
          </a:p>
          <a:p>
            <a:pPr lvl="1"/>
            <a:r>
              <a:rPr lang="en-US" dirty="0" smtClean="0"/>
              <a:t>Local repository</a:t>
            </a:r>
          </a:p>
          <a:p>
            <a:pPr lvl="2"/>
            <a:r>
              <a:rPr lang="en-US" dirty="0" smtClean="0"/>
              <a:t>You commit to the local repository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Working with a local repository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Create a local repository</a:t>
            </a:r>
          </a:p>
          <a:p>
            <a:r>
              <a:rPr lang="en-US" dirty="0" smtClean="0"/>
              <a:t>Commit to the local repository</a:t>
            </a:r>
          </a:p>
          <a:p>
            <a:pPr lvl="1"/>
            <a:r>
              <a:rPr lang="en-US" dirty="0" smtClean="0"/>
              <a:t>This should be done very often.</a:t>
            </a:r>
          </a:p>
          <a:p>
            <a:r>
              <a:rPr lang="en-US" dirty="0" smtClean="0"/>
              <a:t>Create a branch</a:t>
            </a:r>
          </a:p>
          <a:p>
            <a:r>
              <a:rPr lang="en-US" dirty="0" smtClean="0"/>
              <a:t>Checkout a branch</a:t>
            </a:r>
          </a:p>
          <a:p>
            <a:r>
              <a:rPr lang="en-US" dirty="0" smtClean="0"/>
              <a:t>Merge branches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Version control, using Git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8</a:t>
            </a:fld>
            <a:endParaRPr lang="da-DK" dirty="0"/>
          </a:p>
        </p:txBody>
      </p:sp>
      <p:pic>
        <p:nvPicPr>
          <p:cNvPr id="1026" name="Picture 2" descr="http://1.bp.blogspot.com/-_xajxOT7Sdc/UCVQgEruQLI/AAAAAAAAA-o/et1-wPmfoc8/s320/git%2Blocal%2Boperation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501106"/>
            <a:ext cx="3048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4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Extensions is a GUI program that help you working with </a:t>
            </a:r>
            <a:r>
              <a:rPr lang="en-US" dirty="0" err="1" smtClean="0"/>
              <a:t>Git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Extensions also provides a plugin for Visual Studio for the simple uses of </a:t>
            </a:r>
            <a:r>
              <a:rPr lang="en-US" dirty="0" err="1" smtClean="0"/>
              <a:t>Git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Automatically added to Visual Studio when you install </a:t>
            </a:r>
            <a:r>
              <a:rPr lang="en-US" dirty="0" err="1" smtClean="0"/>
              <a:t>Git</a:t>
            </a:r>
            <a:r>
              <a:rPr lang="en-US" dirty="0" smtClean="0"/>
              <a:t> Extensions</a:t>
            </a:r>
          </a:p>
          <a:p>
            <a:r>
              <a:rPr lang="en-US" dirty="0" smtClean="0"/>
              <a:t>Reference</a:t>
            </a:r>
          </a:p>
          <a:p>
            <a:pPr lvl="1"/>
            <a:r>
              <a:rPr lang="en-US" dirty="0">
                <a:hlinkClick r:id="rId2"/>
              </a:rPr>
              <a:t>https://code.google.com/p/gitextensions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git-extensions-documentation.readthedocs.org/en/latest/integration.html#visual-studio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Version control, using Git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9594-C4D4-434D-9FAA-A2CFB1C47196}" type="slidenum">
              <a:rPr lang="da-DK" smtClean="0"/>
              <a:pPr/>
              <a:t>9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16444</TotalTime>
  <Words>1146</Words>
  <Application>Microsoft Office PowerPoint</Application>
  <PresentationFormat>Skærmshow (4:3)</PresentationFormat>
  <Paragraphs>214</Paragraphs>
  <Slides>22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Version control</vt:lpstr>
      <vt:lpstr>What is version control?</vt:lpstr>
      <vt:lpstr>Graph structure</vt:lpstr>
      <vt:lpstr>Version control: Some important concepts</vt:lpstr>
      <vt:lpstr>Check in and check out from repository</vt:lpstr>
      <vt:lpstr>Some version control systems</vt:lpstr>
      <vt:lpstr>Git,  a distributed version control system</vt:lpstr>
      <vt:lpstr>Git: Working with a local repository</vt:lpstr>
      <vt:lpstr>Git Extensions</vt:lpstr>
      <vt:lpstr>Working with Git Extension  in Visual Studio</vt:lpstr>
      <vt:lpstr>Branching</vt:lpstr>
      <vt:lpstr>Merging</vt:lpstr>
      <vt:lpstr>Working with a remote Git repository</vt:lpstr>
      <vt:lpstr>Working with a remote repository Figure from http://git-scm.com/book/en/Distributed-Git-Contributing-to-a-Project</vt:lpstr>
      <vt:lpstr>Hosting a remote repository</vt:lpstr>
      <vt:lpstr>Creating a remote repository</vt:lpstr>
      <vt:lpstr>Working with a remote Git repository</vt:lpstr>
      <vt:lpstr>GitHub, a few hints</vt:lpstr>
      <vt:lpstr>Git support many different work flows</vt:lpstr>
      <vt:lpstr>Versions control as part of configuration management</vt:lpstr>
      <vt:lpstr>Configuration and change management in Unified Process (UP)</vt:lpstr>
      <vt:lpstr>References and further 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Version control</dc:title>
  <dc:creator>Anders Børjesson</dc:creator>
  <cp:lastModifiedBy>Administrator</cp:lastModifiedBy>
  <cp:revision>35</cp:revision>
  <dcterms:created xsi:type="dcterms:W3CDTF">2013-02-01T06:57:52Z</dcterms:created>
  <dcterms:modified xsi:type="dcterms:W3CDTF">2017-09-10T06:26:06Z</dcterms:modified>
</cp:coreProperties>
</file>