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64" r:id="rId10"/>
    <p:sldId id="266" r:id="rId11"/>
    <p:sldId id="268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671CC-BAC4-4854-9F79-24BDA4841A69}" type="datetimeFigureOut">
              <a:rPr lang="da-DK" smtClean="0"/>
              <a:t>12-09-2016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52F05-E3CB-449B-89E6-F2C838C7536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7065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52F05-E3CB-449B-89E6-F2C838C7536D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155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3FAF-B163-4088-B3CE-E15DD6DCE760}" type="datetime1">
              <a:rPr lang="da-DK" smtClean="0"/>
              <a:t>12-09-2016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676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6F58-8F99-4846-B1C2-E7B6503EA5E9}" type="datetime1">
              <a:rPr lang="da-DK" smtClean="0"/>
              <a:t>12-09-2016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54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0C5D-F79C-4A6A-8F19-A3B9EAFE275C}" type="datetime1">
              <a:rPr lang="da-DK" smtClean="0"/>
              <a:t>12-09-2016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137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8A89-FEAF-41EA-9573-0149A4828745}" type="datetime1">
              <a:rPr lang="da-DK" smtClean="0"/>
              <a:t>12-09-2016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693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D80E-26A2-4D0B-B6DC-981F11792B03}" type="datetime1">
              <a:rPr lang="da-DK" smtClean="0"/>
              <a:t>12-09-2016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208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64E2-1E06-42BD-B8A7-D3684BDAB31F}" type="datetime1">
              <a:rPr lang="da-DK" smtClean="0"/>
              <a:t>12-09-2016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86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7D15-5FF1-4125-ABF5-650264E9BEC7}" type="datetime1">
              <a:rPr lang="da-DK" smtClean="0"/>
              <a:t>12-09-2016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325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754C-EA05-4D0F-A04F-6CCAE15EB8B1}" type="datetime1">
              <a:rPr lang="da-DK" smtClean="0"/>
              <a:t>12-09-2016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76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72F-0D8F-4122-8CF1-057A209A33AC}" type="datetime1">
              <a:rPr lang="da-DK" smtClean="0"/>
              <a:t>12-09-2016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00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C739-798D-48AA-B0E4-1CCE330AA750}" type="datetime1">
              <a:rPr lang="da-DK" smtClean="0"/>
              <a:t>12-09-2016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434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6DED-7771-44F9-B1E6-011ED2F6DCFF}" type="datetime1">
              <a:rPr lang="da-DK" smtClean="0"/>
              <a:t>12-09-2016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53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7293C-3058-42B8-9965-51CA9FECE66D}" type="datetime1">
              <a:rPr lang="da-DK" smtClean="0"/>
              <a:t>12-09-2016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742BF-CF22-49BA-9A4D-47604A39D6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09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servicex.com/CurrencyConvertor.asmx?wsd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webservices/ws_soap_example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services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Implementing a service-oriented architecture using SOAP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482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(2)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da-DK" dirty="0"/>
              <a:t>SOAP messages can be transported using any transport protocol</a:t>
            </a:r>
          </a:p>
          <a:p>
            <a:pPr lvl="1">
              <a:lnSpc>
                <a:spcPct val="80000"/>
              </a:lnSpc>
            </a:pPr>
            <a:r>
              <a:rPr lang="en-US" altLang="da-DK" b="1" i="1" dirty="0" smtClean="0"/>
              <a:t>HTTP</a:t>
            </a:r>
            <a:r>
              <a:rPr lang="en-US" altLang="da-DK" b="1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da-DK" dirty="0" smtClean="0"/>
              <a:t>the most common SOAP transport protocol</a:t>
            </a:r>
            <a:endParaRPr lang="en-US" altLang="da-DK" dirty="0"/>
          </a:p>
          <a:p>
            <a:pPr lvl="1">
              <a:lnSpc>
                <a:spcPct val="80000"/>
              </a:lnSpc>
            </a:pPr>
            <a:r>
              <a:rPr lang="en-US" altLang="da-DK" dirty="0"/>
              <a:t>SMTP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Others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SOAP messages are tunneled through firewalls</a:t>
            </a:r>
          </a:p>
          <a:p>
            <a:pPr>
              <a:lnSpc>
                <a:spcPct val="80000"/>
              </a:lnSpc>
            </a:pPr>
            <a:r>
              <a:rPr lang="en-US" altLang="da-DK" dirty="0"/>
              <a:t>SOAP messages can be produced and consumed using any programming language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Sender and receiver can be written in different programming language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Sender and receiver need not know what programming language the other part was written </a:t>
            </a:r>
            <a:r>
              <a:rPr lang="en-US" altLang="da-DK" dirty="0" smtClean="0"/>
              <a:t>in</a:t>
            </a:r>
            <a:endParaRPr lang="da-DK" alt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16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WSDL: Web Service Description Language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da-DK" dirty="0"/>
              <a:t>Clients use a WSDL file to learn how to call a web service</a:t>
            </a:r>
            <a:endParaRPr lang="da-DK" altLang="da-DK" dirty="0"/>
          </a:p>
          <a:p>
            <a:pPr>
              <a:lnSpc>
                <a:spcPct val="80000"/>
              </a:lnSpc>
            </a:pPr>
            <a:r>
              <a:rPr lang="en-US" altLang="da-DK" dirty="0"/>
              <a:t>WSDL file is an XML document describing the public interface to a web service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Message formats</a:t>
            </a:r>
          </a:p>
          <a:p>
            <a:pPr lvl="2">
              <a:lnSpc>
                <a:spcPct val="80000"/>
              </a:lnSpc>
            </a:pPr>
            <a:r>
              <a:rPr lang="en-US" altLang="da-DK" dirty="0"/>
              <a:t>Operations</a:t>
            </a:r>
          </a:p>
          <a:p>
            <a:pPr lvl="3">
              <a:lnSpc>
                <a:spcPct val="80000"/>
              </a:lnSpc>
            </a:pPr>
            <a:r>
              <a:rPr lang="en-US" altLang="da-DK" dirty="0"/>
              <a:t>Methods which can be called on the web service</a:t>
            </a:r>
          </a:p>
          <a:p>
            <a:pPr lvl="3">
              <a:lnSpc>
                <a:spcPct val="80000"/>
              </a:lnSpc>
            </a:pPr>
            <a:r>
              <a:rPr lang="en-US" altLang="da-DK" dirty="0"/>
              <a:t>Parameters and return types to the methods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Protocol bindings</a:t>
            </a:r>
          </a:p>
          <a:p>
            <a:pPr lvl="2">
              <a:lnSpc>
                <a:spcPct val="80000"/>
              </a:lnSpc>
            </a:pPr>
            <a:r>
              <a:rPr lang="en-US" altLang="da-DK" dirty="0"/>
              <a:t>Protocol used for transportation</a:t>
            </a:r>
          </a:p>
          <a:p>
            <a:pPr lvl="1">
              <a:lnSpc>
                <a:spcPct val="80000"/>
              </a:lnSpc>
            </a:pPr>
            <a:r>
              <a:rPr lang="en-US" altLang="da-DK" dirty="0" smtClean="0"/>
              <a:t>Examples</a:t>
            </a:r>
            <a:endParaRPr lang="da-DK" altLang="da-DK" dirty="0" smtClean="0"/>
          </a:p>
          <a:p>
            <a:pPr lvl="2">
              <a:lnSpc>
                <a:spcPct val="80000"/>
              </a:lnSpc>
            </a:pPr>
            <a:r>
              <a:rPr lang="en-US" altLang="da-DK" dirty="0" smtClean="0">
                <a:hlinkClick r:id="rId2"/>
              </a:rPr>
              <a:t>http://www.webservicex.com/CurrencyConvertor.asmx?wsdl</a:t>
            </a:r>
            <a:r>
              <a:rPr lang="en-US" altLang="da-DK" dirty="0" smtClean="0"/>
              <a:t> </a:t>
            </a:r>
            <a:endParaRPr lang="en-US" alt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87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system services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da-DK" dirty="0" smtClean="0"/>
              <a:t>Legacy / existing systems can be re-used by wrapping them as web services.</a:t>
            </a:r>
          </a:p>
          <a:p>
            <a:r>
              <a:rPr lang="en-US" altLang="da-DK" dirty="0" smtClean="0"/>
              <a:t>Existing system can be used inside and outside the company.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67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 security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da-DK" dirty="0"/>
              <a:t>Integrity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SOAP messages are not tampered with</a:t>
            </a:r>
          </a:p>
          <a:p>
            <a:pPr>
              <a:lnSpc>
                <a:spcPct val="80000"/>
              </a:lnSpc>
            </a:pPr>
            <a:r>
              <a:rPr lang="en-US" altLang="da-DK" dirty="0"/>
              <a:t>Confidentiality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SOAP message can only be seen by intended recipients</a:t>
            </a:r>
          </a:p>
          <a:p>
            <a:pPr>
              <a:lnSpc>
                <a:spcPct val="80000"/>
              </a:lnSpc>
            </a:pPr>
            <a:r>
              <a:rPr lang="en-US" altLang="da-DK" dirty="0"/>
              <a:t>Authentication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Web service can only be called by authenticated clients</a:t>
            </a:r>
          </a:p>
          <a:p>
            <a:pPr>
              <a:lnSpc>
                <a:spcPct val="80000"/>
              </a:lnSpc>
            </a:pPr>
            <a:r>
              <a:rPr lang="en-US" altLang="da-DK" dirty="0"/>
              <a:t>Underlying technologies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Secure Socket Layer (SSL)</a:t>
            </a:r>
          </a:p>
          <a:p>
            <a:pPr lvl="1">
              <a:lnSpc>
                <a:spcPct val="80000"/>
              </a:lnSpc>
            </a:pPr>
            <a:r>
              <a:rPr lang="en-US" altLang="da-DK" dirty="0"/>
              <a:t>And many </a:t>
            </a:r>
            <a:r>
              <a:rPr lang="en-US" altLang="da-DK" dirty="0" smtClean="0"/>
              <a:t>others</a:t>
            </a:r>
            <a:endParaRPr lang="da-DK" alt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9398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W3Schools.com Web Services Tutorial</a:t>
            </a:r>
          </a:p>
          <a:p>
            <a:pPr lvl="1"/>
            <a:r>
              <a:rPr lang="en-US" dirty="0" smtClean="0"/>
              <a:t>http://www.w3schools.com/webservices/default.asp</a:t>
            </a:r>
          </a:p>
          <a:p>
            <a:r>
              <a:rPr lang="en-US" dirty="0" smtClean="0"/>
              <a:t>W3C Web of Services</a:t>
            </a:r>
          </a:p>
          <a:p>
            <a:pPr lvl="1"/>
            <a:r>
              <a:rPr lang="da-DK" dirty="0" smtClean="0"/>
              <a:t>http://www.w3.org/standards/webofservices/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9737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 = Service-Oriented Architecture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da-DK" dirty="0"/>
              <a:t>Nodes in a network make resources available to other participants in the network as services</a:t>
            </a:r>
          </a:p>
          <a:p>
            <a:r>
              <a:rPr lang="en-US" altLang="da-DK" dirty="0"/>
              <a:t>Accessed in a standardized way</a:t>
            </a:r>
          </a:p>
          <a:p>
            <a:r>
              <a:rPr lang="en-US" altLang="da-DK" dirty="0"/>
              <a:t>Loosely coupled services</a:t>
            </a:r>
          </a:p>
          <a:p>
            <a:r>
              <a:rPr lang="en-US" altLang="da-DK" dirty="0"/>
              <a:t>Platform independent</a:t>
            </a:r>
          </a:p>
          <a:p>
            <a:r>
              <a:rPr lang="en-US" altLang="da-DK" dirty="0"/>
              <a:t>Programming language independent</a:t>
            </a:r>
          </a:p>
          <a:p>
            <a:endParaRPr lang="en-US" altLang="da-DK" dirty="0"/>
          </a:p>
          <a:p>
            <a:r>
              <a:rPr lang="en-US" altLang="da-DK" dirty="0"/>
              <a:t>Web services makes SOA happen</a:t>
            </a:r>
            <a:r>
              <a:rPr lang="en-US" altLang="da-DK" dirty="0" smtClean="0"/>
              <a:t>!</a:t>
            </a:r>
            <a:endParaRPr lang="da-DK" alt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29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 terms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da-DK" sz="2400" dirty="0" smtClean="0"/>
              <a:t>Service</a:t>
            </a:r>
          </a:p>
          <a:p>
            <a:pPr lvl="1">
              <a:lnSpc>
                <a:spcPct val="80000"/>
              </a:lnSpc>
            </a:pPr>
            <a:r>
              <a:rPr lang="en-US" altLang="da-DK" sz="2000" dirty="0" smtClean="0"/>
              <a:t>Business function</a:t>
            </a:r>
          </a:p>
          <a:p>
            <a:pPr lvl="1">
              <a:lnSpc>
                <a:spcPct val="80000"/>
              </a:lnSpc>
            </a:pPr>
            <a:r>
              <a:rPr lang="en-US" altLang="da-DK" sz="2000" dirty="0" smtClean="0"/>
              <a:t>Accepts requests, produces responses</a:t>
            </a:r>
          </a:p>
          <a:p>
            <a:pPr>
              <a:lnSpc>
                <a:spcPct val="80000"/>
              </a:lnSpc>
            </a:pPr>
            <a:r>
              <a:rPr lang="en-US" altLang="da-DK" sz="2400" dirty="0" smtClean="0"/>
              <a:t>Provider</a:t>
            </a:r>
          </a:p>
          <a:p>
            <a:pPr lvl="1">
              <a:lnSpc>
                <a:spcPct val="80000"/>
              </a:lnSpc>
            </a:pPr>
            <a:r>
              <a:rPr lang="en-US" altLang="da-DK" sz="2000" dirty="0" smtClean="0"/>
              <a:t>Function which performs a service in response to a request from a consumer</a:t>
            </a:r>
          </a:p>
          <a:p>
            <a:pPr>
              <a:lnSpc>
                <a:spcPct val="80000"/>
              </a:lnSpc>
            </a:pPr>
            <a:r>
              <a:rPr lang="en-US" altLang="da-DK" sz="2400" dirty="0" smtClean="0"/>
              <a:t>Consumer</a:t>
            </a:r>
          </a:p>
          <a:p>
            <a:pPr lvl="1">
              <a:lnSpc>
                <a:spcPct val="80000"/>
              </a:lnSpc>
            </a:pPr>
            <a:r>
              <a:rPr lang="en-US" altLang="da-DK" sz="2000" dirty="0" smtClean="0"/>
              <a:t>Function which consumes the result of a service supplied by a provider</a:t>
            </a:r>
          </a:p>
          <a:p>
            <a:pPr>
              <a:lnSpc>
                <a:spcPct val="80000"/>
              </a:lnSpc>
            </a:pPr>
            <a:r>
              <a:rPr lang="en-US" altLang="da-DK" sz="2400" dirty="0" smtClean="0"/>
              <a:t>Discovery</a:t>
            </a:r>
          </a:p>
          <a:p>
            <a:pPr lvl="1">
              <a:lnSpc>
                <a:spcPct val="80000"/>
              </a:lnSpc>
            </a:pPr>
            <a:r>
              <a:rPr lang="en-US" altLang="da-DK" sz="2000" dirty="0" smtClean="0"/>
              <a:t>Ability to identify services</a:t>
            </a:r>
          </a:p>
          <a:p>
            <a:pPr lvl="1">
              <a:lnSpc>
                <a:spcPct val="80000"/>
              </a:lnSpc>
            </a:pPr>
            <a:r>
              <a:rPr lang="en-US" altLang="da-DK" sz="2000" dirty="0" smtClean="0"/>
              <a:t>Using a repository / registry</a:t>
            </a:r>
          </a:p>
          <a:p>
            <a:pPr>
              <a:lnSpc>
                <a:spcPct val="80000"/>
              </a:lnSpc>
            </a:pPr>
            <a:r>
              <a:rPr lang="en-US" altLang="da-DK" sz="2400" dirty="0" smtClean="0"/>
              <a:t>Binding</a:t>
            </a:r>
          </a:p>
          <a:p>
            <a:pPr lvl="1">
              <a:lnSpc>
                <a:spcPct val="80000"/>
              </a:lnSpc>
            </a:pPr>
            <a:r>
              <a:rPr lang="en-US" altLang="da-DK" sz="2000" dirty="0" smtClean="0"/>
              <a:t>Relationship between provider and consumer is dynamic</a:t>
            </a:r>
          </a:p>
          <a:p>
            <a:pPr lvl="2">
              <a:lnSpc>
                <a:spcPct val="80000"/>
              </a:lnSpc>
            </a:pPr>
            <a:r>
              <a:rPr lang="en-US" altLang="da-DK" sz="1800" dirty="0" smtClean="0"/>
              <a:t>Established at runtime</a:t>
            </a:r>
            <a:endParaRPr lang="da-DK" altLang="da-DK" sz="1800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853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services: The idea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da-DK" dirty="0"/>
              <a:t>Technology that allows applications to communicate</a:t>
            </a:r>
          </a:p>
          <a:p>
            <a:pPr lvl="1"/>
            <a:r>
              <a:rPr lang="en-US" altLang="da-DK" dirty="0"/>
              <a:t>Platform independent</a:t>
            </a:r>
          </a:p>
          <a:p>
            <a:pPr lvl="1"/>
            <a:r>
              <a:rPr lang="en-US" altLang="da-DK" dirty="0"/>
              <a:t>Programming language independent</a:t>
            </a:r>
          </a:p>
          <a:p>
            <a:pPr lvl="1"/>
            <a:r>
              <a:rPr lang="en-US" altLang="da-DK" dirty="0"/>
              <a:t>Send XML messages</a:t>
            </a:r>
          </a:p>
          <a:p>
            <a:pPr lvl="1"/>
            <a:r>
              <a:rPr lang="en-US" altLang="da-DK" dirty="0"/>
              <a:t>Can use many transport protocols</a:t>
            </a:r>
          </a:p>
          <a:p>
            <a:pPr lvl="1"/>
            <a:r>
              <a:rPr lang="en-US" altLang="da-DK" dirty="0"/>
              <a:t>Uses open </a:t>
            </a:r>
            <a:r>
              <a:rPr lang="en-US" altLang="da-DK" dirty="0" smtClean="0"/>
              <a:t>standards</a:t>
            </a:r>
            <a:endParaRPr lang="da-DK" alt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da-DK" dirty="0"/>
              <a:t>Web services are</a:t>
            </a:r>
          </a:p>
          <a:p>
            <a:pPr lvl="1"/>
            <a:r>
              <a:rPr lang="en-US" altLang="da-DK" dirty="0"/>
              <a:t>Developed by technical people</a:t>
            </a:r>
          </a:p>
          <a:p>
            <a:pPr lvl="1"/>
            <a:r>
              <a:rPr lang="en-US" altLang="da-DK" dirty="0"/>
              <a:t>Aggregated into solving business problems by business people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06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services, standards</a:t>
            </a:r>
            <a:endParaRPr lang="da-DK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da-DK" dirty="0" smtClean="0"/>
              <a:t>Open standards defined by </a:t>
            </a:r>
          </a:p>
          <a:p>
            <a:pPr lvl="1"/>
            <a:r>
              <a:rPr lang="en-US" altLang="da-DK" dirty="0" smtClean="0"/>
              <a:t>W3C </a:t>
            </a:r>
            <a:r>
              <a:rPr lang="en-US" altLang="da-DK" dirty="0" smtClean="0">
                <a:hlinkClick r:id="rId2"/>
              </a:rPr>
              <a:t>http://www.w3.org</a:t>
            </a:r>
            <a:r>
              <a:rPr lang="en-US" altLang="da-DK" dirty="0" smtClean="0"/>
              <a:t> </a:t>
            </a:r>
          </a:p>
          <a:p>
            <a:r>
              <a:rPr lang="en-US" altLang="da-DK" dirty="0" smtClean="0"/>
              <a:t>Supported by any major company</a:t>
            </a:r>
          </a:p>
          <a:p>
            <a:pPr lvl="1"/>
            <a:r>
              <a:rPr lang="en-US" altLang="da-DK" dirty="0" smtClean="0"/>
              <a:t>Microsoft</a:t>
            </a:r>
          </a:p>
          <a:p>
            <a:pPr lvl="1"/>
            <a:r>
              <a:rPr lang="en-US" altLang="da-DK" dirty="0" smtClean="0"/>
              <a:t>IBM</a:t>
            </a:r>
          </a:p>
          <a:p>
            <a:pPr lvl="1"/>
            <a:r>
              <a:rPr lang="en-US" altLang="da-DK" dirty="0" smtClean="0"/>
              <a:t>Oracle</a:t>
            </a:r>
          </a:p>
          <a:p>
            <a:pPr lvl="1"/>
            <a:r>
              <a:rPr lang="en-US" altLang="da-DK" dirty="0" smtClean="0"/>
              <a:t>and many others</a:t>
            </a:r>
            <a:endParaRPr lang="da-DK" altLang="da-DK" dirty="0" smtClean="0"/>
          </a:p>
          <a:p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716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services, technologies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da-DK" dirty="0"/>
              <a:t>SOAP</a:t>
            </a:r>
          </a:p>
          <a:p>
            <a:pPr lvl="1"/>
            <a:r>
              <a:rPr lang="en-US" altLang="da-DK" dirty="0"/>
              <a:t>Simple Object Access Protocol</a:t>
            </a:r>
          </a:p>
          <a:p>
            <a:r>
              <a:rPr lang="en-US" altLang="da-DK" dirty="0"/>
              <a:t>WSDL</a:t>
            </a:r>
          </a:p>
          <a:p>
            <a:pPr lvl="1"/>
            <a:r>
              <a:rPr lang="en-US" altLang="da-DK" dirty="0"/>
              <a:t>Web Service Description Language</a:t>
            </a:r>
          </a:p>
          <a:p>
            <a:r>
              <a:rPr lang="en-US" altLang="da-DK" dirty="0"/>
              <a:t>UDDI</a:t>
            </a:r>
          </a:p>
          <a:p>
            <a:pPr lvl="1"/>
            <a:r>
              <a:rPr lang="en-US" altLang="da-DK" dirty="0"/>
              <a:t>Universal Description, Discovery, and Integration</a:t>
            </a:r>
          </a:p>
          <a:p>
            <a:r>
              <a:rPr lang="en-US" altLang="da-DK" dirty="0"/>
              <a:t>XML</a:t>
            </a:r>
          </a:p>
          <a:p>
            <a:pPr lvl="1"/>
            <a:r>
              <a:rPr lang="en-US" altLang="da-DK" dirty="0" err="1"/>
              <a:t>eXtensible</a:t>
            </a:r>
            <a:r>
              <a:rPr lang="en-US" altLang="da-DK" dirty="0"/>
              <a:t> Markup Language</a:t>
            </a:r>
          </a:p>
          <a:p>
            <a:pPr lvl="1"/>
            <a:r>
              <a:rPr lang="en-US" altLang="da-DK" dirty="0"/>
              <a:t>Used by all web service </a:t>
            </a:r>
            <a:r>
              <a:rPr lang="en-US" altLang="da-DK" dirty="0" smtClean="0"/>
              <a:t>technologies</a:t>
            </a:r>
            <a:endParaRPr lang="da-DK" alt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81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Consuming</a:t>
            </a:r>
            <a:r>
              <a:rPr lang="da-DK" dirty="0" smtClean="0"/>
              <a:t> SOAP services with WCF Test Client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5350727" cy="4530725"/>
          </a:xfrm>
        </p:spPr>
        <p:txBody>
          <a:bodyPr>
            <a:normAutofit fontScale="92500"/>
          </a:bodyPr>
          <a:lstStyle/>
          <a:p>
            <a:r>
              <a:rPr lang="da-DK" dirty="0" smtClean="0"/>
              <a:t>With WCF Test Client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easily</a:t>
            </a:r>
            <a:r>
              <a:rPr lang="da-DK" dirty="0" smtClean="0"/>
              <a:t> </a:t>
            </a:r>
            <a:r>
              <a:rPr lang="da-DK" dirty="0" err="1" smtClean="0"/>
              <a:t>try</a:t>
            </a:r>
            <a:r>
              <a:rPr lang="da-DK" dirty="0" smtClean="0"/>
              <a:t> a SOAP service</a:t>
            </a:r>
          </a:p>
          <a:p>
            <a:pPr lvl="1"/>
            <a:r>
              <a:rPr lang="da-DK" dirty="0" err="1" smtClean="0"/>
              <a:t>Add</a:t>
            </a:r>
            <a:r>
              <a:rPr lang="da-DK" dirty="0" smtClean="0"/>
              <a:t> a reference to a WSDL file</a:t>
            </a:r>
          </a:p>
          <a:p>
            <a:pPr lvl="1"/>
            <a:r>
              <a:rPr lang="da-DK" dirty="0" smtClean="0"/>
              <a:t>Start </a:t>
            </a:r>
            <a:r>
              <a:rPr lang="da-DK" dirty="0" err="1" smtClean="0"/>
              <a:t>calling</a:t>
            </a:r>
            <a:r>
              <a:rPr lang="da-DK" dirty="0" smtClean="0"/>
              <a:t> the </a:t>
            </a:r>
            <a:r>
              <a:rPr lang="da-DK" dirty="0" err="1" smtClean="0"/>
              <a:t>methods</a:t>
            </a:r>
            <a:r>
              <a:rPr lang="da-DK" dirty="0" smtClean="0"/>
              <a:t> of the service</a:t>
            </a:r>
          </a:p>
          <a:p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get</a:t>
            </a:r>
            <a:r>
              <a:rPr lang="da-DK" dirty="0" smtClean="0"/>
              <a:t> WCF Test Client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download and </a:t>
            </a:r>
            <a:r>
              <a:rPr lang="da-DK" dirty="0" err="1" smtClean="0"/>
              <a:t>install</a:t>
            </a:r>
            <a:r>
              <a:rPr lang="da-DK" dirty="0" smtClean="0"/>
              <a:t> Visual Studio</a:t>
            </a:r>
          </a:p>
          <a:p>
            <a:r>
              <a:rPr lang="da-DK" dirty="0" smtClean="0"/>
              <a:t>On </a:t>
            </a:r>
            <a:r>
              <a:rPr lang="da-DK" dirty="0" err="1" smtClean="0"/>
              <a:t>my</a:t>
            </a:r>
            <a:r>
              <a:rPr lang="da-DK" dirty="0" smtClean="0"/>
              <a:t> computer WcfTestclient.exe is in the folder</a:t>
            </a:r>
          </a:p>
          <a:p>
            <a:pPr lvl="1"/>
            <a:r>
              <a:rPr lang="da-DK" dirty="0"/>
              <a:t>C:\Program Files (x86)\Microsoft Visual Studio </a:t>
            </a:r>
            <a:r>
              <a:rPr lang="da-DK" dirty="0" smtClean="0"/>
              <a:t>14.0\Common7\IDE</a:t>
            </a:r>
          </a:p>
          <a:p>
            <a:pPr lvl="1"/>
            <a:r>
              <a:rPr lang="da-DK" dirty="0" err="1" smtClean="0"/>
              <a:t>Add</a:t>
            </a:r>
            <a:r>
              <a:rPr lang="da-DK" dirty="0" smtClean="0"/>
              <a:t> a link to </a:t>
            </a:r>
            <a:r>
              <a:rPr lang="da-DK" dirty="0" err="1" smtClean="0"/>
              <a:t>your</a:t>
            </a:r>
            <a:r>
              <a:rPr lang="da-DK" dirty="0" smtClean="0"/>
              <a:t> desktop</a:t>
            </a:r>
          </a:p>
          <a:p>
            <a:pPr lvl="1"/>
            <a:endParaRPr lang="da-DK" dirty="0"/>
          </a:p>
        </p:txBody>
      </p:sp>
      <p:pic>
        <p:nvPicPr>
          <p:cNvPr id="7" name="Pladsholder til indhold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8678" y="1870075"/>
            <a:ext cx="5181600" cy="2757421"/>
          </a:xfrm>
          <a:prstGeom prst="rect">
            <a:avLst/>
          </a:prstGeo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047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Consuming SOAP web services in Visual Studio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Visual Studio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an interesting WSDL file</a:t>
            </a:r>
          </a:p>
          <a:p>
            <a:pPr lvl="1"/>
            <a:r>
              <a:rPr lang="en-US" dirty="0" smtClean="0"/>
              <a:t>Google “currency converter WSDL”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a service reference to you project</a:t>
            </a:r>
          </a:p>
          <a:p>
            <a:pPr lvl="1"/>
            <a:r>
              <a:rPr lang="en-US" dirty="0" smtClean="0"/>
              <a:t>Just insert the WSDL file URL</a:t>
            </a:r>
          </a:p>
          <a:p>
            <a:pPr lvl="1"/>
            <a:r>
              <a:rPr lang="en-US" dirty="0" smtClean="0"/>
              <a:t>Visual Studio will no generate some stub classes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the generated stub classes from your application</a:t>
            </a:r>
          </a:p>
          <a:p>
            <a:pPr lvl="1"/>
            <a:r>
              <a:rPr lang="en-US" dirty="0" smtClean="0"/>
              <a:t>When you call a method the stub class will create a socket, send a request, receive a response, and present the response to your application.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Example: Currency converter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246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SOAP: Simple Object Access Protocol</a:t>
            </a:r>
            <a:endParaRPr lang="da-DK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da-DK" sz="2400" dirty="0" smtClean="0"/>
              <a:t>XML is fine for data exchange, but it’s not enough</a:t>
            </a:r>
          </a:p>
          <a:p>
            <a:pPr lvl="1"/>
            <a:r>
              <a:rPr lang="en-US" altLang="da-DK" sz="2000" dirty="0" smtClean="0"/>
              <a:t>We need distinction between the header and the body of the message</a:t>
            </a:r>
          </a:p>
          <a:p>
            <a:pPr lvl="2"/>
            <a:r>
              <a:rPr lang="en-US" altLang="da-DK" sz="1800" dirty="0" smtClean="0"/>
              <a:t>Like in HTTP</a:t>
            </a:r>
          </a:p>
          <a:p>
            <a:r>
              <a:rPr lang="en-US" altLang="da-DK" sz="2400" dirty="0" smtClean="0"/>
              <a:t>A SOAP message in an XML document consisting of</a:t>
            </a:r>
          </a:p>
          <a:p>
            <a:pPr lvl="1"/>
            <a:r>
              <a:rPr lang="en-US" altLang="da-DK" sz="2000" dirty="0" smtClean="0"/>
              <a:t>Envelope (mandatory)</a:t>
            </a:r>
          </a:p>
          <a:p>
            <a:pPr lvl="1"/>
            <a:r>
              <a:rPr lang="en-US" altLang="da-DK" sz="2000" dirty="0" smtClean="0"/>
              <a:t>Headers (optional)</a:t>
            </a:r>
          </a:p>
          <a:p>
            <a:pPr lvl="1"/>
            <a:r>
              <a:rPr lang="en-US" altLang="da-DK" sz="2000" dirty="0" smtClean="0"/>
              <a:t>Body (mandatory)</a:t>
            </a:r>
          </a:p>
          <a:p>
            <a:pPr lvl="1"/>
            <a:r>
              <a:rPr lang="en-US" altLang="da-DK" sz="2000" dirty="0" smtClean="0"/>
              <a:t>Example</a:t>
            </a:r>
          </a:p>
          <a:p>
            <a:pPr lvl="2"/>
            <a:r>
              <a:rPr lang="en-US" altLang="da-DK" sz="1800" dirty="0" smtClean="0">
                <a:hlinkClick r:id="rId2"/>
              </a:rPr>
              <a:t>http://www.w3schools.com/webservices/ws_soap_example.asp</a:t>
            </a:r>
            <a:endParaRPr lang="en-US" altLang="da-DK" sz="1800" dirty="0" smtClean="0"/>
          </a:p>
          <a:p>
            <a:pPr lvl="1"/>
            <a:r>
              <a:rPr lang="en-US" altLang="da-DK" sz="2000" dirty="0" smtClean="0"/>
              <a:t>Attachments (images and other binary content)</a:t>
            </a:r>
            <a:endParaRPr lang="da-DK" altLang="da-DK" sz="2000" dirty="0" smtClean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Web services using SOAP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42BF-CF22-49BA-9A4D-47604A39D6DC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37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705</Words>
  <Application>Microsoft Office PowerPoint</Application>
  <PresentationFormat>Widescreen</PresentationFormat>
  <Paragraphs>149</Paragraphs>
  <Slides>14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Web services</vt:lpstr>
      <vt:lpstr>SOA = Service-Oriented Architecture</vt:lpstr>
      <vt:lpstr>SOA terms</vt:lpstr>
      <vt:lpstr>Web services: The idea</vt:lpstr>
      <vt:lpstr>Web services, standards</vt:lpstr>
      <vt:lpstr>Web services, technologies</vt:lpstr>
      <vt:lpstr>Consuming SOAP services with WCF Test Client</vt:lpstr>
      <vt:lpstr>Consuming SOAP web services in Visual Studio</vt:lpstr>
      <vt:lpstr>SOAP: Simple Object Access Protocol</vt:lpstr>
      <vt:lpstr>SOAP (2)</vt:lpstr>
      <vt:lpstr>WSDL: Web Service Description Language</vt:lpstr>
      <vt:lpstr>Legacy system services</vt:lpstr>
      <vt:lpstr>Web service security</vt:lpstr>
      <vt:lpstr>References and further readings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services</dc:title>
  <dc:creator>Anders Børjesson</dc:creator>
  <cp:lastModifiedBy>Administrator</cp:lastModifiedBy>
  <cp:revision>13</cp:revision>
  <dcterms:created xsi:type="dcterms:W3CDTF">2015-09-09T06:32:57Z</dcterms:created>
  <dcterms:modified xsi:type="dcterms:W3CDTF">2016-09-12T08:29:34Z</dcterms:modified>
</cp:coreProperties>
</file>