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8" r:id="rId3"/>
    <p:sldId id="258" r:id="rId4"/>
    <p:sldId id="271" r:id="rId5"/>
    <p:sldId id="269" r:id="rId6"/>
    <p:sldId id="280" r:id="rId7"/>
    <p:sldId id="265" r:id="rId8"/>
    <p:sldId id="266" r:id="rId9"/>
    <p:sldId id="267" r:id="rId10"/>
    <p:sldId id="260" r:id="rId11"/>
    <p:sldId id="263" r:id="rId12"/>
    <p:sldId id="270" r:id="rId13"/>
    <p:sldId id="264" r:id="rId14"/>
    <p:sldId id="262" r:id="rId15"/>
    <p:sldId id="273" r:id="rId16"/>
    <p:sldId id="274" r:id="rId17"/>
    <p:sldId id="276" r:id="rId18"/>
    <p:sldId id="257" r:id="rId19"/>
    <p:sldId id="272" r:id="rId20"/>
    <p:sldId id="281" r:id="rId21"/>
    <p:sldId id="277" r:id="rId22"/>
    <p:sldId id="279" r:id="rId23"/>
    <p:sldId id="282" r:id="rId24"/>
    <p:sldId id="283" r:id="rId25"/>
    <p:sldId id="284" r:id="rId26"/>
    <p:sldId id="27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B5CFF-1A69-456C-BFD9-F7FFB92A84FD}" type="datetimeFigureOut">
              <a:rPr lang="en-US" smtClean="0"/>
              <a:t>11/10/2014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1D2F5-7759-4AC4-ABB8-CD895B1C06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2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1D2F5-7759-4AC4-ABB8-CD895B1C068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25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9B28-BE12-4EF1-ADFB-15293C746F51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2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9ADCF-E87E-4DF9-8742-44926D2760F1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1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CA7A-0514-4B9B-986F-8E6E23979015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96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706C-8682-4FE7-991B-E6E1AEDC90C0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8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6CB9-237B-4FF5-8BC2-AD03B5626B61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3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28C6-5A15-4BD4-BF99-9BF212AC7FA6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4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46069-C4E7-4AF5-B3DB-EF5998FB3BF6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8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4A65-57DD-4E6F-A079-040103BD2B4C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8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C4EE-41E5-4A90-B014-01F62DF8809F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9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4013-70E3-46D1-A01E-8E3EA422F010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5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A0D73-77D4-4170-A6EA-49B3A8432A3B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3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CA8C4-0865-4871-84B1-1A56F38463D0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4899A-CB78-40E5-8559-C706F5F14E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1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22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Foreach loop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Iterating a collection is usually done with a foreach loop</a:t>
            </a:r>
          </a:p>
          <a:p>
            <a:r>
              <a:rPr lang="en-US" dirty="0" smtClean="0"/>
              <a:t>List&lt;String&gt; names = …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foreach</a:t>
            </a:r>
            <a:r>
              <a:rPr lang="en-US" dirty="0" smtClean="0"/>
              <a:t> (String name in names) { doSomething(name); }</a:t>
            </a:r>
          </a:p>
          <a:p>
            <a:r>
              <a:rPr lang="en-US" dirty="0" smtClean="0"/>
              <a:t>Is equivalent to </a:t>
            </a:r>
          </a:p>
          <a:p>
            <a:pPr marL="0" indent="0">
              <a:buNone/>
            </a:pPr>
            <a:r>
              <a:rPr lang="en-US" dirty="0" smtClean="0"/>
              <a:t>     Enumerator&lt;String&gt; enumerator = names.GetEnumerator();</a:t>
            </a:r>
          </a:p>
          <a:p>
            <a:pPr marL="0" indent="0">
              <a:buNone/>
            </a:pPr>
            <a:r>
              <a:rPr lang="en-US" dirty="0" smtClean="0"/>
              <a:t>     while (enumerator.MoveNext()) {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String name = enumerator.Current;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doSomething(name);</a:t>
            </a:r>
          </a:p>
          <a:p>
            <a:pPr marL="0" indent="0">
              <a:buNone/>
            </a:pPr>
            <a:r>
              <a:rPr lang="en-US" dirty="0" smtClean="0"/>
              <a:t>      }</a:t>
            </a:r>
          </a:p>
          <a:p>
            <a:r>
              <a:rPr lang="en-US" dirty="0" smtClean="0"/>
              <a:t>Example: CollectionsTrying</a:t>
            </a:r>
          </a:p>
          <a:p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488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a Dictionary object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dictionary has (key, value) pairs</a:t>
            </a:r>
          </a:p>
          <a:p>
            <a:r>
              <a:rPr lang="en-US" dirty="0" smtClean="0"/>
              <a:t>Two ways to iterate</a:t>
            </a:r>
          </a:p>
          <a:p>
            <a:pPr lvl="1"/>
            <a:r>
              <a:rPr lang="en-US" dirty="0" smtClean="0"/>
              <a:t>The slow, but easy to write</a:t>
            </a:r>
          </a:p>
          <a:p>
            <a:pPr lvl="2"/>
            <a:r>
              <a:rPr lang="en-US" dirty="0" smtClean="0"/>
              <a:t>Get the set of keys and iterate this set</a:t>
            </a:r>
          </a:p>
          <a:p>
            <a:pPr lvl="2"/>
            <a:r>
              <a:rPr lang="en-US" dirty="0" smtClean="0"/>
              <a:t>Foreach (TKey key in dictionary.Keys) { doSomething(key); }</a:t>
            </a:r>
          </a:p>
          <a:p>
            <a:pPr lvl="1"/>
            <a:r>
              <a:rPr lang="en-US" dirty="0" smtClean="0"/>
              <a:t>The faster, but harder to write</a:t>
            </a:r>
          </a:p>
          <a:p>
            <a:pPr lvl="2"/>
            <a:r>
              <a:rPr lang="en-US" dirty="0" smtClean="0"/>
              <a:t>Iterate the set of (key, value) pair</a:t>
            </a:r>
          </a:p>
          <a:p>
            <a:pPr lvl="2"/>
            <a:r>
              <a:rPr lang="en-US" dirty="0" smtClean="0"/>
              <a:t>Foreach (</a:t>
            </a:r>
            <a:r>
              <a:rPr lang="en-US" i="1" dirty="0" smtClean="0"/>
              <a:t>KeyValuePair</a:t>
            </a:r>
            <a:r>
              <a:rPr lang="en-US" dirty="0" smtClean="0"/>
              <a:t>&lt;TKey, TValue&gt; pair in dictionary) { doSomething(pair); }</a:t>
            </a:r>
          </a:p>
          <a:p>
            <a:pPr lvl="2"/>
            <a:r>
              <a:rPr lang="en-US" dirty="0" smtClean="0"/>
              <a:t>KeyValuePair is a </a:t>
            </a:r>
            <a:r>
              <a:rPr lang="en-US" i="1" dirty="0" smtClean="0"/>
              <a:t>struct</a:t>
            </a:r>
            <a:r>
              <a:rPr lang="en-US" dirty="0" smtClean="0"/>
              <a:t> (not a </a:t>
            </a:r>
            <a:r>
              <a:rPr lang="en-US" i="1" dirty="0" smtClean="0"/>
              <a:t>class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Example: CollectionsTrying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39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copy constructor is (1) a constructor that (2) copies elements from an existing object into the newly created object.</a:t>
            </a:r>
          </a:p>
          <a:p>
            <a:r>
              <a:rPr lang="en-US" dirty="0" smtClean="0"/>
              <a:t>Collection classes have copy constructors</a:t>
            </a:r>
          </a:p>
          <a:p>
            <a:r>
              <a:rPr lang="en-US" dirty="0" smtClean="0"/>
              <a:t>The copy constructors generally has a parameter (the existing object) of type IEnumerable.</a:t>
            </a:r>
          </a:p>
          <a:p>
            <a:pPr lvl="1"/>
            <a:r>
              <a:rPr lang="en-US" dirty="0" smtClean="0"/>
              <a:t>List(IEnumerable existingCollection)</a:t>
            </a:r>
          </a:p>
          <a:p>
            <a:pPr lvl="1"/>
            <a:r>
              <a:rPr lang="en-US" dirty="0" smtClean="0"/>
              <a:t>Queue(IEnumerable existingCollection)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Dictionary(IDictionary </a:t>
            </a:r>
            <a:r>
              <a:rPr lang="en-US" dirty="0" err="1" smtClean="0"/>
              <a:t>existingDictionary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GenericCatalog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60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collections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SortedSet</a:t>
            </a:r>
            <a:endParaRPr lang="en-US" dirty="0"/>
          </a:p>
          <a:p>
            <a:pPr lvl="1"/>
            <a:r>
              <a:rPr lang="en-US" dirty="0" smtClean="0"/>
              <a:t>Set where elements are kept sorted</a:t>
            </a:r>
          </a:p>
          <a:p>
            <a:r>
              <a:rPr lang="en-US" dirty="0" smtClean="0"/>
              <a:t>SortedList</a:t>
            </a:r>
          </a:p>
          <a:p>
            <a:pPr lvl="1"/>
            <a:r>
              <a:rPr lang="en-US" dirty="0" smtClean="0"/>
              <a:t>List of (key, value) pairs. Sorted by key</a:t>
            </a:r>
          </a:p>
          <a:p>
            <a:r>
              <a:rPr lang="en-US" dirty="0" smtClean="0"/>
              <a:t>SortedDictionary</a:t>
            </a:r>
          </a:p>
          <a:p>
            <a:pPr lvl="1"/>
            <a:r>
              <a:rPr lang="en-US" dirty="0" smtClean="0"/>
              <a:t>(key, value) pairs. Keys are unique. Sorted by key</a:t>
            </a:r>
          </a:p>
          <a:p>
            <a:r>
              <a:rPr lang="en-US" dirty="0" smtClean="0"/>
              <a:t>Sorted collections are generally slower than un-sorted collections</a:t>
            </a:r>
          </a:p>
          <a:p>
            <a:pPr lvl="1"/>
            <a:r>
              <a:rPr lang="en-US" dirty="0" smtClean="0"/>
              <a:t>Sorting has a price: Only use the sorted collections if you really need them</a:t>
            </a:r>
          </a:p>
          <a:p>
            <a:r>
              <a:rPr lang="en-US" dirty="0" smtClean="0"/>
              <a:t>Elements must implement the interface IComparable&lt;T&gt;</a:t>
            </a:r>
          </a:p>
          <a:p>
            <a:r>
              <a:rPr lang="en-US" dirty="0" smtClean="0"/>
              <a:t>Or the constructor must have an IComparer&lt;T&gt; object as a parameter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CollectionTrying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Read-only collections</a:t>
            </a:r>
            <a:endParaRPr lang="en-US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feature, .NET 4.5</a:t>
            </a:r>
          </a:p>
          <a:p>
            <a:r>
              <a:rPr lang="en-US" dirty="0" smtClean="0"/>
              <a:t>Sometimes you want to return a read-only view of a collection from a method</a:t>
            </a:r>
          </a:p>
          <a:p>
            <a:pPr lvl="1"/>
            <a:r>
              <a:rPr lang="en-US" dirty="0" smtClean="0"/>
              <a:t>Example: GenericCatalog.GetAll()</a:t>
            </a:r>
          </a:p>
          <a:p>
            <a:r>
              <a:rPr lang="en-US" dirty="0" smtClean="0"/>
              <a:t>IReadOnlyCollection</a:t>
            </a:r>
          </a:p>
          <a:p>
            <a:pPr lvl="1"/>
            <a:r>
              <a:rPr lang="en-US" dirty="0" smtClean="0"/>
              <a:t>IEnumerable + Count property</a:t>
            </a:r>
          </a:p>
          <a:p>
            <a:r>
              <a:rPr lang="en-US" dirty="0" smtClean="0"/>
              <a:t>IReadOnlyList</a:t>
            </a:r>
          </a:p>
          <a:p>
            <a:r>
              <a:rPr lang="en-US" dirty="0" smtClean="0"/>
              <a:t>IReadOnlyDictionary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54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Mutable collections vs. read-only collections</a:t>
            </a:r>
            <a:endParaRPr lang="en-US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014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Mutable collections</a:t>
            </a:r>
            <a:endParaRPr lang="en-US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014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Read-only collections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15</a:t>
            </a:fld>
            <a:endParaRPr lang="en-US" dirty="0"/>
          </a:p>
        </p:txBody>
      </p:sp>
      <p:pic>
        <p:nvPicPr>
          <p:cNvPr id="1026" name="Picture 2" descr="Mutable Collection Interfac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42" y="2266725"/>
            <a:ext cx="4608784" cy="331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ad-Only Collection Interface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2330790"/>
            <a:ext cx="5342813" cy="3254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felt 9"/>
          <p:cNvSpPr txBox="1"/>
          <p:nvPr/>
        </p:nvSpPr>
        <p:spPr>
          <a:xfrm>
            <a:off x="1034143" y="5833264"/>
            <a:ext cx="7794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Figures from http://msdn.microsoft.com/en-us/magazine/jj133817.aspx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0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ReadOnlyCollection: Decorator design pattern</a:t>
            </a:r>
            <a:endParaRPr lang="en-US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ReadOnlyCollection&lt;T&gt; implements IList&lt;T&gt;</a:t>
            </a:r>
          </a:p>
          <a:p>
            <a:pPr lvl="1"/>
            <a:r>
              <a:rPr lang="en-US" dirty="0" smtClean="0"/>
              <a:t>Some interface as any other List&lt;T&gt; and LinkedList&lt;T&gt;, but mutating operations throws NotSupportedOperationException</a:t>
            </a:r>
          </a:p>
          <a:p>
            <a:r>
              <a:rPr lang="en-US" dirty="0" smtClean="0"/>
              <a:t>ReadOnlyCollection&lt;T&gt; aggregates ONE IList&lt;T&gt; object</a:t>
            </a:r>
          </a:p>
          <a:p>
            <a:pPr lvl="1"/>
            <a:r>
              <a:rPr lang="en-US" dirty="0" smtClean="0"/>
              <a:t>This IList&lt;T&gt; object will be decorated</a:t>
            </a:r>
          </a:p>
          <a:p>
            <a:r>
              <a:rPr lang="en-US" dirty="0" smtClean="0"/>
              <a:t>Example: CollectionsTrying</a:t>
            </a:r>
          </a:p>
          <a:p>
            <a:r>
              <a:rPr lang="en-US" dirty="0" smtClean="0"/>
              <a:t>Easy to use, but bad design</a:t>
            </a:r>
          </a:p>
          <a:p>
            <a:pPr lvl="1"/>
            <a:r>
              <a:rPr lang="en-US" dirty="0" smtClean="0"/>
              <a:t>Having a lot of public methods throwing NotSupportedOperationException</a:t>
            </a:r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12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 collections</a:t>
            </a:r>
            <a:endParaRPr lang="en-US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984088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Ordinary collections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Thread safe collections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List&lt;T&gt;,</a:t>
                      </a:r>
                      <a:r>
                        <a:rPr lang="en-US" baseline="0" dirty="0" smtClean="0"/>
                        <a:t> ordered collection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none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none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ConcurrentBag&lt;T&gt;, not</a:t>
                      </a:r>
                      <a:r>
                        <a:rPr lang="en-US" baseline="0" dirty="0" smtClean="0"/>
                        <a:t> an ordered collection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Stack&lt;T&gt;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ConcurrentStack&lt;T&gt;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Queue&lt;T&gt;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ConcurrentQueue&lt;T&gt;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Dictionary&lt;TKey, TValue&gt;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ConcurrentDictionary&lt;TKey,</a:t>
                      </a:r>
                      <a:r>
                        <a:rPr lang="en-US" baseline="0" dirty="0" smtClean="0"/>
                        <a:t> TValue&gt;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44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Algorthm</a:t>
            </a:r>
            <a:r>
              <a:rPr lang="en-US" dirty="0" smtClean="0"/>
              <a:t> complexity: Big O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Big O indicates an upper bound on the computational resources (normally time) required to execute an algorithm</a:t>
            </a:r>
          </a:p>
          <a:p>
            <a:r>
              <a:rPr lang="en-US" dirty="0" smtClean="0"/>
              <a:t>O(1) constant time</a:t>
            </a:r>
          </a:p>
          <a:p>
            <a:pPr lvl="1"/>
            <a:r>
              <a:rPr lang="en-US" dirty="0" smtClean="0"/>
              <a:t>The time required does not depend on the amount of data</a:t>
            </a:r>
          </a:p>
          <a:p>
            <a:pPr lvl="1"/>
            <a:r>
              <a:rPr lang="en-US" dirty="0" smtClean="0"/>
              <a:t>This is very nice!</a:t>
            </a:r>
          </a:p>
          <a:p>
            <a:r>
              <a:rPr lang="en-US" dirty="0" smtClean="0"/>
              <a:t>O(n) linear time</a:t>
            </a:r>
          </a:p>
          <a:p>
            <a:pPr lvl="1"/>
            <a:r>
              <a:rPr lang="en-US" dirty="0" smtClean="0"/>
              <a:t>The time required depends on the amount of data.</a:t>
            </a:r>
          </a:p>
          <a:p>
            <a:pPr lvl="1"/>
            <a:r>
              <a:rPr lang="en-US" dirty="0" smtClean="0"/>
              <a:t>Example: Double data =&gt; double time</a:t>
            </a:r>
          </a:p>
          <a:p>
            <a:r>
              <a:rPr lang="en-US" dirty="0" smtClean="0"/>
              <a:t>O(n^2) quadratic time</a:t>
            </a:r>
          </a:p>
          <a:p>
            <a:pPr lvl="1"/>
            <a:r>
              <a:rPr lang="en-US" dirty="0" smtClean="0"/>
              <a:t>The time required depends (very much) on the amount of data</a:t>
            </a:r>
          </a:p>
          <a:p>
            <a:pPr lvl="1"/>
            <a:r>
              <a:rPr lang="en-US" dirty="0" smtClean="0"/>
              <a:t>Example: Double data =&gt; 4 times more time</a:t>
            </a:r>
          </a:p>
          <a:p>
            <a:pPr lvl="1"/>
            <a:r>
              <a:rPr lang="en-US" dirty="0" smtClean="0"/>
              <a:t>The is very serious!!</a:t>
            </a:r>
          </a:p>
          <a:p>
            <a:r>
              <a:rPr lang="en-US" dirty="0" smtClean="0"/>
              <a:t>O(log n) </a:t>
            </a:r>
          </a:p>
          <a:p>
            <a:pPr lvl="1"/>
            <a:r>
              <a:rPr lang="en-US" dirty="0" smtClean="0"/>
              <a:t>Better then O(n)</a:t>
            </a:r>
          </a:p>
          <a:p>
            <a:r>
              <a:rPr lang="en-US" dirty="0" smtClean="0"/>
              <a:t>O(n*log N)</a:t>
            </a:r>
          </a:p>
          <a:p>
            <a:r>
              <a:rPr lang="en-US" dirty="0" smtClean="0"/>
              <a:t>O(1) &lt; O(log n) &lt; O(n) &lt; O(n*log n) &lt; O(n^2)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56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in the C# API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Sorted collections</a:t>
            </a:r>
          </a:p>
          <a:p>
            <a:pPr lvl="1"/>
            <a:r>
              <a:rPr lang="en-US" dirty="0" err="1" smtClean="0"/>
              <a:t>SortedSet</a:t>
            </a:r>
            <a:r>
              <a:rPr lang="en-US" dirty="0" smtClean="0"/>
              <a:t>, </a:t>
            </a:r>
            <a:r>
              <a:rPr lang="en-US" dirty="0" err="1" smtClean="0"/>
              <a:t>SortedList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Keeps elements sorted as they are inserted.</a:t>
            </a:r>
          </a:p>
          <a:p>
            <a:r>
              <a:rPr lang="en-US" dirty="0" smtClean="0"/>
              <a:t>Sorting arrays</a:t>
            </a:r>
          </a:p>
          <a:p>
            <a:pPr lvl="1"/>
            <a:r>
              <a:rPr lang="en-US" dirty="0" err="1" smtClean="0"/>
              <a:t>Array.Sort</a:t>
            </a:r>
            <a:r>
              <a:rPr lang="en-US" dirty="0" smtClean="0"/>
              <a:t>(</a:t>
            </a:r>
            <a:r>
              <a:rPr lang="en-US" dirty="0" err="1" smtClean="0"/>
              <a:t>someArray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Uses the natural order (</a:t>
            </a:r>
            <a:r>
              <a:rPr lang="en-US" dirty="0" err="1" smtClean="0"/>
              <a:t>IComparable</a:t>
            </a:r>
            <a:r>
              <a:rPr lang="en-US" dirty="0" smtClean="0"/>
              <a:t> implemented on the element type)</a:t>
            </a:r>
          </a:p>
          <a:p>
            <a:pPr lvl="1"/>
            <a:r>
              <a:rPr lang="en-US" dirty="0" err="1" smtClean="0"/>
              <a:t>Array.Sort</a:t>
            </a:r>
            <a:r>
              <a:rPr lang="en-US" dirty="0" smtClean="0"/>
              <a:t>(</a:t>
            </a:r>
            <a:r>
              <a:rPr lang="en-US" dirty="0" err="1" smtClean="0"/>
              <a:t>someArray</a:t>
            </a:r>
            <a:r>
              <a:rPr lang="en-US" dirty="0" smtClean="0"/>
              <a:t>, </a:t>
            </a:r>
            <a:r>
              <a:rPr lang="en-US" dirty="0" err="1" smtClean="0"/>
              <a:t>IComparer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Uses </a:t>
            </a:r>
            <a:r>
              <a:rPr lang="en-US" dirty="0" err="1"/>
              <a:t>QuickSort</a:t>
            </a:r>
            <a:r>
              <a:rPr lang="en-US" dirty="0"/>
              <a:t> which is O(n * log 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Sorting lists</a:t>
            </a:r>
          </a:p>
          <a:p>
            <a:pPr lvl="1"/>
            <a:r>
              <a:rPr lang="en-US" dirty="0" err="1" smtClean="0"/>
              <a:t>List.Sort</a:t>
            </a:r>
            <a:r>
              <a:rPr lang="en-US" dirty="0" smtClean="0"/>
              <a:t>() method</a:t>
            </a:r>
          </a:p>
          <a:p>
            <a:pPr lvl="2"/>
            <a:r>
              <a:rPr lang="en-US" dirty="0" smtClean="0"/>
              <a:t>Converts the list to an array and uses </a:t>
            </a:r>
            <a:r>
              <a:rPr lang="en-US" dirty="0" err="1" smtClean="0"/>
              <a:t>Array.Sort</a:t>
            </a:r>
            <a:r>
              <a:rPr lang="en-US" dirty="0" smtClean="0"/>
              <a:t>(…)</a:t>
            </a:r>
          </a:p>
          <a:p>
            <a:pPr lvl="1"/>
            <a:r>
              <a:rPr lang="en-US" dirty="0" smtClean="0"/>
              <a:t>Simple sorting</a:t>
            </a:r>
          </a:p>
          <a:p>
            <a:pPr lvl="2"/>
            <a:r>
              <a:rPr lang="en-US" dirty="0" smtClean="0"/>
              <a:t>Uses O(n ^ 2)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CollectionsTrying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09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collections?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Collections are containers</a:t>
            </a:r>
          </a:p>
          <a:p>
            <a:pPr lvl="1"/>
            <a:r>
              <a:rPr lang="en-US" dirty="0" smtClean="0"/>
              <a:t>That is objects which contains other objects</a:t>
            </a:r>
          </a:p>
          <a:p>
            <a:r>
              <a:rPr lang="en-US" dirty="0" smtClean="0"/>
              <a:t>The API of modern programming languages contains a number of collections, like</a:t>
            </a:r>
          </a:p>
          <a:p>
            <a:pPr lvl="1"/>
            <a:r>
              <a:rPr lang="en-US" dirty="0" smtClean="0"/>
              <a:t>Array, lists, sets, etc.</a:t>
            </a:r>
          </a:p>
          <a:p>
            <a:r>
              <a:rPr lang="en-US" dirty="0" smtClean="0"/>
              <a:t>The collections API includes some algorithms working on the collections</a:t>
            </a:r>
          </a:p>
          <a:p>
            <a:pPr lvl="1"/>
            <a:r>
              <a:rPr lang="en-US" dirty="0" smtClean="0"/>
              <a:t>Sorting, searching, etc.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3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a random element (called the pivot) {or just pick the middle element}</a:t>
            </a:r>
          </a:p>
          <a:p>
            <a:r>
              <a:rPr lang="en-US" dirty="0" smtClean="0"/>
              <a:t>Divide the elements into two smaller sub-problems</a:t>
            </a:r>
          </a:p>
          <a:p>
            <a:pPr lvl="1"/>
            <a:r>
              <a:rPr lang="en-US" dirty="0" smtClean="0"/>
              <a:t>Left: elements &lt; pivot</a:t>
            </a:r>
          </a:p>
          <a:p>
            <a:pPr lvl="1"/>
            <a:r>
              <a:rPr lang="en-US" dirty="0" smtClean="0"/>
              <a:t>Right elements &gt;= pivot</a:t>
            </a:r>
          </a:p>
          <a:p>
            <a:r>
              <a:rPr lang="en-US" dirty="0" smtClean="0"/>
              <a:t>Do it again …</a:t>
            </a:r>
          </a:p>
          <a:p>
            <a:r>
              <a:rPr lang="en-US" dirty="0" err="1" smtClean="0"/>
              <a:t>QuickSort</a:t>
            </a:r>
            <a:r>
              <a:rPr lang="en-US" dirty="0" smtClean="0"/>
              <a:t> is the </a:t>
            </a:r>
            <a:r>
              <a:rPr lang="en-US" dirty="0"/>
              <a:t>sorting algorithm used in the </a:t>
            </a:r>
            <a:r>
              <a:rPr lang="en-US" dirty="0" smtClean="0"/>
              <a:t>List&lt;T&gt;.Sort()</a:t>
            </a:r>
          </a:p>
          <a:p>
            <a:pPr lvl="1"/>
            <a:r>
              <a:rPr lang="en-US" dirty="0" smtClean="0"/>
              <a:t>When the problem size is &lt; 16 it uses insertion sort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003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 the C# API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26029"/>
            <a:ext cx="10515600" cy="47509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Binary search</a:t>
            </a:r>
            <a:endParaRPr lang="en-US" dirty="0"/>
          </a:p>
          <a:p>
            <a:pPr lvl="1"/>
            <a:r>
              <a:rPr lang="en-US" dirty="0" smtClean="0"/>
              <a:t>Searching </a:t>
            </a:r>
            <a:r>
              <a:rPr lang="en-US" dirty="0"/>
              <a:t>a </a:t>
            </a:r>
            <a:r>
              <a:rPr lang="en-US" i="1" dirty="0"/>
              <a:t>sorted</a:t>
            </a:r>
            <a:r>
              <a:rPr lang="en-US" dirty="0"/>
              <a:t> </a:t>
            </a:r>
            <a:r>
              <a:rPr lang="en-US" dirty="0" smtClean="0"/>
              <a:t>list.</a:t>
            </a:r>
          </a:p>
          <a:p>
            <a:pPr lvl="1"/>
            <a:r>
              <a:rPr lang="en-US" dirty="0" smtClean="0"/>
              <a:t>Algorithmic outline: Searching for an element E</a:t>
            </a:r>
          </a:p>
          <a:p>
            <a:pPr lvl="2"/>
            <a:r>
              <a:rPr lang="en-US" dirty="0" smtClean="0"/>
              <a:t>Find the middle element</a:t>
            </a:r>
          </a:p>
          <a:p>
            <a:pPr lvl="2"/>
            <a:r>
              <a:rPr lang="en-US" dirty="0" smtClean="0"/>
              <a:t>If (E &lt; middle Element) search the left half of the list</a:t>
            </a:r>
          </a:p>
          <a:p>
            <a:pPr lvl="2"/>
            <a:r>
              <a:rPr lang="en-US" dirty="0" smtClean="0"/>
              <a:t>Else search the right half of the list</a:t>
            </a:r>
          </a:p>
          <a:p>
            <a:pPr lvl="1"/>
            <a:r>
              <a:rPr lang="en-US" dirty="0" smtClean="0"/>
              <a:t>Using ONE if statement we get rid of half the data: That is </a:t>
            </a:r>
            <a:r>
              <a:rPr lang="en-US" dirty="0" smtClean="0"/>
              <a:t>efficient!</a:t>
            </a:r>
            <a:endParaRPr lang="en-US" dirty="0" smtClean="0"/>
          </a:p>
          <a:p>
            <a:pPr lvl="1"/>
            <a:r>
              <a:rPr lang="en-US" dirty="0" smtClean="0"/>
              <a:t>O(log n)</a:t>
            </a:r>
          </a:p>
          <a:p>
            <a:pPr lvl="1"/>
            <a:r>
              <a:rPr lang="en-US" dirty="0" err="1" smtClean="0"/>
              <a:t>Array.BinarySearch</a:t>
            </a:r>
            <a:r>
              <a:rPr lang="en-US" dirty="0" smtClean="0"/>
              <a:t>() + </a:t>
            </a:r>
            <a:r>
              <a:rPr lang="en-US" dirty="0" err="1" smtClean="0"/>
              <a:t>Array.BinarySearch</a:t>
            </a:r>
            <a:r>
              <a:rPr lang="en-US" dirty="0" smtClean="0"/>
              <a:t>(</a:t>
            </a:r>
            <a:r>
              <a:rPr lang="en-US" dirty="0" err="1" smtClean="0"/>
              <a:t>IComparer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List.BinarySearch</a:t>
            </a:r>
            <a:r>
              <a:rPr lang="en-US" dirty="0" smtClean="0"/>
              <a:t>() + </a:t>
            </a:r>
            <a:r>
              <a:rPr lang="en-US" dirty="0" err="1" smtClean="0"/>
              <a:t>List.BinarySearch</a:t>
            </a:r>
            <a:r>
              <a:rPr lang="en-US" dirty="0" smtClean="0"/>
              <a:t>(</a:t>
            </a:r>
            <a:r>
              <a:rPr lang="en-US" dirty="0" err="1" smtClean="0"/>
              <a:t>Icomparer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CollectionsTrying</a:t>
            </a:r>
            <a:endParaRPr lang="en-US" dirty="0" smtClean="0"/>
          </a:p>
          <a:p>
            <a:r>
              <a:rPr lang="en-US" dirty="0" smtClean="0"/>
              <a:t>Linear search</a:t>
            </a:r>
          </a:p>
          <a:p>
            <a:pPr lvl="1"/>
            <a:r>
              <a:rPr lang="en-US" dirty="0" smtClean="0"/>
              <a:t>Works on un-sorted lists.</a:t>
            </a:r>
          </a:p>
          <a:p>
            <a:pPr lvl="1"/>
            <a:r>
              <a:rPr lang="en-US" dirty="0" smtClean="0"/>
              <a:t>Start from the end (simple for loop) and continue till you find E or reach the end of the list. </a:t>
            </a:r>
          </a:p>
          <a:p>
            <a:pPr lvl="1"/>
            <a:r>
              <a:rPr lang="en-US" dirty="0" smtClean="0"/>
              <a:t>On the average you find E in the middle of the list – or continue to the end to conclude that E is not in the list</a:t>
            </a:r>
          </a:p>
          <a:p>
            <a:pPr lvl="1"/>
            <a:r>
              <a:rPr lang="en-US" dirty="0" smtClean="0"/>
              <a:t>O(n)</a:t>
            </a:r>
            <a:endParaRPr lang="en-US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02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and conquer algorithms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Recursively break down the problem into two (or more) sub-problems until the problem becomes simple enough to be solved directly.</a:t>
            </a:r>
          </a:p>
          <a:p>
            <a:r>
              <a:rPr lang="en-US" dirty="0" smtClean="0"/>
              <a:t>The solution to the sub-problems are then combined to give the solution to the original (big) problem.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Binary search</a:t>
            </a:r>
          </a:p>
          <a:p>
            <a:pPr lvl="2"/>
            <a:r>
              <a:rPr lang="en-US" dirty="0" smtClean="0"/>
              <a:t>“Decrease and conquer”</a:t>
            </a:r>
          </a:p>
          <a:p>
            <a:pPr lvl="1"/>
            <a:r>
              <a:rPr lang="en-US" dirty="0" smtClean="0"/>
              <a:t>Quick sort</a:t>
            </a:r>
          </a:p>
          <a:p>
            <a:pPr lvl="2"/>
            <a:r>
              <a:rPr lang="en-US" dirty="0" smtClean="0"/>
              <a:t>Picks a random pivot (an element): Breaks the problem into two sub-problems: </a:t>
            </a:r>
          </a:p>
          <a:p>
            <a:pPr lvl="3"/>
            <a:r>
              <a:rPr lang="en-US" dirty="0" smtClean="0"/>
              <a:t>Left: smaller than pivot </a:t>
            </a:r>
          </a:p>
          <a:p>
            <a:pPr lvl="3"/>
            <a:r>
              <a:rPr lang="en-US" dirty="0" smtClean="0"/>
              <a:t>Right: larger than pivot</a:t>
            </a:r>
          </a:p>
          <a:p>
            <a:r>
              <a:rPr lang="en-US" dirty="0" smtClean="0"/>
              <a:t>Source</a:t>
            </a:r>
            <a:r>
              <a:rPr lang="en-US" dirty="0"/>
              <a:t>: http://en.wikipedia.org/wiki/Divide_and_conquer_algorithms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92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search is O(log n)</a:t>
            </a:r>
          </a:p>
          <a:p>
            <a:r>
              <a:rPr lang="en-US" dirty="0" smtClean="0"/>
              <a:t>We want something better: O(1)</a:t>
            </a:r>
          </a:p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Compute a number (called the “hash value”) from the data are searching for</a:t>
            </a:r>
          </a:p>
          <a:p>
            <a:pPr lvl="1"/>
            <a:r>
              <a:rPr lang="en-US" dirty="0" smtClean="0"/>
              <a:t>Use the hash value as an index in an array (called the “hash table”)</a:t>
            </a:r>
          </a:p>
          <a:p>
            <a:pPr lvl="1"/>
            <a:r>
              <a:rPr lang="en-US" dirty="0" smtClean="0"/>
              <a:t>Every element in the array holds a “bucket” of elements</a:t>
            </a:r>
          </a:p>
          <a:p>
            <a:pPr lvl="1"/>
            <a:r>
              <a:rPr lang="en-US" dirty="0" smtClean="0"/>
              <a:t>If every bucket holds few elements (preferably 1) then hashing is O(1)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29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767895"/>
          </a:xfrm>
        </p:spPr>
        <p:txBody>
          <a:bodyPr/>
          <a:lstStyle/>
          <a:p>
            <a:r>
              <a:rPr lang="en-US" dirty="0" smtClean="0"/>
              <a:t>Hash function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199" y="963838"/>
            <a:ext cx="10842171" cy="548050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good hash function distributes elements evenly in the hash table</a:t>
            </a:r>
          </a:p>
          <a:p>
            <a:pPr lvl="1"/>
            <a:r>
              <a:rPr lang="en-US" dirty="0" smtClean="0"/>
              <a:t>The worst hash function always return 0 (or another constant)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Hash table with 10 slots</a:t>
            </a:r>
          </a:p>
          <a:p>
            <a:pPr lvl="1"/>
            <a:r>
              <a:rPr lang="en-US" dirty="0" smtClean="0"/>
              <a:t>Hash(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) { return I % 10}</a:t>
            </a:r>
          </a:p>
          <a:p>
            <a:pPr lvl="2"/>
            <a:r>
              <a:rPr lang="en-US" dirty="0" smtClean="0"/>
              <a:t>% is the remainder operator</a:t>
            </a:r>
          </a:p>
          <a:p>
            <a:pPr lvl="1"/>
            <a:r>
              <a:rPr lang="en-US" dirty="0" smtClean="0"/>
              <a:t>Generally</a:t>
            </a:r>
          </a:p>
          <a:p>
            <a:pPr lvl="2"/>
            <a:r>
              <a:rPr lang="en-US" dirty="0" smtClean="0"/>
              <a:t>Hash table with </a:t>
            </a:r>
            <a:r>
              <a:rPr lang="en-US" i="1" dirty="0" smtClean="0"/>
              <a:t>N</a:t>
            </a:r>
            <a:r>
              <a:rPr lang="en-US" dirty="0" smtClean="0"/>
              <a:t> slots</a:t>
            </a:r>
          </a:p>
          <a:p>
            <a:pPr lvl="2"/>
            <a:r>
              <a:rPr lang="en-US" dirty="0" smtClean="0"/>
              <a:t>Hash(T t) { return operation(t) % </a:t>
            </a:r>
            <a:r>
              <a:rPr lang="en-US" i="1" dirty="0" smtClean="0"/>
              <a:t>N</a:t>
            </a:r>
            <a:r>
              <a:rPr lang="en-US" dirty="0" smtClean="0"/>
              <a:t>; }</a:t>
            </a:r>
          </a:p>
          <a:p>
            <a:pPr lvl="3"/>
            <a:r>
              <a:rPr lang="en-US" dirty="0" smtClean="0"/>
              <a:t>The operation should be fast and distribute elements well</a:t>
            </a:r>
          </a:p>
          <a:p>
            <a:r>
              <a:rPr lang="en-US" dirty="0" smtClean="0"/>
              <a:t>C#, class Object</a:t>
            </a:r>
          </a:p>
          <a:p>
            <a:pPr lvl="1"/>
            <a:r>
              <a:rPr lang="en-US" dirty="0" smtClean="0"/>
              <a:t>Public virtual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GetHashCode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Every object has this method</a:t>
            </a:r>
          </a:p>
          <a:p>
            <a:pPr lvl="1"/>
            <a:r>
              <a:rPr lang="en-US" dirty="0" smtClean="0"/>
              <a:t>Virtual: You can (and should) override the methods in you classes</a:t>
            </a:r>
          </a:p>
          <a:p>
            <a:r>
              <a:rPr lang="en-US" dirty="0" err="1" smtClean="0"/>
              <a:t>GetHashCode</a:t>
            </a:r>
            <a:r>
              <a:rPr lang="en-US" dirty="0" smtClean="0"/>
              <a:t>() and Equals()</a:t>
            </a:r>
          </a:p>
          <a:p>
            <a:pPr lvl="1"/>
            <a:r>
              <a:rPr lang="en-US" dirty="0" smtClean="0"/>
              <a:t>If the </a:t>
            </a:r>
            <a:r>
              <a:rPr lang="en-US" dirty="0" err="1" smtClean="0"/>
              <a:t>GetHashCode</a:t>
            </a:r>
            <a:r>
              <a:rPr lang="en-US" dirty="0" smtClean="0"/>
              <a:t>() send you to a bucket with more than ONE element, Equals() is used to find the right element in the bucket</a:t>
            </a:r>
          </a:p>
          <a:p>
            <a:pPr lvl="1"/>
            <a:r>
              <a:rPr lang="en-US" dirty="0" err="1" smtClean="0"/>
              <a:t>A.Equals</a:t>
            </a:r>
            <a:r>
              <a:rPr lang="en-US" dirty="0" smtClean="0"/>
              <a:t>(b) is true 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⇒ </a:t>
            </a:r>
            <a:r>
              <a:rPr lang="en-US" dirty="0" err="1" smtClean="0">
                <a:ea typeface="Arial Unicode MS" pitchFamily="34" charset="-128"/>
                <a:cs typeface="Arial Unicode MS" pitchFamily="34" charset="-128"/>
              </a:rPr>
              <a:t>a.GetHashCode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() == </a:t>
            </a:r>
            <a:r>
              <a:rPr lang="en-US" dirty="0" err="1" smtClean="0">
                <a:ea typeface="Arial Unicode MS" pitchFamily="34" charset="-128"/>
                <a:cs typeface="Arial Unicode MS" pitchFamily="34" charset="-128"/>
              </a:rPr>
              <a:t>b.GetHashCode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()</a:t>
            </a:r>
          </a:p>
          <a:p>
            <a:pPr lvl="1"/>
            <a:r>
              <a:rPr lang="en-US" strike="sngStrike" dirty="0" err="1" smtClean="0">
                <a:ea typeface="Arial Unicode MS" pitchFamily="34" charset="-128"/>
                <a:cs typeface="Arial Unicode MS" pitchFamily="34" charset="-128"/>
              </a:rPr>
              <a:t>A.GetHashCode</a:t>
            </a:r>
            <a:r>
              <a:rPr lang="en-US" strike="sngStrike" dirty="0" smtClean="0">
                <a:ea typeface="Arial Unicode MS" pitchFamily="34" charset="-128"/>
                <a:cs typeface="Arial Unicode MS" pitchFamily="34" charset="-128"/>
              </a:rPr>
              <a:t>() == </a:t>
            </a:r>
            <a:r>
              <a:rPr lang="en-US" strike="sngStrike" dirty="0" err="1" smtClean="0">
                <a:ea typeface="Arial Unicode MS" pitchFamily="34" charset="-128"/>
                <a:cs typeface="Arial Unicode MS" pitchFamily="34" charset="-128"/>
              </a:rPr>
              <a:t>b.GetHashCode</a:t>
            </a:r>
            <a:r>
              <a:rPr lang="en-US" strike="sngStrike" dirty="0" smtClean="0">
                <a:ea typeface="Arial Unicode MS" pitchFamily="34" charset="-128"/>
                <a:cs typeface="Arial Unicode MS" pitchFamily="34" charset="-128"/>
              </a:rPr>
              <a:t>() ⇒ </a:t>
            </a:r>
            <a:r>
              <a:rPr lang="en-US" strike="sngStrike" dirty="0" err="1" smtClean="0">
                <a:ea typeface="Arial Unicode MS" pitchFamily="34" charset="-128"/>
                <a:cs typeface="Arial Unicode MS" pitchFamily="34" charset="-128"/>
              </a:rPr>
              <a:t>a.Equals</a:t>
            </a:r>
            <a:r>
              <a:rPr lang="en-US" strike="sngStrike" dirty="0" smtClean="0">
                <a:ea typeface="Arial Unicode MS" pitchFamily="34" charset="-128"/>
                <a:cs typeface="Arial Unicode MS" pitchFamily="34" charset="-128"/>
              </a:rPr>
              <a:t>(b)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		not necessarily</a:t>
            </a:r>
          </a:p>
          <a:p>
            <a:pPr lvl="1"/>
            <a:r>
              <a:rPr lang="en-US" dirty="0" err="1" smtClean="0">
                <a:ea typeface="Arial Unicode MS" pitchFamily="34" charset="-128"/>
                <a:cs typeface="Arial Unicode MS" pitchFamily="34" charset="-128"/>
              </a:rPr>
              <a:t>A.GetHashCode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() != </a:t>
            </a:r>
            <a:r>
              <a:rPr lang="en-US" dirty="0" err="1" smtClean="0">
                <a:ea typeface="Arial Unicode MS" pitchFamily="34" charset="-128"/>
                <a:cs typeface="Arial Unicode MS" pitchFamily="34" charset="-128"/>
              </a:rPr>
              <a:t>b.GetHashCode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() ⇒ </a:t>
            </a:r>
            <a:r>
              <a:rPr lang="en-US" dirty="0" err="1" smtClean="0">
                <a:ea typeface="Arial Unicode MS" pitchFamily="34" charset="-128"/>
                <a:cs typeface="Arial Unicode MS" pitchFamily="34" charset="-128"/>
              </a:rPr>
              <a:t>a.Equals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(b) is false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29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hash table is basically an array.</a:t>
            </a:r>
          </a:p>
          <a:p>
            <a:r>
              <a:rPr lang="en-US" dirty="0" smtClean="0"/>
              <a:t>2 elements computes the same hash value (same array index)</a:t>
            </a:r>
          </a:p>
          <a:p>
            <a:pPr lvl="1"/>
            <a:r>
              <a:rPr lang="en-US" dirty="0" smtClean="0"/>
              <a:t>Called a </a:t>
            </a:r>
            <a:r>
              <a:rPr lang="en-US" i="1" dirty="0" smtClean="0"/>
              <a:t>collision</a:t>
            </a:r>
          </a:p>
          <a:p>
            <a:pPr lvl="1"/>
            <a:r>
              <a:rPr lang="en-US" dirty="0" smtClean="0"/>
              <a:t>More elements in the same bucket</a:t>
            </a:r>
          </a:p>
          <a:p>
            <a:pPr lvl="2"/>
            <a:r>
              <a:rPr lang="en-US" dirty="0" smtClean="0"/>
              <a:t>Searching is no longer O(1)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If a hash table is almost full we get a lot of collisions.</a:t>
            </a:r>
          </a:p>
          <a:p>
            <a:pPr lvl="1"/>
            <a:r>
              <a:rPr lang="en-US" dirty="0" smtClean="0"/>
              <a:t>The load factor should be &lt; 75%</a:t>
            </a:r>
          </a:p>
          <a:p>
            <a:r>
              <a:rPr lang="en-US" dirty="0" smtClean="0"/>
              <a:t>Solution: Re-hashing</a:t>
            </a:r>
          </a:p>
          <a:p>
            <a:pPr lvl="1"/>
            <a:r>
              <a:rPr lang="en-US" dirty="0" smtClean="0"/>
              <a:t>Create a larger hash table (array) + update hash function + move elements to the new hash table</a:t>
            </a:r>
          </a:p>
          <a:p>
            <a:pPr lvl="1"/>
            <a:r>
              <a:rPr lang="en-US" dirty="0" smtClean="0"/>
              <a:t>That takes a lot of time!!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26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MSDN Collections (C# and Visual Basic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http://msdn.microsoft.com/en-us/library/ybcx56wz.aspx</a:t>
            </a:r>
          </a:p>
          <a:p>
            <a:r>
              <a:rPr lang="en-US" dirty="0" smtClean="0"/>
              <a:t>Deitel &amp; Deitel: Visual C# 2012, 5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pPr lvl="1"/>
            <a:r>
              <a:rPr lang="en-US" dirty="0" smtClean="0"/>
              <a:t>Chapter 21 Collections</a:t>
            </a:r>
            <a:r>
              <a:rPr lang="en-US" smtClean="0"/>
              <a:t>, page 852-885</a:t>
            </a:r>
            <a:endParaRPr lang="en-US" smtClean="0"/>
          </a:p>
          <a:p>
            <a:r>
              <a:rPr lang="en-US" dirty="0" smtClean="0"/>
              <a:t>John </a:t>
            </a:r>
            <a:r>
              <a:rPr lang="en-US" dirty="0"/>
              <a:t>Sharp: Microsoft Visual C# 2012 Step by Step, 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hapter </a:t>
            </a:r>
            <a:r>
              <a:rPr lang="en-US" dirty="0"/>
              <a:t>8 Using Collections, page 419-439</a:t>
            </a:r>
          </a:p>
          <a:p>
            <a:r>
              <a:rPr lang="en-US" dirty="0" smtClean="0"/>
              <a:t>Bart De </a:t>
            </a:r>
            <a:r>
              <a:rPr lang="en-US" dirty="0" err="1" smtClean="0"/>
              <a:t>Smet</a:t>
            </a:r>
            <a:r>
              <a:rPr lang="en-US" dirty="0" smtClean="0"/>
              <a:t>: C# 5.0 Unleashed, </a:t>
            </a:r>
            <a:r>
              <a:rPr lang="en-US" dirty="0" err="1" smtClean="0"/>
              <a:t>Sams</a:t>
            </a:r>
            <a:r>
              <a:rPr lang="en-US" dirty="0" smtClean="0"/>
              <a:t> 2013</a:t>
            </a:r>
          </a:p>
          <a:p>
            <a:pPr lvl="1"/>
            <a:r>
              <a:rPr lang="en-US" dirty="0" smtClean="0"/>
              <a:t>Chapter 16 Collection Types, page 755-787</a:t>
            </a:r>
          </a:p>
          <a:p>
            <a:r>
              <a:rPr lang="en-US" dirty="0" err="1" smtClean="0"/>
              <a:t>Landwert</a:t>
            </a:r>
            <a:r>
              <a:rPr lang="en-US" dirty="0" smtClean="0"/>
              <a:t>: What’s new in the .NET4.5 Base Class Library	</a:t>
            </a:r>
          </a:p>
          <a:p>
            <a:pPr lvl="1"/>
            <a:r>
              <a:rPr lang="en-US" dirty="0" smtClean="0"/>
              <a:t>Read-Only Collection Interfaces</a:t>
            </a:r>
          </a:p>
          <a:p>
            <a:pPr lvl="1"/>
            <a:r>
              <a:rPr lang="en-US" dirty="0" smtClean="0"/>
              <a:t>http://msdn.microsoft.com/en-us/magazine/jj133817.aspx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09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vs. non-generic collections</a:t>
            </a:r>
            <a:endParaRPr lang="en-US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643942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3971"/>
                <a:gridCol w="43216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Generic collection (new)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Non-generic</a:t>
                      </a:r>
                      <a:r>
                        <a:rPr lang="en-US" baseline="0" dirty="0" smtClean="0"/>
                        <a:t> collection (old)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List&lt;T&gt; and LinkedList&lt;T&gt;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ArrayList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Dictionary&lt;TKey, </a:t>
                      </a:r>
                      <a:r>
                        <a:rPr lang="en-US" dirty="0" err="1" smtClean="0"/>
                        <a:t>TValue</a:t>
                      </a:r>
                      <a:r>
                        <a:rPr lang="en-US" dirty="0" smtClean="0"/>
                        <a:t>&gt; 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SortedDictionary</a:t>
                      </a: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TKey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TValue</a:t>
                      </a:r>
                      <a:r>
                        <a:rPr lang="en-US" dirty="0" smtClean="0"/>
                        <a:t>&gt;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HashTable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Queue&lt;T&gt;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Stack&lt;T&gt;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SortedList</a:t>
                      </a: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TKey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TValue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HashSet</a:t>
                      </a:r>
                      <a:r>
                        <a:rPr lang="en-US" dirty="0" smtClean="0"/>
                        <a:t>&lt;T&gt; and </a:t>
                      </a:r>
                      <a:r>
                        <a:rPr lang="en-US" dirty="0" err="1" smtClean="0"/>
                        <a:t>SortedSet</a:t>
                      </a:r>
                      <a:r>
                        <a:rPr lang="en-US" dirty="0" smtClean="0"/>
                        <a:t>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1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interfaces</a:t>
            </a:r>
            <a:endParaRPr lang="en-US" dirty="0"/>
          </a:p>
        </p:txBody>
      </p:sp>
      <p:sp>
        <p:nvSpPr>
          <p:cNvPr id="11" name="Pladsholder til indhold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4</a:t>
            </a:fld>
            <a:endParaRPr lang="en-US" dirty="0"/>
          </a:p>
        </p:txBody>
      </p:sp>
      <p:pic>
        <p:nvPicPr>
          <p:cNvPr id="13" name="Billed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652077"/>
            <a:ext cx="9252857" cy="461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65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[]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System.Array</a:t>
            </a:r>
            <a:endParaRPr lang="en-US" dirty="0" smtClean="0"/>
          </a:p>
          <a:p>
            <a:r>
              <a:rPr lang="en-US" dirty="0" smtClean="0"/>
              <a:t>Memory layout</a:t>
            </a:r>
          </a:p>
          <a:p>
            <a:pPr lvl="1"/>
            <a:r>
              <a:rPr lang="en-US" dirty="0" smtClean="0"/>
              <a:t>The elements in an array neighbors in memory.</a:t>
            </a:r>
          </a:p>
          <a:p>
            <a:pPr lvl="1"/>
            <a:r>
              <a:rPr lang="en-US" dirty="0" smtClean="0"/>
              <a:t>An array has a fixed size</a:t>
            </a:r>
          </a:p>
          <a:p>
            <a:pPr lvl="2"/>
            <a:r>
              <a:rPr lang="en-US" dirty="0" smtClean="0"/>
              <a:t>It cannot grow or shrink</a:t>
            </a:r>
          </a:p>
          <a:p>
            <a:r>
              <a:rPr lang="en-US" dirty="0" smtClean="0"/>
              <a:t>Arrays are not generic</a:t>
            </a:r>
          </a:p>
          <a:p>
            <a:r>
              <a:rPr lang="en-US" dirty="0" smtClean="0"/>
              <a:t>Array implement a number of interfaces</a:t>
            </a:r>
          </a:p>
          <a:p>
            <a:pPr lvl="1"/>
            <a:r>
              <a:rPr lang="en-US" dirty="0" err="1" smtClean="0"/>
              <a:t>IEnumerable</a:t>
            </a:r>
            <a:r>
              <a:rPr lang="en-US" dirty="0" smtClean="0"/>
              <a:t> (non-generic)</a:t>
            </a:r>
          </a:p>
          <a:p>
            <a:pPr lvl="1"/>
            <a:r>
              <a:rPr lang="en-US" dirty="0" err="1" smtClean="0"/>
              <a:t>ICollection</a:t>
            </a:r>
            <a:r>
              <a:rPr lang="en-US" dirty="0" smtClean="0"/>
              <a:t> (non-generic)</a:t>
            </a:r>
          </a:p>
          <a:p>
            <a:pPr lvl="1"/>
            <a:r>
              <a:rPr lang="en-US" dirty="0" err="1" smtClean="0"/>
              <a:t>IList</a:t>
            </a:r>
            <a:r>
              <a:rPr lang="en-US" dirty="0" smtClean="0"/>
              <a:t> (non-generic)</a:t>
            </a:r>
          </a:p>
          <a:p>
            <a:pPr lvl="1"/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41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overview</a:t>
            </a:r>
            <a:endParaRPr lang="en-US" dirty="0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881192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General purpose implementations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Interfaces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Resizable array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Hash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IList</a:t>
                      </a:r>
                      <a:r>
                        <a:rPr lang="en-US" dirty="0" smtClean="0"/>
                        <a:t>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LinkedList</a:t>
                      </a:r>
                      <a:r>
                        <a:rPr lang="en-US" dirty="0" smtClean="0"/>
                        <a:t>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ISet</a:t>
                      </a:r>
                      <a:r>
                        <a:rPr lang="en-US" dirty="0" smtClean="0"/>
                        <a:t>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HashSet</a:t>
                      </a:r>
                      <a:r>
                        <a:rPr lang="en-US" dirty="0" smtClean="0"/>
                        <a:t>&lt;T&gt;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IDictionary</a:t>
                      </a:r>
                      <a:r>
                        <a:rPr lang="en-US" dirty="0" smtClean="0"/>
                        <a:t>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Dictionary&lt;T&gt;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5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collection of objects that can be individually accessed by </a:t>
            </a:r>
            <a:r>
              <a:rPr lang="en-US" i="1" dirty="0" smtClean="0"/>
              <a:t>index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Interface: List</a:t>
            </a:r>
          </a:p>
          <a:p>
            <a:pPr lvl="1"/>
            <a:r>
              <a:rPr lang="en-US" dirty="0" smtClean="0"/>
              <a:t>IList&lt;String&gt; MyList; MyList[3] = “Anders”; String str = MyList[2]</a:t>
            </a:r>
          </a:p>
          <a:p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List</a:t>
            </a:r>
          </a:p>
          <a:p>
            <a:pPr lvl="2"/>
            <a:r>
              <a:rPr lang="en-US" dirty="0" smtClean="0"/>
              <a:t>Elements are kept in a array: Elements are neighbors in memory</a:t>
            </a:r>
          </a:p>
          <a:p>
            <a:pPr lvl="2"/>
            <a:r>
              <a:rPr lang="en-US" dirty="0" smtClean="0"/>
              <a:t>Get is faster than LinkedList</a:t>
            </a:r>
          </a:p>
          <a:p>
            <a:pPr lvl="2"/>
            <a:r>
              <a:rPr lang="en-US" dirty="0" smtClean="0"/>
              <a:t>List will grow as needed: Create new array + move elements to new array. Takes a lot of time!</a:t>
            </a:r>
          </a:p>
          <a:p>
            <a:pPr lvl="3"/>
            <a:r>
              <a:rPr lang="en-US" dirty="0" smtClean="0"/>
              <a:t>Tuning parameter: new List(int </a:t>
            </a:r>
            <a:r>
              <a:rPr lang="en-US" dirty="0" err="1" smtClean="0"/>
              <a:t>initialSize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LinkedList</a:t>
            </a:r>
          </a:p>
          <a:p>
            <a:pPr lvl="2"/>
            <a:r>
              <a:rPr lang="en-US" dirty="0" smtClean="0"/>
              <a:t>Elements are kept in a linked list: One element links to the next element</a:t>
            </a:r>
          </a:p>
          <a:p>
            <a:pPr lvl="2"/>
            <a:r>
              <a:rPr lang="en-US" dirty="0" smtClean="0"/>
              <a:t>Add + remove (at the beginning / middle) is generally faster than List</a:t>
            </a:r>
          </a:p>
          <a:p>
            <a:pPr lvl="1"/>
            <a:r>
              <a:rPr lang="en-US" dirty="0" smtClean="0"/>
              <a:t>OrderedList</a:t>
            </a:r>
          </a:p>
          <a:p>
            <a:pPr lvl="2"/>
            <a:r>
              <a:rPr lang="en-US" dirty="0" smtClean="0"/>
              <a:t>Elements are kept in sorting order</a:t>
            </a:r>
          </a:p>
          <a:p>
            <a:pPr lvl="2"/>
            <a:r>
              <a:rPr lang="en-US" dirty="0" smtClean="0"/>
              <a:t>Elements must implement the interface IComparable&lt;T&gt;</a:t>
            </a:r>
          </a:p>
          <a:p>
            <a:pPr lvl="2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96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Sets does not allow duplicate elements.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Equals(Object </a:t>
            </a:r>
            <a:r>
              <a:rPr lang="en-US" dirty="0" err="1" smtClean="0"/>
              <a:t>obj</a:t>
            </a:r>
            <a:r>
              <a:rPr lang="en-US" dirty="0" smtClean="0"/>
              <a:t>) method </a:t>
            </a:r>
            <a:r>
              <a:rPr lang="en-US" dirty="0" smtClean="0"/>
              <a:t>is used to check if an element is already in the Set</a:t>
            </a:r>
          </a:p>
          <a:p>
            <a:r>
              <a:rPr lang="en-US" dirty="0" smtClean="0"/>
              <a:t>Interface: ISet&lt;T&gt;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ool Add(T element)</a:t>
            </a:r>
          </a:p>
          <a:p>
            <a:pPr lvl="2"/>
            <a:r>
              <a:rPr lang="en-US" dirty="0" smtClean="0"/>
              <a:t>Returns </a:t>
            </a:r>
            <a:r>
              <a:rPr lang="en-US" i="1" dirty="0" smtClean="0"/>
              <a:t>false</a:t>
            </a:r>
            <a:r>
              <a:rPr lang="en-US" dirty="0" smtClean="0"/>
              <a:t> if </a:t>
            </a:r>
            <a:r>
              <a:rPr lang="en-US" i="1" dirty="0" smtClean="0"/>
              <a:t>element</a:t>
            </a:r>
            <a:r>
              <a:rPr lang="en-US" dirty="0" smtClean="0"/>
              <a:t> is already in the set</a:t>
            </a:r>
          </a:p>
          <a:p>
            <a:pPr lvl="1"/>
            <a:r>
              <a:rPr lang="en-US" dirty="0" smtClean="0"/>
              <a:t>Set operations like IntersectWith(…), UnionWith(…), ExceptionWith(…)</a:t>
            </a:r>
          </a:p>
          <a:p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HashSet</a:t>
            </a:r>
          </a:p>
          <a:p>
            <a:pPr lvl="2"/>
            <a:r>
              <a:rPr lang="en-US" dirty="0" smtClean="0"/>
              <a:t>Uses a hash table to keep the elements. </a:t>
            </a:r>
          </a:p>
          <a:p>
            <a:pPr lvl="2"/>
            <a:r>
              <a:rPr lang="en-US" dirty="0" smtClean="0"/>
              <a:t>The method element.GetHashCode() is used to find the position in the hash table</a:t>
            </a:r>
          </a:p>
          <a:p>
            <a:pPr lvl="1"/>
            <a:r>
              <a:rPr lang="en-US" dirty="0" smtClean="0"/>
              <a:t>SortedSet</a:t>
            </a:r>
          </a:p>
          <a:p>
            <a:pPr lvl="2"/>
            <a:r>
              <a:rPr lang="en-US" dirty="0" smtClean="0"/>
              <a:t>Elements are kept in sorting order</a:t>
            </a:r>
          </a:p>
          <a:p>
            <a:pPr lvl="2"/>
            <a:r>
              <a:rPr lang="en-US" dirty="0" smtClean="0"/>
              <a:t>Elements must implement the interface IComparable&lt;T&gt;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39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Keeps (key, value) pairs</a:t>
            </a:r>
          </a:p>
          <a:p>
            <a:pPr lvl="1"/>
            <a:r>
              <a:rPr lang="en-US" dirty="0" smtClean="0"/>
              <a:t>Values is found by key. Keys must be unique</a:t>
            </a:r>
          </a:p>
          <a:p>
            <a:r>
              <a:rPr lang="en-US" dirty="0" smtClean="0"/>
              <a:t>Interface: IDictionary&lt;TKey, TValue&gt;</a:t>
            </a:r>
          </a:p>
          <a:p>
            <a:pPr lvl="1"/>
            <a:r>
              <a:rPr lang="en-US" dirty="0" smtClean="0"/>
              <a:t>Add(TKey key, TValue value)</a:t>
            </a:r>
          </a:p>
          <a:p>
            <a:pPr lvl="2"/>
            <a:r>
              <a:rPr lang="en-US" dirty="0" smtClean="0"/>
              <a:t>IDictionary&lt;String, Student&gt; st; </a:t>
            </a:r>
          </a:p>
          <a:p>
            <a:pPr lvl="2"/>
            <a:r>
              <a:rPr lang="en-US" dirty="0" smtClean="0"/>
              <a:t>st[“0102”] = SomeStudent; </a:t>
            </a:r>
          </a:p>
          <a:p>
            <a:pPr lvl="2"/>
            <a:r>
              <a:rPr lang="en-US" dirty="0" smtClean="0"/>
              <a:t>AnotherStudent = st[“0433”]</a:t>
            </a:r>
          </a:p>
          <a:p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Dictionary</a:t>
            </a:r>
          </a:p>
          <a:p>
            <a:pPr lvl="2"/>
            <a:r>
              <a:rPr lang="en-US" dirty="0" smtClean="0"/>
              <a:t>Stores data in a hash table. </a:t>
            </a:r>
          </a:p>
          <a:p>
            <a:pPr lvl="2"/>
            <a:r>
              <a:rPr lang="en-US" dirty="0" smtClean="0"/>
              <a:t>The method key.GetHashCode() is used to find the position in the hash table</a:t>
            </a:r>
          </a:p>
          <a:p>
            <a:pPr lvl="1"/>
            <a:r>
              <a:rPr lang="en-US" dirty="0" smtClean="0"/>
              <a:t>SortedDictionary</a:t>
            </a:r>
          </a:p>
          <a:p>
            <a:pPr lvl="2"/>
            <a:r>
              <a:rPr lang="en-US" dirty="0" smtClean="0"/>
              <a:t>Sorted by key</a:t>
            </a:r>
          </a:p>
          <a:p>
            <a:pPr lvl="2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Collection types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4899A-CB78-40E5-8559-C706F5F14E5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77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5405</TotalTime>
  <Words>1859</Words>
  <Application>Microsoft Office PowerPoint</Application>
  <PresentationFormat>Widescreen</PresentationFormat>
  <Paragraphs>340</Paragraphs>
  <Slides>26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26</vt:i4>
      </vt:variant>
    </vt:vector>
  </HeadingPairs>
  <TitlesOfParts>
    <vt:vector size="31" baseType="lpstr">
      <vt:lpstr>Arial Unicode MS</vt:lpstr>
      <vt:lpstr>Arial</vt:lpstr>
      <vt:lpstr>Calibri</vt:lpstr>
      <vt:lpstr>Calibri Light</vt:lpstr>
      <vt:lpstr>Office-tema</vt:lpstr>
      <vt:lpstr>Collection types</vt:lpstr>
      <vt:lpstr>What is collections?</vt:lpstr>
      <vt:lpstr>Generic vs. non-generic collections</vt:lpstr>
      <vt:lpstr>Collection interfaces</vt:lpstr>
      <vt:lpstr>Array []</vt:lpstr>
      <vt:lpstr>Implementation overview</vt:lpstr>
      <vt:lpstr>Lists</vt:lpstr>
      <vt:lpstr>Sets</vt:lpstr>
      <vt:lpstr>Dictionary</vt:lpstr>
      <vt:lpstr>Foreach loop</vt:lpstr>
      <vt:lpstr>Iterating a Dictionary object</vt:lpstr>
      <vt:lpstr>Copy constructors</vt:lpstr>
      <vt:lpstr>Sorted collections</vt:lpstr>
      <vt:lpstr>Read-only collections</vt:lpstr>
      <vt:lpstr>Mutable collections vs. read-only collections</vt:lpstr>
      <vt:lpstr>ReadOnlyCollection: Decorator design pattern</vt:lpstr>
      <vt:lpstr>Thread safe collections</vt:lpstr>
      <vt:lpstr>Algorthm complexity: Big O</vt:lpstr>
      <vt:lpstr>Sorting in the C# API</vt:lpstr>
      <vt:lpstr>QuickSort</vt:lpstr>
      <vt:lpstr>Searching in the C# API</vt:lpstr>
      <vt:lpstr>Divide and conquer algorithms</vt:lpstr>
      <vt:lpstr>Hashing</vt:lpstr>
      <vt:lpstr>Hash function</vt:lpstr>
      <vt:lpstr>Hash table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 types</dc:title>
  <dc:creator>Anders Kristian Børjesson</dc:creator>
  <cp:lastModifiedBy>Anders Kristian Børjesson</cp:lastModifiedBy>
  <cp:revision>54</cp:revision>
  <dcterms:created xsi:type="dcterms:W3CDTF">2014-03-16T09:29:46Z</dcterms:created>
  <dcterms:modified xsi:type="dcterms:W3CDTF">2014-11-10T09:02:14Z</dcterms:modified>
</cp:coreProperties>
</file>