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2" r:id="rId4"/>
    <p:sldId id="261" r:id="rId5"/>
    <p:sldId id="263" r:id="rId6"/>
    <p:sldId id="258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32E0C-CE9E-4FC8-8587-DA06F8961BD4}" type="datetimeFigureOut">
              <a:rPr lang="en-US" smtClean="0"/>
              <a:t>10/2/2014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FF9EB-19A5-476C-BB26-25E6C2C0074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8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FF9EB-19A5-476C-BB26-25E6C2C0074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47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C265-5F7B-404C-B0B3-9C6EC18892A1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6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1E9EC-7334-49FE-B6F3-D419122E9E01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9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5EBCC-5760-42C8-8D93-CC73B7EE5EBC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9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EAE0-C22F-449F-A151-250A8A812E36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6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479B5-CEDC-4D4B-832A-2AAE19E5376A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33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F549-10A5-4B10-BCB8-08018E0A3860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2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3B8A-7393-4949-95DD-3FF4381398C6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E0A3-53B6-4DD3-AF09-5D92D3BE8A72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2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2271-A4D0-428D-BA49-37ABF16CA247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4B5A-E652-452F-B2AE-CC6BEE91349D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2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9A04-F007-4E77-89C4-F49C9F22CD9F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5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A7CF7-70EA-48EC-BEEE-BAE7EF24972E}" type="datetime1">
              <a:rPr lang="en-US" smtClean="0"/>
              <a:t>10/2/2014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65C05-CEBC-4CE9-97F1-4D087F40CA4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5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collections.concurrent(v=vs.110).aspx" TargetMode="External"/><Relationship Id="rId2" Type="http://schemas.openxmlformats.org/officeDocument/2006/relationships/hyperlink" Target="http://www.albahari.com/threading/part5.aspx#_Concurrent_Collec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9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Ordinary collections are not thread safe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collections are not thread safe</a:t>
            </a:r>
          </a:p>
          <a:p>
            <a:pPr lvl="1"/>
            <a:r>
              <a:rPr lang="en-US" dirty="0" smtClean="0"/>
              <a:t>Namespaces</a:t>
            </a:r>
          </a:p>
          <a:p>
            <a:pPr lvl="2"/>
            <a:r>
              <a:rPr lang="en-US" dirty="0" smtClean="0"/>
              <a:t>System.Collections</a:t>
            </a:r>
          </a:p>
          <a:p>
            <a:pPr lvl="2"/>
            <a:r>
              <a:rPr lang="en-US" dirty="0" err="1" smtClean="0"/>
              <a:t>System.Collections.Generics</a:t>
            </a:r>
            <a:endParaRPr lang="en-US" dirty="0" smtClean="0"/>
          </a:p>
          <a:p>
            <a:pPr lvl="1"/>
            <a:r>
              <a:rPr lang="en-US" dirty="0" smtClean="0"/>
              <a:t>Classes</a:t>
            </a:r>
          </a:p>
          <a:p>
            <a:pPr lvl="2"/>
            <a:r>
              <a:rPr lang="en-US" dirty="0" smtClean="0"/>
              <a:t>List, LinkedList, Dictionary, HashSet, Queue, Stack etc.</a:t>
            </a:r>
          </a:p>
          <a:p>
            <a:r>
              <a:rPr lang="en-US" dirty="0" smtClean="0"/>
              <a:t>We need some thread safe collections for parallel programming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4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612166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Ordinary collections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</a:t>
                      </a:r>
                      <a:r>
                        <a:rPr lang="en-US" i="1" dirty="0" smtClean="0"/>
                        <a:t>thread safe </a:t>
                      </a:r>
                      <a:r>
                        <a:rPr lang="en-US" dirty="0" smtClean="0"/>
                        <a:t>collections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List&lt;T&gt;,</a:t>
                      </a:r>
                      <a:r>
                        <a:rPr lang="en-US" baseline="0" dirty="0" smtClean="0"/>
                        <a:t> ordered 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none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none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ConcurrentBag</a:t>
                      </a:r>
                      <a:r>
                        <a:rPr lang="en-US" dirty="0" smtClean="0"/>
                        <a:t>&lt;T&gt;, not</a:t>
                      </a:r>
                      <a:r>
                        <a:rPr lang="en-US" baseline="0" dirty="0" smtClean="0"/>
                        <a:t> an ordered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ConcurrentStack&lt;T&gt;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Queue&lt;T&gt;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ConcurrentQueue&lt;T&gt;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Dictionary&lt;Tkey, Tvalue&gt;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ConcurrentDictionary&lt;Tkey,</a:t>
                      </a:r>
                      <a:r>
                        <a:rPr lang="en-US" baseline="0" dirty="0" smtClean="0"/>
                        <a:t> Tvalue&gt;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8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 collections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 locking, means more </a:t>
            </a:r>
            <a:r>
              <a:rPr lang="en-US" dirty="0" smtClean="0"/>
              <a:t>concurrency</a:t>
            </a:r>
          </a:p>
          <a:p>
            <a:pPr lvl="1"/>
            <a:r>
              <a:rPr lang="en-US" dirty="0" smtClean="0"/>
              <a:t>Collections should only acquire the lock when they really need to.</a:t>
            </a:r>
            <a:endParaRPr lang="en-US" dirty="0"/>
          </a:p>
          <a:p>
            <a:r>
              <a:rPr lang="en-US" dirty="0"/>
              <a:t>Namespace </a:t>
            </a:r>
            <a:r>
              <a:rPr lang="en-US" dirty="0" smtClean="0"/>
              <a:t>System.Collection.Concurrent</a:t>
            </a:r>
          </a:p>
          <a:p>
            <a:r>
              <a:rPr lang="en-US" dirty="0" err="1" smtClean="0"/>
              <a:t>IProducerConsumerCollection</a:t>
            </a:r>
            <a:r>
              <a:rPr lang="en-US" dirty="0" smtClean="0"/>
              <a:t>&lt;T&gt; interface</a:t>
            </a:r>
          </a:p>
          <a:p>
            <a:pPr lvl="1"/>
            <a:r>
              <a:rPr lang="en-US" dirty="0" smtClean="0"/>
              <a:t>ConcurrentBag&lt;T</a:t>
            </a:r>
            <a:r>
              <a:rPr lang="en-US" dirty="0"/>
              <a:t>&gt;</a:t>
            </a:r>
          </a:p>
          <a:p>
            <a:pPr lvl="2"/>
            <a:r>
              <a:rPr lang="en-US" dirty="0"/>
              <a:t>No order.</a:t>
            </a:r>
          </a:p>
          <a:p>
            <a:pPr lvl="2"/>
            <a:r>
              <a:rPr lang="en-US" dirty="0"/>
              <a:t>Most efficient if the same thread does add and take</a:t>
            </a:r>
          </a:p>
          <a:p>
            <a:pPr lvl="1"/>
            <a:r>
              <a:rPr lang="en-US" dirty="0" smtClean="0"/>
              <a:t>ConcurrentQueue&lt;T&gt;</a:t>
            </a:r>
          </a:p>
          <a:p>
            <a:pPr lvl="1"/>
            <a:r>
              <a:rPr lang="en-US" dirty="0" smtClean="0"/>
              <a:t>ConcurrentStack&lt;T&gt;</a:t>
            </a:r>
          </a:p>
          <a:p>
            <a:r>
              <a:rPr lang="en-US" dirty="0" smtClean="0"/>
              <a:t>ConcurrentDictionary&lt;TKey, TValue&gt;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3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Non-blocking thread safe collections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Non-blocking</a:t>
            </a:r>
          </a:p>
          <a:p>
            <a:pPr lvl="1"/>
            <a:r>
              <a:rPr lang="en-US" dirty="0"/>
              <a:t>The thread safe collections do not block a thread that tries to take an element from empty collection.</a:t>
            </a:r>
          </a:p>
          <a:p>
            <a:pPr lvl="2"/>
            <a:r>
              <a:rPr lang="en-US" dirty="0"/>
              <a:t>Unlike BoundedBuffer from the Producer-Consumer exercise</a:t>
            </a:r>
          </a:p>
          <a:p>
            <a:r>
              <a:rPr lang="en-US" dirty="0" smtClean="0"/>
              <a:t>IProducerConsumerCollection methods</a:t>
            </a:r>
          </a:p>
          <a:p>
            <a:pPr lvl="1"/>
            <a:r>
              <a:rPr lang="en-US" dirty="0" smtClean="0"/>
              <a:t>Bool TryTake(out T item)</a:t>
            </a:r>
          </a:p>
          <a:p>
            <a:pPr lvl="2"/>
            <a:r>
              <a:rPr lang="en-US" dirty="0" smtClean="0"/>
              <a:t>Removes and item (if any)</a:t>
            </a:r>
          </a:p>
          <a:p>
            <a:pPr lvl="2"/>
            <a:r>
              <a:rPr lang="en-US" dirty="0" smtClean="0"/>
              <a:t>Returns TWO values</a:t>
            </a:r>
          </a:p>
          <a:p>
            <a:pPr lvl="3"/>
            <a:r>
              <a:rPr lang="en-US" i="1" dirty="0" smtClean="0"/>
              <a:t>Bool</a:t>
            </a:r>
            <a:r>
              <a:rPr lang="en-US" dirty="0" smtClean="0"/>
              <a:t> indicated whether and item was ready or not</a:t>
            </a:r>
          </a:p>
          <a:p>
            <a:pPr lvl="3"/>
            <a:r>
              <a:rPr lang="en-US" i="1" dirty="0" smtClean="0"/>
              <a:t>Item</a:t>
            </a:r>
            <a:r>
              <a:rPr lang="en-US" dirty="0" smtClean="0"/>
              <a:t> contains the element (if any)</a:t>
            </a:r>
          </a:p>
          <a:p>
            <a:pPr lvl="1"/>
            <a:r>
              <a:rPr lang="en-US" dirty="0" smtClean="0"/>
              <a:t>Bool TryPeek(out T item)</a:t>
            </a:r>
          </a:p>
          <a:p>
            <a:pPr lvl="2"/>
            <a:r>
              <a:rPr lang="en-US" dirty="0" smtClean="0"/>
              <a:t>Returns, but does not remove an item (if any)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2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BlockingCollection&lt;T&gt;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69572"/>
            <a:ext cx="10515600" cy="48867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BoundedBuffer and UnboundedBuffer from the Producer-Consumer exercise are blocking</a:t>
            </a:r>
          </a:p>
          <a:p>
            <a:pPr lvl="1"/>
            <a:r>
              <a:rPr lang="en-US" dirty="0" smtClean="0"/>
              <a:t>A thread that tries to take an element from an empty collection will be blocked (</a:t>
            </a:r>
            <a:r>
              <a:rPr lang="en-US" i="1" dirty="0" smtClean="0"/>
              <a:t>Monitor.wait</a:t>
            </a:r>
            <a:r>
              <a:rPr lang="en-US" dirty="0" smtClean="0"/>
              <a:t>(…))</a:t>
            </a:r>
          </a:p>
          <a:p>
            <a:pPr lvl="1"/>
            <a:r>
              <a:rPr lang="en-US" dirty="0" smtClean="0"/>
              <a:t>If the buffer is bounded a thread will be blocked on a full buffer</a:t>
            </a:r>
          </a:p>
          <a:p>
            <a:r>
              <a:rPr lang="en-US" dirty="0" smtClean="0"/>
              <a:t>System.Collections.Concurrent.BlockingCollection&lt;T&gt; does the job of </a:t>
            </a:r>
            <a:r>
              <a:rPr lang="en-US" i="1" dirty="0" smtClean="0"/>
              <a:t>both</a:t>
            </a:r>
            <a:r>
              <a:rPr lang="en-US" dirty="0" smtClean="0"/>
              <a:t> BoundedBuffer and UnboundedBuffer</a:t>
            </a:r>
          </a:p>
          <a:p>
            <a:pPr lvl="1"/>
            <a:r>
              <a:rPr lang="en-US" dirty="0" smtClean="0"/>
              <a:t>Some constructors</a:t>
            </a:r>
          </a:p>
          <a:p>
            <a:pPr lvl="2"/>
            <a:r>
              <a:rPr lang="en-US" dirty="0" smtClean="0"/>
              <a:t>BlockingCollection()</a:t>
            </a:r>
          </a:p>
          <a:p>
            <a:pPr lvl="3"/>
            <a:r>
              <a:rPr lang="en-US" dirty="0" smtClean="0"/>
              <a:t>UnboundedBuffer, using a queue (FIFO)</a:t>
            </a:r>
          </a:p>
          <a:p>
            <a:pPr lvl="2"/>
            <a:r>
              <a:rPr lang="en-US" dirty="0" smtClean="0"/>
              <a:t>BlockingCollection(int capacity)</a:t>
            </a:r>
          </a:p>
          <a:p>
            <a:pPr lvl="3"/>
            <a:r>
              <a:rPr lang="en-US" dirty="0" smtClean="0"/>
              <a:t>BoundedBuffer, using a queue (FIFO)</a:t>
            </a:r>
          </a:p>
          <a:p>
            <a:pPr lvl="2"/>
            <a:r>
              <a:rPr lang="en-US" dirty="0" smtClean="0"/>
              <a:t>BlockingCollection(IProducerConsumerCollection </a:t>
            </a:r>
            <a:r>
              <a:rPr lang="en-US" i="1" dirty="0" smtClean="0"/>
              <a:t>coll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UnboundedBuffer, using </a:t>
            </a:r>
            <a:r>
              <a:rPr lang="en-US" i="1" dirty="0" smtClean="0"/>
              <a:t>coll</a:t>
            </a:r>
            <a:r>
              <a:rPr lang="en-US" dirty="0" smtClean="0"/>
              <a:t> to hold the data</a:t>
            </a:r>
          </a:p>
          <a:p>
            <a:pPr lvl="2"/>
            <a:r>
              <a:rPr lang="en-US" dirty="0" smtClean="0"/>
              <a:t>BlockingCollection(IProducerConsumerCollection </a:t>
            </a:r>
            <a:r>
              <a:rPr lang="en-US" i="1" dirty="0" smtClean="0"/>
              <a:t>coll</a:t>
            </a:r>
            <a:r>
              <a:rPr lang="en-US" dirty="0" smtClean="0"/>
              <a:t>, int capacity)</a:t>
            </a:r>
          </a:p>
          <a:p>
            <a:pPr lvl="3"/>
            <a:r>
              <a:rPr lang="en-US" dirty="0" smtClean="0"/>
              <a:t>BoundedBuffer, using </a:t>
            </a:r>
            <a:r>
              <a:rPr lang="en-US" i="1" dirty="0" smtClean="0"/>
              <a:t>coll</a:t>
            </a:r>
            <a:r>
              <a:rPr lang="en-US" dirty="0" smtClean="0"/>
              <a:t> to hold the data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0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BlockingCollection&lt;T&gt;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Element Take()</a:t>
            </a:r>
          </a:p>
          <a:p>
            <a:pPr lvl="2"/>
            <a:r>
              <a:rPr lang="en-US" dirty="0" smtClean="0"/>
              <a:t>May block if collection is empty</a:t>
            </a:r>
          </a:p>
          <a:p>
            <a:pPr lvl="1"/>
            <a:r>
              <a:rPr lang="en-US" dirty="0" smtClean="0"/>
              <a:t>Bool TryTake(out element)</a:t>
            </a:r>
          </a:p>
          <a:p>
            <a:pPr lvl="2"/>
            <a:r>
              <a:rPr lang="en-US" dirty="0" smtClean="0"/>
              <a:t>Does not block</a:t>
            </a:r>
          </a:p>
          <a:p>
            <a:pPr lvl="2"/>
            <a:r>
              <a:rPr lang="en-US" i="1" dirty="0" smtClean="0"/>
              <a:t>Bool</a:t>
            </a:r>
            <a:r>
              <a:rPr lang="en-US" dirty="0" smtClean="0"/>
              <a:t> indicates whether and element was taken</a:t>
            </a:r>
          </a:p>
          <a:p>
            <a:pPr lvl="1"/>
            <a:r>
              <a:rPr lang="en-US" dirty="0" smtClean="0"/>
              <a:t>Void Add(element)</a:t>
            </a:r>
          </a:p>
          <a:p>
            <a:pPr lvl="2"/>
            <a:r>
              <a:rPr lang="en-US" dirty="0" smtClean="0"/>
              <a:t>May block if collection is bounded and full</a:t>
            </a:r>
          </a:p>
          <a:p>
            <a:pPr lvl="1"/>
            <a:r>
              <a:rPr lang="en-US" dirty="0" smtClean="0"/>
              <a:t>Bool TryAdd(element)</a:t>
            </a:r>
          </a:p>
          <a:p>
            <a:pPr lvl="2"/>
            <a:r>
              <a:rPr lang="en-US" dirty="0" smtClean="0"/>
              <a:t>Does not block</a:t>
            </a:r>
          </a:p>
          <a:p>
            <a:pPr lvl="2"/>
            <a:r>
              <a:rPr lang="en-US" i="1" dirty="0" smtClean="0"/>
              <a:t>Bool</a:t>
            </a:r>
            <a:r>
              <a:rPr lang="en-US" dirty="0" smtClean="0"/>
              <a:t> indicates where and element was added</a:t>
            </a:r>
          </a:p>
          <a:p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BoundedCapacity, read-only</a:t>
            </a:r>
          </a:p>
          <a:p>
            <a:pPr lvl="2"/>
            <a:r>
              <a:rPr lang="en-US" dirty="0" smtClean="0"/>
              <a:t>Return the capacity, or Int.MaxValue if unbounded</a:t>
            </a:r>
          </a:p>
          <a:p>
            <a:pPr lvl="1"/>
            <a:r>
              <a:rPr lang="en-US" dirty="0" smtClean="0"/>
              <a:t>Count, read-only</a:t>
            </a:r>
          </a:p>
          <a:p>
            <a:pPr lvl="2"/>
            <a:r>
              <a:rPr lang="en-US" dirty="0" smtClean="0"/>
              <a:t>Returns the number of elements currently in the </a:t>
            </a:r>
            <a:r>
              <a:rPr lang="en-US" dirty="0" smtClean="0"/>
              <a:t>buffer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BlockingCollectionTrying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6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Joseph Albahari: Threading in C#</a:t>
            </a:r>
          </a:p>
          <a:p>
            <a:pPr lvl="1"/>
            <a:r>
              <a:rPr lang="en-US" dirty="0" smtClean="0"/>
              <a:t>Part 5 Parallel Programming</a:t>
            </a:r>
          </a:p>
          <a:p>
            <a:pPr lvl="1"/>
            <a:r>
              <a:rPr lang="en-US" dirty="0"/>
              <a:t>Concurrent collections </a:t>
            </a:r>
            <a:r>
              <a:rPr lang="en-US" dirty="0">
                <a:hlinkClick r:id="rId2"/>
              </a:rPr>
              <a:t>http://www.albahari.com/threading/part5.aspx#_</a:t>
            </a:r>
            <a:r>
              <a:rPr lang="en-US" dirty="0" smtClean="0">
                <a:hlinkClick r:id="rId2"/>
              </a:rPr>
              <a:t>Concurrent_Collections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MSDN System.Collections.Concurrent Namespace</a:t>
            </a:r>
          </a:p>
          <a:p>
            <a:pPr lvl="1"/>
            <a:r>
              <a:rPr lang="en-US" dirty="0" smtClean="0">
                <a:hlinkClick r:id="rId3"/>
              </a:rPr>
              <a:t>http://msdn.microsoft.com/en-us/library/system.collections.concurrent(v=vs.110).aspx</a:t>
            </a:r>
            <a:endParaRPr lang="en-US" dirty="0" smtClean="0"/>
          </a:p>
          <a:p>
            <a:r>
              <a:rPr lang="da-DK" dirty="0"/>
              <a:t>Gaston C. Hillar</a:t>
            </a:r>
          </a:p>
          <a:p>
            <a:pPr lvl="1"/>
            <a:r>
              <a:rPr lang="da-DK" dirty="0"/>
              <a:t>Professional Parallel Programming with C#, Master Parallel Extensions with .NET 4, Wrox/Wiley 2011</a:t>
            </a:r>
          </a:p>
          <a:p>
            <a:pPr lvl="1"/>
            <a:r>
              <a:rPr lang="en-US" dirty="0" smtClean="0"/>
              <a:t>Chapter 4: Concurrent Collections, page 103 - 156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structures for concurrency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65C05-CEBC-4CE9-97F1-4D087F40CA4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4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486</Words>
  <Application>Microsoft Office PowerPoint</Application>
  <PresentationFormat>Widescreen</PresentationFormat>
  <Paragraphs>103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Data structures for concurrency</vt:lpstr>
      <vt:lpstr>Ordinary collections are not thread safe</vt:lpstr>
      <vt:lpstr>Collections</vt:lpstr>
      <vt:lpstr>Thread safe collections</vt:lpstr>
      <vt:lpstr>Non-blocking thread safe collections</vt:lpstr>
      <vt:lpstr>BlockingCollection&lt;T&gt;</vt:lpstr>
      <vt:lpstr>BlockingCollection&lt;T&gt;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for concurrency</dc:title>
  <dc:creator>Anders Kristian Børjesson</dc:creator>
  <cp:lastModifiedBy>Anders Kristian Børjesson</cp:lastModifiedBy>
  <cp:revision>13</cp:revision>
  <dcterms:created xsi:type="dcterms:W3CDTF">2014-02-25T21:44:26Z</dcterms:created>
  <dcterms:modified xsi:type="dcterms:W3CDTF">2014-10-02T12:12:54Z</dcterms:modified>
</cp:coreProperties>
</file>