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0" r:id="rId4"/>
    <p:sldId id="261" r:id="rId5"/>
    <p:sldId id="257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7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AB01A-1F62-487E-85AA-B3DE3AD4F5C4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FEB63-F818-4709-B0DC-AAB81520A2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FEB63-F818-4709-B0DC-AAB81520A2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0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FEB63-F818-4709-B0DC-AAB81520A2D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2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9955-FE8A-452A-99C1-DEC5E3AEF11A}" type="datetime1">
              <a:rPr lang="da-DK" smtClean="0"/>
              <a:t>12-09-2014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Task parallel library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00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A90C-5FCD-4CD9-B7EA-A2ECCD4BB3D0}" type="datetime1">
              <a:rPr lang="da-DK" smtClean="0"/>
              <a:t>12-09-2014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58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589B-7D74-4EFA-8E66-80DD7546A766}" type="datetime1">
              <a:rPr lang="da-DK" smtClean="0"/>
              <a:t>12-09-2014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023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9A1C-52DE-4C13-AF05-CF81DE0E0245}" type="datetime1">
              <a:rPr lang="da-DK" smtClean="0"/>
              <a:t>12-09-2014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 smtClean="0"/>
              <a:t>Task</a:t>
            </a:r>
            <a:r>
              <a:rPr lang="da-DK" dirty="0" smtClean="0"/>
              <a:t> parallel </a:t>
            </a:r>
            <a:r>
              <a:rPr lang="da-DK" dirty="0" err="1" smtClean="0"/>
              <a:t>library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14549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9BA6-5194-45D5-8BD3-BAF0E6B17D59}" type="datetime1">
              <a:rPr lang="da-DK" smtClean="0"/>
              <a:t>12-09-2014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499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A214-0F2C-49FF-A71C-E9D3991FC5BF}" type="datetime1">
              <a:rPr lang="da-DK" smtClean="0"/>
              <a:t>12-09-2014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875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D8B7-F52B-453D-B480-A1120A14BAA8}" type="datetime1">
              <a:rPr lang="da-DK" smtClean="0"/>
              <a:t>12-09-2014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4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379E-C123-4CAB-898D-3E3B9B478323}" type="datetime1">
              <a:rPr lang="da-DK" smtClean="0"/>
              <a:t>12-09-2014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731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F9D5-0839-4D30-B88A-AF8CD232F798}" type="datetime1">
              <a:rPr lang="da-DK" smtClean="0"/>
              <a:t>12-09-2014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545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254D-7A30-409E-AB81-F9D42589D7DB}" type="datetime1">
              <a:rPr lang="da-DK" smtClean="0"/>
              <a:t>12-09-2014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057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2C7A-F94D-4C87-B09B-D2B185F752D2}" type="datetime1">
              <a:rPr lang="da-DK" smtClean="0"/>
              <a:t>12-09-2014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771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5D7-CC88-4CE2-9FD7-DB9D8FF2227B}" type="datetime1">
              <a:rPr lang="da-DK" smtClean="0"/>
              <a:t>12-09-2014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Task parallel library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E00D-3FA9-4957-8A65-590F81C99AA6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603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dd460717(v=vs.110)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lbahari.com/threading/part5.aspx#_Task_Parallelism" TargetMode="External"/><Relationship Id="rId4" Type="http://schemas.openxmlformats.org/officeDocument/2006/relationships/hyperlink" Target="http://www.albahari.com/threading/part5.aspx#_The_Parallel_Clas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Task Parallel Library (TPL)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Higher level abstraction API for concurrency in C#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 smtClean="0"/>
              <a:t>Task</a:t>
            </a:r>
            <a:r>
              <a:rPr lang="da-DK" smtClean="0"/>
              <a:t>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84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i="1" dirty="0" smtClean="0"/>
              <a:t>foreach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Parallel.ForEach(IEnumrable list, Action)</a:t>
            </a:r>
          </a:p>
          <a:p>
            <a:pPr lvl="1"/>
            <a:r>
              <a:rPr lang="en-US" dirty="0"/>
              <a:t>Similar to ordinary foreach loop – but parallel.</a:t>
            </a:r>
          </a:p>
          <a:p>
            <a:pPr lvl="1"/>
            <a:r>
              <a:rPr lang="en-US" dirty="0"/>
              <a:t>Action is invoked for each element in the IEnumerable (think “list” or “array</a:t>
            </a:r>
            <a:r>
              <a:rPr lang="en-US" dirty="0" smtClean="0"/>
              <a:t>”)</a:t>
            </a:r>
          </a:p>
          <a:p>
            <a:pPr lvl="1"/>
            <a:r>
              <a:rPr lang="en-US" dirty="0"/>
              <a:t>Example: Gaston Hillar: Professional Parallel Programming with C#</a:t>
            </a:r>
          </a:p>
          <a:p>
            <a:pPr lvl="2"/>
            <a:r>
              <a:rPr lang="en-US" dirty="0"/>
              <a:t>example </a:t>
            </a:r>
            <a:r>
              <a:rPr lang="en-US" dirty="0" smtClean="0"/>
              <a:t>2_11</a:t>
            </a:r>
            <a:endParaRPr lang="en-US" dirty="0"/>
          </a:p>
          <a:p>
            <a:r>
              <a:rPr lang="en-US" dirty="0" smtClean="0"/>
              <a:t>Often used with a Partitioner</a:t>
            </a:r>
          </a:p>
          <a:p>
            <a:pPr lvl="1"/>
            <a:r>
              <a:rPr lang="en-US" dirty="0" smtClean="0"/>
              <a:t>Partitioner divides a range of data into a number of sub-ranges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Task parallel library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471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noProof="1" smtClean="0"/>
              <a:t>MSDN</a:t>
            </a:r>
            <a:r>
              <a:rPr lang="en-US" noProof="1" smtClean="0"/>
              <a:t> </a:t>
            </a:r>
            <a:r>
              <a:rPr lang="en-US" i="1" noProof="1" smtClean="0"/>
              <a:t>Task Parallel Library (TPL)</a:t>
            </a:r>
          </a:p>
          <a:p>
            <a:pPr lvl="1"/>
            <a:r>
              <a:rPr lang="en-US" noProof="1" smtClean="0">
                <a:hlinkClick r:id="rId3"/>
              </a:rPr>
              <a:t>http://msdn.microsoft.com/en-us/library/dd460717(v=vs.110).aspx</a:t>
            </a:r>
            <a:endParaRPr lang="en-US" noProof="1" smtClean="0"/>
          </a:p>
          <a:p>
            <a:r>
              <a:rPr lang="en-US" b="1" noProof="1" smtClean="0"/>
              <a:t>Joseph Albahari </a:t>
            </a:r>
          </a:p>
          <a:p>
            <a:pPr lvl="1"/>
            <a:r>
              <a:rPr lang="en-US" i="1" noProof="1" smtClean="0"/>
              <a:t>Threading in C#, Part 5: Parallel Programming, </a:t>
            </a:r>
          </a:p>
          <a:p>
            <a:pPr lvl="1"/>
            <a:r>
              <a:rPr lang="en-US" i="1" noProof="1" smtClean="0"/>
              <a:t>The Parallel Class </a:t>
            </a:r>
            <a:r>
              <a:rPr lang="en-US" noProof="1" smtClean="0">
                <a:hlinkClick r:id="rId4"/>
              </a:rPr>
              <a:t>http://www.albahari.com/threading/part5.aspx#_The_Parallel_Class</a:t>
            </a:r>
            <a:endParaRPr lang="en-US" noProof="1" smtClean="0"/>
          </a:p>
          <a:p>
            <a:pPr lvl="1"/>
            <a:r>
              <a:rPr lang="en-US" noProof="1" smtClean="0"/>
              <a:t>Task Parallelism </a:t>
            </a:r>
            <a:r>
              <a:rPr lang="en-US" noProof="1" smtClean="0">
                <a:hlinkClick r:id="rId5"/>
              </a:rPr>
              <a:t>http://www.albahari.com/threading/part5.aspx#_Task_Parallelism</a:t>
            </a:r>
            <a:r>
              <a:rPr lang="en-US" noProof="1" smtClean="0"/>
              <a:t> </a:t>
            </a:r>
          </a:p>
          <a:p>
            <a:r>
              <a:rPr lang="en-US" b="1" noProof="1" smtClean="0"/>
              <a:t>Gaston C. Hillar</a:t>
            </a:r>
          </a:p>
          <a:p>
            <a:pPr lvl="1"/>
            <a:r>
              <a:rPr lang="en-US" noProof="1" smtClean="0"/>
              <a:t>Professional Parallel Programming with C#, Master Parallel Extensions with .NET 4, Wrox/Wiley 2011</a:t>
            </a:r>
          </a:p>
          <a:p>
            <a:pPr lvl="1"/>
            <a:r>
              <a:rPr lang="en-US" noProof="1" smtClean="0"/>
              <a:t>Chapter 2: Imperative Data Parallelism, page 29-72</a:t>
            </a:r>
          </a:p>
          <a:p>
            <a:pPr lvl="1"/>
            <a:r>
              <a:rPr lang="en-US" noProof="1" smtClean="0"/>
              <a:t>Chapter 3: Imperative Task Parallelism, page 73 – 102.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Task parallel library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962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parallelism vs. task parallelism</a:t>
            </a:r>
            <a:br>
              <a:rPr lang="en-US" dirty="0" smtClean="0"/>
            </a:br>
            <a:r>
              <a:rPr lang="en-US" dirty="0" smtClean="0"/>
              <a:t>Two </a:t>
            </a:r>
            <a:r>
              <a:rPr lang="en-US" dirty="0"/>
              <a:t>ways to partition a “problem” into </a:t>
            </a:r>
            <a:r>
              <a:rPr lang="en-US" dirty="0" smtClean="0"/>
              <a:t>tasks</a:t>
            </a:r>
            <a:r>
              <a:rPr lang="en-US" dirty="0"/>
              <a:t/>
            </a:r>
            <a:br>
              <a:rPr lang="en-US" dirty="0"/>
            </a:b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parallelism (master-slave)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Partition the data, and give each task a part of the data set.</a:t>
            </a:r>
          </a:p>
          <a:p>
            <a:r>
              <a:rPr lang="en-US" dirty="0" smtClean="0"/>
              <a:t>Works well if data are independent</a:t>
            </a:r>
          </a:p>
          <a:p>
            <a:r>
              <a:rPr lang="en-US" dirty="0" smtClean="0"/>
              <a:t>Master</a:t>
            </a:r>
          </a:p>
          <a:p>
            <a:pPr lvl="1"/>
            <a:r>
              <a:rPr lang="en-US" dirty="0" smtClean="0"/>
              <a:t>Coordinates the work</a:t>
            </a:r>
          </a:p>
          <a:p>
            <a:pPr lvl="1"/>
            <a:r>
              <a:rPr lang="en-US" dirty="0" smtClean="0"/>
              <a:t>ONE master</a:t>
            </a:r>
          </a:p>
          <a:p>
            <a:r>
              <a:rPr lang="en-US" dirty="0" smtClean="0"/>
              <a:t>Slaves </a:t>
            </a:r>
          </a:p>
          <a:p>
            <a:pPr lvl="1"/>
            <a:r>
              <a:rPr lang="en-US" dirty="0" smtClean="0"/>
              <a:t>do the work</a:t>
            </a:r>
          </a:p>
          <a:p>
            <a:pPr lvl="1"/>
            <a:r>
              <a:rPr lang="en-US" dirty="0" smtClean="0"/>
              <a:t>Many slaves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Task parallelism (pipelining)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Partition </a:t>
            </a:r>
            <a:r>
              <a:rPr lang="en-US" dirty="0"/>
              <a:t>the algorithm, and give each task a part the algorithm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Works well if each part of the algorithm takes about the same time to execute</a:t>
            </a:r>
            <a:endParaRPr lang="en-US" dirty="0"/>
          </a:p>
          <a:p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85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Password cracking, dictionary attack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brute force algorithm</a:t>
            </a:r>
          </a:p>
          <a:p>
            <a:pPr lvl="1"/>
            <a:r>
              <a:rPr lang="en-US" dirty="0" smtClean="0"/>
              <a:t>We need lots of computer resources to make it run fast</a:t>
            </a:r>
          </a:p>
          <a:p>
            <a:r>
              <a:rPr lang="en-US" dirty="0" smtClean="0"/>
              <a:t>We have a list of usernames + encrypted passwords</a:t>
            </a:r>
          </a:p>
          <a:p>
            <a:pPr lvl="1"/>
            <a:r>
              <a:rPr lang="en-US" dirty="0" smtClean="0"/>
              <a:t>We know which encryption algorithm was used</a:t>
            </a:r>
          </a:p>
          <a:p>
            <a:pPr lvl="1"/>
            <a:r>
              <a:rPr lang="en-US" dirty="0" smtClean="0"/>
              <a:t>There is no known decryption algorithm</a:t>
            </a:r>
          </a:p>
          <a:p>
            <a:pPr lvl="1"/>
            <a:r>
              <a:rPr lang="en-US" dirty="0" smtClean="0"/>
              <a:t>We want to find (some of) the passwords in clear text.</a:t>
            </a:r>
          </a:p>
          <a:p>
            <a:pPr lvl="1"/>
            <a:r>
              <a:rPr lang="en-US" dirty="0" smtClean="0"/>
              <a:t>We assume that (some) users have a password that is present in a dictionary</a:t>
            </a:r>
          </a:p>
          <a:p>
            <a:pPr lvl="2"/>
            <a:r>
              <a:rPr lang="en-US" dirty="0" smtClean="0"/>
              <a:t>Or is a variation of a word from a dictionary</a:t>
            </a:r>
          </a:p>
          <a:p>
            <a:r>
              <a:rPr lang="en-US" dirty="0" smtClean="0"/>
              <a:t>General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Read a word from the dictionary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Make a lot of variations from the word, like 123word, word22, Word,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Encrypt all the variations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ompare each encrypted word to all the encrypted passwords from the password file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there is a match, we have found a password</a:t>
            </a: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2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Password cracking, dictionary attack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parallelism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dictionary is divided into a number of sub-sets.</a:t>
            </a:r>
          </a:p>
          <a:p>
            <a:r>
              <a:rPr lang="en-US" dirty="0" smtClean="0"/>
              <a:t>Each sub-set is give to a task that performs all steps of the algorithm</a:t>
            </a:r>
          </a:p>
          <a:p>
            <a:pPr lvl="1"/>
            <a:r>
              <a:rPr lang="en-US" dirty="0" smtClean="0"/>
              <a:t>No communication between tasks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Task parallelism (pipelining)</a:t>
            </a:r>
            <a:endParaRPr lang="da-DK" dirty="0"/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algorithm is divided into a number of steps.</a:t>
            </a:r>
          </a:p>
          <a:p>
            <a:r>
              <a:rPr lang="en-US" dirty="0" smtClean="0"/>
              <a:t>Each task executes a step in the algorithm</a:t>
            </a:r>
          </a:p>
          <a:p>
            <a:r>
              <a:rPr lang="en-US" dirty="0" smtClean="0"/>
              <a:t>Each step sends data to the next step</a:t>
            </a:r>
          </a:p>
          <a:p>
            <a:pPr lvl="1"/>
            <a:r>
              <a:rPr lang="en-US" dirty="0" smtClean="0"/>
              <a:t>Lots of communication between tasks</a:t>
            </a:r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67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Parallel Library (TPL)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“Task Parallel Library (TPL)” is part of the C# API</a:t>
            </a:r>
          </a:p>
          <a:p>
            <a:pPr lvl="1"/>
            <a:r>
              <a:rPr lang="en-US" dirty="0" smtClean="0"/>
              <a:t>Namespace </a:t>
            </a:r>
            <a:r>
              <a:rPr lang="da-DK" i="1" dirty="0" err="1" smtClean="0"/>
              <a:t>System.Threading.Task</a:t>
            </a:r>
            <a:endParaRPr lang="en-US" i="1" dirty="0" smtClean="0"/>
          </a:p>
          <a:p>
            <a:r>
              <a:rPr lang="en-US" dirty="0" smtClean="0"/>
              <a:t>Some interesting TPL classes</a:t>
            </a:r>
          </a:p>
          <a:p>
            <a:pPr lvl="1"/>
            <a:r>
              <a:rPr lang="en-US" dirty="0" smtClean="0"/>
              <a:t>Task</a:t>
            </a:r>
          </a:p>
          <a:p>
            <a:pPr lvl="2"/>
            <a:r>
              <a:rPr lang="en-US" dirty="0" smtClean="0"/>
              <a:t>For Task parallelism</a:t>
            </a:r>
          </a:p>
          <a:p>
            <a:pPr lvl="2"/>
            <a:r>
              <a:rPr lang="en-US" dirty="0" smtClean="0"/>
              <a:t>We have used </a:t>
            </a:r>
            <a:r>
              <a:rPr lang="en-US" dirty="0" err="1" smtClean="0"/>
              <a:t>Task.run</a:t>
            </a:r>
            <a:r>
              <a:rPr lang="en-US" dirty="0" smtClean="0"/>
              <a:t>(Action action) to ask the thread pool to run a thread</a:t>
            </a:r>
          </a:p>
          <a:p>
            <a:pPr lvl="2"/>
            <a:r>
              <a:rPr lang="en-US" dirty="0" smtClean="0"/>
              <a:t>But there is much more to the Task class …</a:t>
            </a:r>
          </a:p>
          <a:p>
            <a:pPr lvl="1"/>
            <a:r>
              <a:rPr lang="en-US" dirty="0" smtClean="0"/>
              <a:t>Parallel</a:t>
            </a:r>
          </a:p>
          <a:p>
            <a:pPr lvl="2"/>
            <a:r>
              <a:rPr lang="en-US" dirty="0" smtClean="0"/>
              <a:t>For Data </a:t>
            </a:r>
            <a:r>
              <a:rPr lang="en-US" dirty="0" smtClean="0"/>
              <a:t>parallelism (and Task parallelism)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791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Task, some methods and properties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</a:t>
            </a:r>
            <a:r>
              <a:rPr lang="en-US" dirty="0" err="1" smtClean="0"/>
              <a:t>task</a:t>
            </a:r>
            <a:r>
              <a:rPr lang="en-US" dirty="0" smtClean="0"/>
              <a:t> = </a:t>
            </a:r>
            <a:r>
              <a:rPr lang="en-US" dirty="0" err="1" smtClean="0"/>
              <a:t>Task.run</a:t>
            </a:r>
            <a:r>
              <a:rPr lang="en-US" dirty="0" smtClean="0"/>
              <a:t>(Action action)</a:t>
            </a:r>
          </a:p>
          <a:p>
            <a:pPr lvl="1"/>
            <a:r>
              <a:rPr lang="en-US" dirty="0" smtClean="0"/>
              <a:t>Action is a void method, no parameters: </a:t>
            </a:r>
            <a:r>
              <a:rPr lang="en-US" i="1" dirty="0" smtClean="0"/>
              <a:t>void M() { … }</a:t>
            </a:r>
          </a:p>
          <a:p>
            <a:r>
              <a:rPr lang="en-US" dirty="0" smtClean="0"/>
              <a:t>Task </a:t>
            </a:r>
            <a:r>
              <a:rPr lang="en-US" dirty="0" err="1" smtClean="0"/>
              <a:t>task</a:t>
            </a:r>
            <a:r>
              <a:rPr lang="en-US" dirty="0" smtClean="0"/>
              <a:t> = new Task(Action action)</a:t>
            </a:r>
          </a:p>
          <a:p>
            <a:r>
              <a:rPr lang="en-US" dirty="0" err="1" smtClean="0"/>
              <a:t>taskObject.start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Runs the previously created </a:t>
            </a:r>
            <a:r>
              <a:rPr lang="en-US" dirty="0" err="1" smtClean="0"/>
              <a:t>taskObject</a:t>
            </a:r>
            <a:r>
              <a:rPr lang="en-US" dirty="0" smtClean="0"/>
              <a:t> in the thread pool</a:t>
            </a:r>
          </a:p>
          <a:p>
            <a:r>
              <a:rPr lang="en-US" dirty="0" smtClean="0"/>
              <a:t>Properties </a:t>
            </a:r>
            <a:r>
              <a:rPr lang="en-US" dirty="0" err="1" smtClean="0"/>
              <a:t>IsCompleted</a:t>
            </a:r>
            <a:r>
              <a:rPr lang="en-US" dirty="0" smtClean="0"/>
              <a:t>, </a:t>
            </a:r>
            <a:r>
              <a:rPr lang="en-US" dirty="0" err="1" smtClean="0"/>
              <a:t>IsFaulted</a:t>
            </a:r>
            <a:r>
              <a:rPr lang="en-US" dirty="0" smtClean="0"/>
              <a:t>, </a:t>
            </a:r>
            <a:r>
              <a:rPr lang="en-US" dirty="0" err="1" smtClean="0"/>
              <a:t>IsCancelled</a:t>
            </a:r>
            <a:endParaRPr lang="en-US" dirty="0" smtClean="0"/>
          </a:p>
          <a:p>
            <a:r>
              <a:rPr lang="en-US" dirty="0" smtClean="0"/>
              <a:t>Property Id</a:t>
            </a:r>
          </a:p>
          <a:p>
            <a:pPr lvl="1"/>
            <a:r>
              <a:rPr lang="en-US" dirty="0" err="1" smtClean="0"/>
              <a:t>Task.CurrentId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3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with return values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Task&lt;</a:t>
            </a:r>
            <a:r>
              <a:rPr lang="en-US" dirty="0" err="1"/>
              <a:t>TResult</a:t>
            </a:r>
            <a:r>
              <a:rPr lang="en-US" dirty="0"/>
              <a:t>&gt; task = </a:t>
            </a:r>
            <a:r>
              <a:rPr lang="en-US" dirty="0" err="1"/>
              <a:t>Task.run</a:t>
            </a:r>
            <a:r>
              <a:rPr lang="en-US" dirty="0"/>
              <a:t>( </a:t>
            </a:r>
            <a:r>
              <a:rPr lang="en-US" dirty="0" err="1"/>
              <a:t>Func</a:t>
            </a:r>
            <a:r>
              <a:rPr lang="en-US" dirty="0"/>
              <a:t>&lt;</a:t>
            </a:r>
            <a:r>
              <a:rPr lang="en-US" dirty="0" err="1"/>
              <a:t>TResult</a:t>
            </a:r>
            <a:r>
              <a:rPr lang="en-US" dirty="0"/>
              <a:t>&gt; function)</a:t>
            </a:r>
          </a:p>
          <a:p>
            <a:pPr lvl="1"/>
            <a:r>
              <a:rPr lang="en-US" dirty="0"/>
              <a:t>Runs the action in the thread pool</a:t>
            </a:r>
          </a:p>
          <a:p>
            <a:pPr lvl="1"/>
            <a:r>
              <a:rPr lang="en-US" dirty="0" err="1"/>
              <a:t>Func</a:t>
            </a:r>
            <a:r>
              <a:rPr lang="en-US" dirty="0"/>
              <a:t> (function) is a method that returns </a:t>
            </a:r>
            <a:r>
              <a:rPr lang="en-US" dirty="0" err="1"/>
              <a:t>TResult</a:t>
            </a:r>
            <a:r>
              <a:rPr lang="en-US" dirty="0"/>
              <a:t>, no parameters</a:t>
            </a:r>
          </a:p>
          <a:p>
            <a:r>
              <a:rPr lang="en-US" dirty="0"/>
              <a:t>Task&lt;</a:t>
            </a:r>
            <a:r>
              <a:rPr lang="en-US" dirty="0" err="1"/>
              <a:t>TResult</a:t>
            </a:r>
            <a:r>
              <a:rPr lang="en-US" dirty="0"/>
              <a:t>&gt; task = new Task(</a:t>
            </a:r>
            <a:r>
              <a:rPr lang="en-US" dirty="0" err="1"/>
              <a:t>Func</a:t>
            </a:r>
            <a:r>
              <a:rPr lang="en-US" dirty="0"/>
              <a:t>&lt;</a:t>
            </a:r>
            <a:r>
              <a:rPr lang="en-US" dirty="0" err="1"/>
              <a:t>TResult</a:t>
            </a:r>
            <a:r>
              <a:rPr lang="en-US" dirty="0"/>
              <a:t>&gt; function)</a:t>
            </a:r>
          </a:p>
          <a:p>
            <a:pPr lvl="1"/>
            <a:r>
              <a:rPr lang="en-US" dirty="0"/>
              <a:t>Constructor</a:t>
            </a:r>
          </a:p>
          <a:p>
            <a:r>
              <a:rPr lang="en-US" dirty="0" smtClean="0"/>
              <a:t>The Result property</a:t>
            </a:r>
          </a:p>
          <a:p>
            <a:pPr lvl="1"/>
            <a:r>
              <a:rPr lang="en-US" dirty="0" smtClean="0"/>
              <a:t>Contains the result of the task</a:t>
            </a:r>
          </a:p>
          <a:p>
            <a:pPr lvl="1"/>
            <a:r>
              <a:rPr lang="en-US" dirty="0" smtClean="0"/>
              <a:t>Blocks until the result is ready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class </a:t>
            </a:r>
            <a:r>
              <a:rPr lang="en-US" i="1" dirty="0" smtClean="0"/>
              <a:t>Parallel</a:t>
            </a:r>
            <a:endParaRPr lang="en-US" i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Very high level of abstraction</a:t>
            </a:r>
          </a:p>
          <a:p>
            <a:pPr lvl="1"/>
            <a:r>
              <a:rPr lang="en-US" dirty="0" smtClean="0"/>
              <a:t>Level 1: Thread</a:t>
            </a:r>
          </a:p>
          <a:p>
            <a:pPr lvl="1"/>
            <a:r>
              <a:rPr lang="en-US" dirty="0" smtClean="0"/>
              <a:t>Level 2: Task</a:t>
            </a:r>
          </a:p>
          <a:p>
            <a:pPr lvl="1"/>
            <a:r>
              <a:rPr lang="en-US" dirty="0" smtClean="0"/>
              <a:t>Level 3: Parallel</a:t>
            </a:r>
          </a:p>
          <a:p>
            <a:r>
              <a:rPr lang="en-US" dirty="0" err="1" smtClean="0"/>
              <a:t>Parallel.Invoke</a:t>
            </a:r>
            <a:r>
              <a:rPr lang="en-US" dirty="0" smtClean="0"/>
              <a:t>(action, action, …, action)</a:t>
            </a:r>
          </a:p>
          <a:p>
            <a:pPr lvl="1"/>
            <a:r>
              <a:rPr lang="en-US" dirty="0" smtClean="0"/>
              <a:t>Actions are invoked in parallel.</a:t>
            </a:r>
          </a:p>
          <a:p>
            <a:pPr lvl="1"/>
            <a:r>
              <a:rPr lang="en-US" dirty="0" smtClean="0"/>
              <a:t>Returns when the last action has finished</a:t>
            </a:r>
          </a:p>
          <a:p>
            <a:pPr lvl="1"/>
            <a:r>
              <a:rPr lang="en-US" dirty="0"/>
              <a:t>Task parallelism: Different tasks run in parallel. </a:t>
            </a:r>
            <a:endParaRPr lang="en-US" dirty="0" smtClean="0"/>
          </a:p>
          <a:p>
            <a:pPr lvl="2"/>
            <a:r>
              <a:rPr lang="en-US" dirty="0" smtClean="0"/>
              <a:t>Tasks </a:t>
            </a:r>
            <a:r>
              <a:rPr lang="en-US" dirty="0"/>
              <a:t>are </a:t>
            </a:r>
            <a:r>
              <a:rPr lang="en-US" dirty="0" smtClean="0"/>
              <a:t>generally not </a:t>
            </a:r>
            <a:r>
              <a:rPr lang="en-US" dirty="0"/>
              <a:t>similar</a:t>
            </a:r>
          </a:p>
          <a:p>
            <a:pPr lvl="1"/>
            <a:r>
              <a:rPr lang="en-US" dirty="0" smtClean="0"/>
              <a:t>Usually a few (large) tasks</a:t>
            </a:r>
          </a:p>
          <a:p>
            <a:pPr lvl="1"/>
            <a:r>
              <a:rPr lang="en-US" dirty="0" smtClean="0"/>
              <a:t>Efficient when actions need almost same amount of time to complete</a:t>
            </a:r>
          </a:p>
          <a:p>
            <a:pPr lvl="1"/>
            <a:r>
              <a:rPr lang="en-US" dirty="0" smtClean="0"/>
              <a:t>Example: Gaston Hillar: Professional Parallel Programming with C#, example 2_3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79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i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Parallel.For</a:t>
            </a:r>
            <a:r>
              <a:rPr lang="en-US" dirty="0"/>
              <a:t>(</a:t>
            </a:r>
            <a:r>
              <a:rPr lang="en-US" dirty="0" err="1"/>
              <a:t>fromValue</a:t>
            </a:r>
            <a:r>
              <a:rPr lang="en-US" dirty="0"/>
              <a:t>, </a:t>
            </a:r>
            <a:r>
              <a:rPr lang="en-US" dirty="0" err="1"/>
              <a:t>toValue</a:t>
            </a:r>
            <a:r>
              <a:rPr lang="en-US" dirty="0"/>
              <a:t>, Action&lt;</a:t>
            </a:r>
            <a:r>
              <a:rPr lang="en-US" dirty="0" err="1"/>
              <a:t>int</a:t>
            </a:r>
            <a:r>
              <a:rPr lang="en-US" dirty="0"/>
              <a:t>&gt;)</a:t>
            </a:r>
          </a:p>
          <a:p>
            <a:pPr lvl="1"/>
            <a:r>
              <a:rPr lang="en-US" dirty="0" smtClean="0"/>
              <a:t>Similar </a:t>
            </a:r>
            <a:r>
              <a:rPr lang="en-US" dirty="0"/>
              <a:t>to an ordinary for </a:t>
            </a:r>
            <a:r>
              <a:rPr lang="en-US" i="1" dirty="0"/>
              <a:t>loop</a:t>
            </a:r>
            <a:r>
              <a:rPr lang="en-US" dirty="0"/>
              <a:t> – but parallel, of course.</a:t>
            </a:r>
          </a:p>
          <a:p>
            <a:pPr lvl="1"/>
            <a:r>
              <a:rPr lang="en-US" dirty="0"/>
              <a:t>Action is invoked for each value between </a:t>
            </a:r>
            <a:r>
              <a:rPr lang="en-US" dirty="0" err="1"/>
              <a:t>fromValue</a:t>
            </a:r>
            <a:r>
              <a:rPr lang="en-US" dirty="0"/>
              <a:t> (inclusive) and </a:t>
            </a:r>
            <a:r>
              <a:rPr lang="en-US" dirty="0" err="1"/>
              <a:t>toValue</a:t>
            </a:r>
            <a:r>
              <a:rPr lang="en-US" dirty="0"/>
              <a:t> (not inclusive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Data parallelism: Each task is given a part of the data set . Tasks are similar.</a:t>
            </a:r>
          </a:p>
          <a:p>
            <a:pPr lvl="1"/>
            <a:r>
              <a:rPr lang="en-US" dirty="0" smtClean="0"/>
              <a:t>Usually a lot of (small) tasks.</a:t>
            </a:r>
          </a:p>
          <a:p>
            <a:pPr lvl="2"/>
            <a:r>
              <a:rPr lang="en-US" dirty="0" smtClean="0"/>
              <a:t>Efficient even if the tasks needs </a:t>
            </a:r>
            <a:r>
              <a:rPr lang="en-US" i="1" dirty="0" smtClean="0"/>
              <a:t>different</a:t>
            </a:r>
            <a:r>
              <a:rPr lang="en-US" dirty="0" smtClean="0"/>
              <a:t> times to complete.</a:t>
            </a:r>
            <a:endParaRPr lang="en-US" dirty="0"/>
          </a:p>
          <a:p>
            <a:pPr lvl="1"/>
            <a:r>
              <a:rPr lang="en-US" dirty="0"/>
              <a:t>Example: Gaston Hillar: Professional Parallel Programming with </a:t>
            </a:r>
            <a:r>
              <a:rPr lang="en-US" dirty="0" smtClean="0"/>
              <a:t>C#</a:t>
            </a:r>
          </a:p>
          <a:p>
            <a:pPr lvl="2"/>
            <a:r>
              <a:rPr lang="en-US" dirty="0" smtClean="0"/>
              <a:t>example </a:t>
            </a:r>
            <a:r>
              <a:rPr lang="en-US" dirty="0"/>
              <a:t>2_5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Task parallel library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E00D-3FA9-4957-8A65-590F81C99AA6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0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13123</TotalTime>
  <Words>851</Words>
  <Application>Microsoft Office PowerPoint</Application>
  <PresentationFormat>Widescreen</PresentationFormat>
  <Paragraphs>133</Paragraphs>
  <Slides>11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Task Parallel Library (TPL)</vt:lpstr>
      <vt:lpstr>Data parallelism vs. task parallelism Two ways to partition a “problem” into tasks </vt:lpstr>
      <vt:lpstr>Example: Password cracking, dictionary attack</vt:lpstr>
      <vt:lpstr>Example: Password cracking, dictionary attack</vt:lpstr>
      <vt:lpstr>Task Parallel Library (TPL)</vt:lpstr>
      <vt:lpstr>Class Task, some methods and properties</vt:lpstr>
      <vt:lpstr>Task with return values</vt:lpstr>
      <vt:lpstr>The class Parallel</vt:lpstr>
      <vt:lpstr>Parallel for loop</vt:lpstr>
      <vt:lpstr>Parallel foreach loop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</dc:title>
  <dc:creator>Anders Kristian Børjesson</dc:creator>
  <cp:lastModifiedBy>Anders Kristian Børjesson</cp:lastModifiedBy>
  <cp:revision>29</cp:revision>
  <dcterms:created xsi:type="dcterms:W3CDTF">2013-11-21T12:15:22Z</dcterms:created>
  <dcterms:modified xsi:type="dcterms:W3CDTF">2014-09-12T08:28:18Z</dcterms:modified>
</cp:coreProperties>
</file>