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2" r:id="rId3"/>
    <p:sldId id="272" r:id="rId4"/>
    <p:sldId id="258" r:id="rId5"/>
    <p:sldId id="265" r:id="rId6"/>
    <p:sldId id="266" r:id="rId7"/>
    <p:sldId id="260" r:id="rId8"/>
    <p:sldId id="263" r:id="rId9"/>
    <p:sldId id="271" r:id="rId10"/>
    <p:sldId id="259" r:id="rId11"/>
    <p:sldId id="264" r:id="rId12"/>
    <p:sldId id="261" r:id="rId13"/>
    <p:sldId id="278" r:id="rId14"/>
    <p:sldId id="274" r:id="rId15"/>
    <p:sldId id="273" r:id="rId16"/>
    <p:sldId id="275" r:id="rId17"/>
    <p:sldId id="276" r:id="rId18"/>
    <p:sldId id="277" r:id="rId19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51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2EC21-B428-49FF-85AF-431179E097BA}" type="datetimeFigureOut">
              <a:rPr lang="en-US" smtClean="0"/>
              <a:t>9/8/2014</a:t>
            </a:fld>
            <a:endParaRPr lang="en-US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744A6-3B21-4451-9C2F-0DF889CAB74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019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744A6-3B21-4451-9C2F-0DF889CAB74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725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770D7-3009-437D-8396-CEDBD2DE30DA}" type="datetime1">
              <a:rPr lang="da-DK" smtClean="0"/>
              <a:t>08-09-2014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Threads in C#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CB8B3-65D7-41BB-8801-8DDF36EEC9A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47642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5E443-DEA2-468A-97CE-8EB7DA0AE162}" type="datetime1">
              <a:rPr lang="da-DK" smtClean="0"/>
              <a:t>08-09-2014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Threads in C#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CB8B3-65D7-41BB-8801-8DDF36EEC9A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4929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D64D6-BC44-4509-A4B2-4D392737BB6C}" type="datetime1">
              <a:rPr lang="da-DK" smtClean="0"/>
              <a:t>08-09-2014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Threads in C#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CB8B3-65D7-41BB-8801-8DDF36EEC9A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47183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4E756-BF7E-4F47-8A78-BF814DB535EC}" type="datetime1">
              <a:rPr lang="da-DK" smtClean="0"/>
              <a:t>08-09-2014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Threads in C#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CB8B3-65D7-41BB-8801-8DDF36EEC9A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69507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F807E-0551-48F3-9B6A-043B71F22791}" type="datetime1">
              <a:rPr lang="da-DK" smtClean="0"/>
              <a:t>08-09-2014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Threads in C#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CB8B3-65D7-41BB-8801-8DDF36EEC9A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57345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0E3AB-FC2C-46C4-97B4-43F0C662F740}" type="datetime1">
              <a:rPr lang="da-DK" smtClean="0"/>
              <a:t>08-09-2014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Threads in C#</a:t>
            </a:r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CB8B3-65D7-41BB-8801-8DDF36EEC9A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35692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3F734-B7EE-40D4-9ED8-EC047F44E4CA}" type="datetime1">
              <a:rPr lang="da-DK" smtClean="0"/>
              <a:t>08-09-2014</a:t>
            </a:fld>
            <a:endParaRPr lang="da-DK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Threads in C#</a:t>
            </a:r>
            <a:endParaRPr lang="da-DK" dirty="0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CB8B3-65D7-41BB-8801-8DDF36EEC9A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19124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7A666-1C4E-460E-B097-683B3EB0E7DA}" type="datetime1">
              <a:rPr lang="da-DK" smtClean="0"/>
              <a:t>08-09-2014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Threads in C#</a:t>
            </a:r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CB8B3-65D7-41BB-8801-8DDF36EEC9A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28469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DE500-B895-4BE7-80DE-B3F0C50AEA2D}" type="datetime1">
              <a:rPr lang="da-DK" smtClean="0"/>
              <a:t>08-09-2014</a:t>
            </a:fld>
            <a:endParaRPr lang="da-DK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Threads in C#</a:t>
            </a: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CB8B3-65D7-41BB-8801-8DDF36EEC9A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68553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BB28-C67B-4763-84D2-CC6D5C8163A2}" type="datetime1">
              <a:rPr lang="da-DK" smtClean="0"/>
              <a:t>08-09-2014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Threads in C#</a:t>
            </a:r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CB8B3-65D7-41BB-8801-8DDF36EEC9A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23672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BA5B7-D372-406C-A196-2973EBAC4214}" type="datetime1">
              <a:rPr lang="da-DK" smtClean="0"/>
              <a:t>08-09-2014</a:t>
            </a:fld>
            <a:endParaRPr lang="da-DK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Threads in C#</a:t>
            </a:r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CB8B3-65D7-41BB-8801-8DDF36EEC9A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63787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3150C-E4C5-48AC-AFAE-51E3F8BACE3A}" type="datetime1">
              <a:rPr lang="da-DK" smtClean="0"/>
              <a:t>08-09-2014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 dirty="0" smtClean="0"/>
              <a:t>Threads in C#</a:t>
            </a:r>
            <a:endParaRPr lang="da-DK" dirty="0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CB8B3-65D7-41BB-8801-8DDF36EEC9A9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83727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albahari.com/threading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stackoverflow.com/questions/8966636/thread-lifecycle-in-net" TargetMode="Externa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msdn.microsoft.com/en-us/library/System.Threading.Thread.Thread(v=vs.110).asp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Threads in C#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Threads in C#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38139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Sleep method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Thread.sleep(500);</a:t>
            </a:r>
          </a:p>
          <a:p>
            <a:pPr lvl="1"/>
            <a:r>
              <a:rPr lang="en-US" dirty="0" smtClean="0"/>
              <a:t>Suspends the current thread for 500 milliseconds.</a:t>
            </a:r>
          </a:p>
          <a:p>
            <a:pPr lvl="2"/>
            <a:r>
              <a:rPr lang="en-US" dirty="0" smtClean="0"/>
              <a:t>The thread will not be scheduled for execution for 500 milliseconds</a:t>
            </a:r>
          </a:p>
          <a:p>
            <a:pPr lvl="1"/>
            <a:r>
              <a:rPr lang="en-US" dirty="0" smtClean="0"/>
              <a:t>Static method in the Thread class</a:t>
            </a:r>
          </a:p>
          <a:p>
            <a:r>
              <a:rPr lang="en-US" dirty="0" smtClean="0"/>
              <a:t>Example: TryThread</a:t>
            </a:r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Threads in C#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11456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 method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someThread.Join()</a:t>
            </a:r>
          </a:p>
          <a:p>
            <a:pPr lvl="1"/>
            <a:r>
              <a:rPr lang="en-US" dirty="0" smtClean="0"/>
              <a:t>Blocks the </a:t>
            </a:r>
            <a:r>
              <a:rPr lang="en-US" i="1" dirty="0" smtClean="0"/>
              <a:t>calling</a:t>
            </a:r>
            <a:r>
              <a:rPr lang="en-US" dirty="0" smtClean="0"/>
              <a:t> thread until </a:t>
            </a:r>
            <a:r>
              <a:rPr lang="en-US" i="1" dirty="0" smtClean="0"/>
              <a:t>someThread</a:t>
            </a:r>
            <a:r>
              <a:rPr lang="en-US" dirty="0"/>
              <a:t> </a:t>
            </a:r>
            <a:r>
              <a:rPr lang="en-US" dirty="0" smtClean="0"/>
              <a:t>terminates.</a:t>
            </a:r>
          </a:p>
          <a:p>
            <a:pPr lvl="1"/>
            <a:r>
              <a:rPr lang="en-US" dirty="0" smtClean="0"/>
              <a:t>Throws ThreadInterruptedException if the thread is interrupted while waiting.</a:t>
            </a:r>
          </a:p>
          <a:p>
            <a:r>
              <a:rPr lang="en-US" dirty="0" smtClean="0"/>
              <a:t>Bool someThread.join(millisecondsTimeout)</a:t>
            </a:r>
          </a:p>
          <a:p>
            <a:pPr lvl="1"/>
            <a:r>
              <a:rPr lang="en-US" dirty="0"/>
              <a:t>Blocks the calling thread until a thread terminates or the specified time </a:t>
            </a:r>
            <a:r>
              <a:rPr lang="en-US" dirty="0" smtClean="0"/>
              <a:t>elapses</a:t>
            </a:r>
          </a:p>
          <a:p>
            <a:pPr lvl="1"/>
            <a:r>
              <a:rPr lang="en-US" dirty="0" smtClean="0"/>
              <a:t>Return true if the thread terminated, false if there was a timeout.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Threads in C#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26671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property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Property to get / set the priority of the thread</a:t>
            </a:r>
          </a:p>
          <a:p>
            <a:r>
              <a:rPr lang="en-US" dirty="0" smtClean="0"/>
              <a:t>Determines how much execution time the thread gets</a:t>
            </a:r>
          </a:p>
          <a:p>
            <a:r>
              <a:rPr lang="en-US" dirty="0" smtClean="0"/>
              <a:t>Public ThreadPriority { get; set; }</a:t>
            </a:r>
          </a:p>
          <a:p>
            <a:pPr lvl="1"/>
            <a:r>
              <a:rPr lang="en-US" b="1" dirty="0" smtClean="0"/>
              <a:t>Enum</a:t>
            </a:r>
            <a:r>
              <a:rPr lang="en-US" dirty="0" smtClean="0"/>
              <a:t> ThreadPriority {Lowest, BelowNormal, Normal, AboveNormal, Highest}</a:t>
            </a:r>
            <a:endParaRPr lang="da-DK" dirty="0"/>
          </a:p>
          <a:p>
            <a:r>
              <a:rPr lang="en-US" dirty="0" smtClean="0"/>
              <a:t>Set the priority </a:t>
            </a:r>
            <a:r>
              <a:rPr lang="en-US" i="1" dirty="0" smtClean="0"/>
              <a:t>before</a:t>
            </a:r>
            <a:r>
              <a:rPr lang="en-US" dirty="0" smtClean="0"/>
              <a:t> you start the thread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Threads in C#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269103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Interrupting a thread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Threads can be interrupted (by another thread)</a:t>
            </a:r>
          </a:p>
          <a:p>
            <a:pPr lvl="1"/>
            <a:r>
              <a:rPr lang="en-US" dirty="0" smtClean="0"/>
              <a:t>Even if the thread is sleeping or blocked for other reasons.</a:t>
            </a:r>
          </a:p>
          <a:p>
            <a:r>
              <a:rPr lang="en-US" dirty="0" smtClean="0"/>
              <a:t>Syntax:</a:t>
            </a:r>
          </a:p>
          <a:p>
            <a:pPr lvl="1"/>
            <a:r>
              <a:rPr lang="en-US" dirty="0" smtClean="0"/>
              <a:t>threadObj.Interrupt()</a:t>
            </a:r>
          </a:p>
          <a:p>
            <a:r>
              <a:rPr lang="en-US" dirty="0" smtClean="0"/>
              <a:t>Semantics</a:t>
            </a:r>
          </a:p>
          <a:p>
            <a:pPr lvl="1"/>
            <a:r>
              <a:rPr lang="en-US" dirty="0" smtClean="0"/>
              <a:t>In the interrupted class ThreadInterruptedException is thrown.</a:t>
            </a:r>
          </a:p>
          <a:p>
            <a:r>
              <a:rPr lang="en-US" dirty="0" smtClean="0"/>
              <a:t>Usage:</a:t>
            </a:r>
          </a:p>
          <a:p>
            <a:pPr lvl="1"/>
            <a:r>
              <a:rPr lang="en-US" dirty="0" smtClean="0"/>
              <a:t>Can be used to stop another thread</a:t>
            </a:r>
          </a:p>
          <a:p>
            <a:r>
              <a:rPr lang="en-US" dirty="0" smtClean="0"/>
              <a:t>Example: TryThread</a:t>
            </a:r>
            <a:r>
              <a:rPr lang="en-US" dirty="0"/>
              <a:t> </a:t>
            </a:r>
            <a:r>
              <a:rPr lang="en-US" dirty="0" smtClean="0"/>
              <a:t>-&gt; TryInterrupting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Threads in C#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614472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Exceptions in threads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thread throws an exception the application terminates.</a:t>
            </a:r>
          </a:p>
          <a:p>
            <a:r>
              <a:rPr lang="en-US" dirty="0" smtClean="0"/>
              <a:t>The thread should catch its own exceptions.</a:t>
            </a:r>
          </a:p>
          <a:p>
            <a:r>
              <a:rPr lang="en-US" dirty="0" smtClean="0"/>
              <a:t>Trying to wrap the Start() in try … catch has no effects.</a:t>
            </a:r>
          </a:p>
          <a:p>
            <a:pPr lvl="1"/>
            <a:r>
              <a:rPr lang="en-US" dirty="0" smtClean="0"/>
              <a:t>It is not Start() that throws the exception</a:t>
            </a:r>
          </a:p>
          <a:p>
            <a:r>
              <a:rPr lang="en-US" dirty="0" smtClean="0"/>
              <a:t>Example: TryThread -&gt; ThrowException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Threads in C#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627030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Foreground and background threads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default threads are foreground threads.</a:t>
            </a:r>
          </a:p>
          <a:p>
            <a:r>
              <a:rPr lang="en-US" dirty="0" smtClean="0"/>
              <a:t>As long as a foreground thread is alive, the application is alive.</a:t>
            </a:r>
          </a:p>
          <a:p>
            <a:r>
              <a:rPr lang="en-US" dirty="0" smtClean="0"/>
              <a:t>If only backgrounds threads are alive, the application finishes.</a:t>
            </a:r>
          </a:p>
          <a:p>
            <a:r>
              <a:rPr lang="en-US" dirty="0" smtClean="0"/>
              <a:t>When the application finished, all background threads are terminated immediately.</a:t>
            </a:r>
          </a:p>
          <a:p>
            <a:r>
              <a:rPr lang="en-US" dirty="0" smtClean="0"/>
              <a:t>Example	</a:t>
            </a:r>
          </a:p>
          <a:p>
            <a:pPr lvl="1"/>
            <a:r>
              <a:rPr lang="en-US" dirty="0" smtClean="0"/>
              <a:t>someThreadObject.IsBackground = true;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Threads in C#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21891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pooling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Thread(…) is expensive</a:t>
            </a:r>
          </a:p>
          <a:p>
            <a:pPr lvl="1"/>
            <a:r>
              <a:rPr lang="en-US" dirty="0"/>
              <a:t>Making a new Thread object takes time + memory (app 1 MB stack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Thread pools recycle Thread objects</a:t>
            </a:r>
          </a:p>
          <a:p>
            <a:pPr lvl="1"/>
            <a:r>
              <a:rPr lang="en-US" dirty="0" smtClean="0"/>
              <a:t>Thread object which has finished executing, are put back into the pool</a:t>
            </a:r>
          </a:p>
          <a:p>
            <a:pPr lvl="2"/>
            <a:r>
              <a:rPr lang="en-US" dirty="0" smtClean="0"/>
              <a:t>They are not considered garbage.</a:t>
            </a:r>
          </a:p>
          <a:p>
            <a:pPr lvl="1"/>
            <a:r>
              <a:rPr lang="en-US" dirty="0" smtClean="0"/>
              <a:t>We will make fewer Thread objects, saving time + memory</a:t>
            </a:r>
          </a:p>
          <a:p>
            <a:r>
              <a:rPr lang="en-US" dirty="0" smtClean="0"/>
              <a:t>Threads run with by the pool are </a:t>
            </a:r>
            <a:r>
              <a:rPr lang="en-US" i="1" dirty="0" smtClean="0"/>
              <a:t>background</a:t>
            </a:r>
            <a:r>
              <a:rPr lang="en-US" dirty="0" smtClean="0"/>
              <a:t> threads</a:t>
            </a:r>
          </a:p>
          <a:p>
            <a:pPr lvl="1"/>
            <a:r>
              <a:rPr lang="en-US" dirty="0" smtClean="0"/>
              <a:t>They are terminated as soon as then application terminates</a:t>
            </a:r>
          </a:p>
          <a:p>
            <a:pPr lvl="1"/>
            <a:r>
              <a:rPr lang="en-US" dirty="0" smtClean="0"/>
              <a:t>In a simple program you can add Console.ReadLine() to the end of the program to keep the application alive.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Threads in C#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875554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pooling, how to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Task.Run</a:t>
            </a:r>
            <a:r>
              <a:rPr lang="en-US" dirty="0" smtClean="0"/>
              <a:t>(</a:t>
            </a:r>
            <a:r>
              <a:rPr lang="en-US" dirty="0" err="1" smtClean="0"/>
              <a:t>someMethod</a:t>
            </a:r>
            <a:r>
              <a:rPr lang="en-US" dirty="0" smtClean="0"/>
              <a:t>) is simpler than</a:t>
            </a:r>
          </a:p>
          <a:p>
            <a:pPr lvl="1"/>
            <a:r>
              <a:rPr lang="en-US" dirty="0" err="1" smtClean="0"/>
              <a:t>someMethod</a:t>
            </a:r>
            <a:r>
              <a:rPr lang="en-US" dirty="0" smtClean="0"/>
              <a:t> </a:t>
            </a:r>
            <a:r>
              <a:rPr lang="en-US" dirty="0"/>
              <a:t>must have a signature</a:t>
            </a:r>
          </a:p>
          <a:p>
            <a:pPr lvl="2"/>
            <a:r>
              <a:rPr lang="en-US" dirty="0"/>
              <a:t>Void </a:t>
            </a:r>
            <a:r>
              <a:rPr lang="en-US" dirty="0" err="1"/>
              <a:t>someMethod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Creates a Task object and runs it in the background!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Threads in C#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131897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and further readings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Joe Albahari: </a:t>
            </a:r>
            <a:r>
              <a:rPr lang="en-US" i="1" dirty="0" smtClean="0"/>
              <a:t>Threading in C#, part 1 Getting Started</a:t>
            </a:r>
          </a:p>
          <a:p>
            <a:pPr lvl="1"/>
            <a:r>
              <a:rPr lang="en-US" dirty="0">
                <a:hlinkClick r:id="rId2"/>
              </a:rPr>
              <a:t>http://www.albahari.com/threading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John Sharp: Microsoft Visual C# 2012, Microsoft Press, 2012</a:t>
            </a:r>
          </a:p>
          <a:p>
            <a:pPr lvl="1"/>
            <a:r>
              <a:rPr lang="en-US" dirty="0" smtClean="0"/>
              <a:t>Chapter 23 Improving Throughput by Using Tasks, page 541-584</a:t>
            </a:r>
          </a:p>
          <a:p>
            <a:r>
              <a:rPr lang="en-US" dirty="0" smtClean="0"/>
              <a:t>Bart De Smet: </a:t>
            </a:r>
            <a:r>
              <a:rPr lang="en-US" i="1" dirty="0" smtClean="0"/>
              <a:t>C# 5.0 Unleashed</a:t>
            </a:r>
            <a:r>
              <a:rPr lang="en-US" dirty="0" smtClean="0"/>
              <a:t>, Sams 2013</a:t>
            </a:r>
            <a:endParaRPr lang="en-US" dirty="0"/>
          </a:p>
          <a:p>
            <a:pPr lvl="1"/>
            <a:r>
              <a:rPr lang="en-US" dirty="0" smtClean="0"/>
              <a:t>Chapter 29 </a:t>
            </a:r>
            <a:r>
              <a:rPr lang="en-US" i="1" dirty="0" smtClean="0"/>
              <a:t>Threading and Synchronization</a:t>
            </a:r>
            <a:r>
              <a:rPr lang="en-US" dirty="0" smtClean="0"/>
              <a:t>, page 1443-1511 </a:t>
            </a:r>
          </a:p>
          <a:p>
            <a:r>
              <a:rPr lang="en-US" dirty="0" smtClean="0"/>
              <a:t>Mark Michaelis: </a:t>
            </a:r>
            <a:r>
              <a:rPr lang="en-US" i="1" dirty="0" smtClean="0"/>
              <a:t>Essential C# 5.0</a:t>
            </a:r>
            <a:r>
              <a:rPr lang="en-US" dirty="0" smtClean="0"/>
              <a:t>, Addison Wesley 2013</a:t>
            </a:r>
          </a:p>
          <a:p>
            <a:pPr lvl="1"/>
            <a:r>
              <a:rPr lang="en-US" dirty="0" smtClean="0"/>
              <a:t>Chapter 18 </a:t>
            </a:r>
            <a:r>
              <a:rPr lang="en-US" i="1" dirty="0" smtClean="0"/>
              <a:t>Multithreading</a:t>
            </a:r>
            <a:r>
              <a:rPr lang="en-US" dirty="0" smtClean="0"/>
              <a:t>, page 727-808</a:t>
            </a:r>
          </a:p>
          <a:p>
            <a:r>
              <a:rPr lang="en-US" dirty="0" smtClean="0"/>
              <a:t>Gaston Hillar: </a:t>
            </a:r>
            <a:r>
              <a:rPr lang="en-US" i="1" dirty="0" smtClean="0"/>
              <a:t>Professional Parallel Programming with C#</a:t>
            </a:r>
            <a:r>
              <a:rPr lang="en-US" dirty="0" smtClean="0"/>
              <a:t>, Wrox 2011</a:t>
            </a:r>
          </a:p>
          <a:p>
            <a:pPr lvl="1"/>
            <a:r>
              <a:rPr lang="en-US" dirty="0" smtClean="0"/>
              <a:t>547 pages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Threads in C#</a:t>
            </a:r>
            <a:endParaRPr lang="da-DK" dirty="0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639" y="3620012"/>
            <a:ext cx="940561" cy="1238085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4348" y="2234451"/>
            <a:ext cx="919452" cy="1194821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2420" y="513999"/>
            <a:ext cx="1143000" cy="1390650"/>
          </a:xfrm>
          <a:prstGeom prst="rect">
            <a:avLst/>
          </a:prstGeom>
        </p:spPr>
      </p:pic>
      <p:pic>
        <p:nvPicPr>
          <p:cNvPr id="9" name="Billed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6855" y="5451702"/>
            <a:ext cx="1014438" cy="1269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328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using threads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modern computers has many cores (CPU’s)</a:t>
            </a:r>
          </a:p>
          <a:p>
            <a:pPr lvl="1"/>
            <a:r>
              <a:rPr lang="en-US" dirty="0" smtClean="0"/>
              <a:t>Dual core, quad core, etc.</a:t>
            </a:r>
          </a:p>
          <a:p>
            <a:pPr lvl="1"/>
            <a:r>
              <a:rPr lang="en-US" dirty="0" smtClean="0"/>
              <a:t>By dividing the program into more threads the program can utilize these cores</a:t>
            </a:r>
          </a:p>
          <a:p>
            <a:pPr lvl="2"/>
            <a:r>
              <a:rPr lang="en-US" dirty="0" smtClean="0"/>
              <a:t>The program will run faster</a:t>
            </a:r>
          </a:p>
          <a:p>
            <a:pPr lvl="2"/>
            <a:r>
              <a:rPr lang="en-US" dirty="0" smtClean="0"/>
              <a:t>One thread, means only one core used – other cores a idle</a:t>
            </a:r>
          </a:p>
          <a:p>
            <a:r>
              <a:rPr lang="en-US" dirty="0" smtClean="0"/>
              <a:t>Process request simultaneously on servers</a:t>
            </a:r>
          </a:p>
          <a:p>
            <a:pPr lvl="1"/>
            <a:r>
              <a:rPr lang="en-US" dirty="0" smtClean="0"/>
              <a:t>Client request arrive concurrently – and they are processed concurrently</a:t>
            </a:r>
          </a:p>
          <a:p>
            <a:r>
              <a:rPr lang="en-US" dirty="0"/>
              <a:t>Keeping the user interface responsive</a:t>
            </a:r>
          </a:p>
          <a:p>
            <a:pPr lvl="1"/>
            <a:r>
              <a:rPr lang="en-US" dirty="0"/>
              <a:t>Time-consuming tasks should execute in parallel with the UI thread.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Threads in C#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9318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Threads vs. processes</a:t>
            </a:r>
            <a:endParaRPr lang="en-US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Threads share memory</a:t>
            </a:r>
          </a:p>
          <a:p>
            <a:pPr lvl="1"/>
            <a:r>
              <a:rPr lang="en-US" dirty="0" smtClean="0"/>
              <a:t>Communication between threads</a:t>
            </a:r>
          </a:p>
          <a:p>
            <a:pPr lvl="2"/>
            <a:r>
              <a:rPr lang="en-US" dirty="0" smtClean="0"/>
              <a:t>One thread updates memory (data), another thread read this memory (data)</a:t>
            </a:r>
          </a:p>
          <a:p>
            <a:pPr lvl="1"/>
            <a:r>
              <a:rPr lang="en-US" dirty="0" smtClean="0"/>
              <a:t>Each thread has a separate call stack</a:t>
            </a:r>
          </a:p>
          <a:p>
            <a:r>
              <a:rPr lang="en-US" dirty="0" smtClean="0"/>
              <a:t>Processes do no share memory</a:t>
            </a:r>
          </a:p>
          <a:p>
            <a:pPr lvl="1"/>
            <a:r>
              <a:rPr lang="en-US" dirty="0" smtClean="0"/>
              <a:t>Communication between processes</a:t>
            </a:r>
          </a:p>
          <a:p>
            <a:pPr lvl="2"/>
            <a:r>
              <a:rPr lang="en-US" dirty="0" smtClean="0"/>
              <a:t>Sockets, etc. </a:t>
            </a:r>
          </a:p>
          <a:p>
            <a:pPr lvl="1"/>
            <a:r>
              <a:rPr lang="en-US" dirty="0" smtClean="0"/>
              <a:t>Operating systems has processes</a:t>
            </a:r>
          </a:p>
          <a:p>
            <a:r>
              <a:rPr lang="en-US" dirty="0" smtClean="0"/>
              <a:t>Threads and processes both run in parallel.</a:t>
            </a:r>
          </a:p>
          <a:p>
            <a:r>
              <a:rPr lang="en-US" dirty="0" smtClean="0"/>
              <a:t>This slide show is about threads, not processes.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Threads in C#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06268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lifecycle of a thread</a:t>
            </a:r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More benefits of using threads</a:t>
            </a:r>
            <a:endParaRPr lang="da-DK" dirty="0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Source: </a:t>
            </a:r>
            <a:r>
              <a:rPr lang="da-DK" dirty="0" smtClean="0">
                <a:hlinkClick r:id="rId2"/>
              </a:rPr>
              <a:t>http://stackoverflow.com/questions/8966636/thread-lifecycle-in-net</a:t>
            </a:r>
            <a:endParaRPr lang="da-DK" dirty="0"/>
          </a:p>
        </p:txBody>
      </p:sp>
      <p:sp>
        <p:nvSpPr>
          <p:cNvPr id="10" name="Pladsholder til indhold 9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thread may be waiting for something to happen</a:t>
            </a:r>
          </a:p>
          <a:p>
            <a:pPr lvl="1"/>
            <a:r>
              <a:rPr lang="en-US" dirty="0" smtClean="0"/>
              <a:t>File to be read</a:t>
            </a:r>
          </a:p>
          <a:p>
            <a:pPr lvl="1"/>
            <a:r>
              <a:rPr lang="en-US" dirty="0" smtClean="0"/>
              <a:t>Incoming network requests</a:t>
            </a:r>
          </a:p>
          <a:p>
            <a:pPr lvl="1"/>
            <a:r>
              <a:rPr lang="en-US" dirty="0" smtClean="0"/>
              <a:t>Sleep()</a:t>
            </a:r>
          </a:p>
          <a:p>
            <a:pPr lvl="1"/>
            <a:r>
              <a:rPr lang="en-US" dirty="0" smtClean="0"/>
              <a:t>Wait()</a:t>
            </a:r>
          </a:p>
          <a:p>
            <a:r>
              <a:rPr lang="en-US" dirty="0" smtClean="0"/>
              <a:t>While one thread is waiting other thread should use the CPU</a:t>
            </a:r>
          </a:p>
          <a:p>
            <a:pPr lvl="1"/>
            <a:r>
              <a:rPr lang="en-US" dirty="0" smtClean="0"/>
              <a:t>The program will run faster</a:t>
            </a:r>
          </a:p>
          <a:p>
            <a:endParaRPr lang="en-US" dirty="0"/>
          </a:p>
          <a:p>
            <a:endParaRPr lang="da-DK" dirty="0"/>
          </a:p>
        </p:txBody>
      </p:sp>
      <p:pic>
        <p:nvPicPr>
          <p:cNvPr id="1030" name="Picture 6" descr="enter image description here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6710" y="2505075"/>
            <a:ext cx="4534167" cy="3684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Threads in C#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66109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Interleaved concurrency vs. non-interleaved concurrency</a:t>
            </a:r>
            <a:endParaRPr lang="da-DK" dirty="0"/>
          </a:p>
        </p:txBody>
      </p:sp>
      <p:sp>
        <p:nvSpPr>
          <p:cNvPr id="8" name="Pladsholder til indhol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Interleaved concurrency</a:t>
            </a:r>
          </a:p>
          <a:p>
            <a:pPr lvl="1"/>
            <a:r>
              <a:rPr lang="en-US" dirty="0" smtClean="0"/>
              <a:t>Instructions for each thread are interleaved (they take turns)</a:t>
            </a:r>
          </a:p>
          <a:p>
            <a:pPr lvl="2"/>
            <a:r>
              <a:rPr lang="en-US" dirty="0" smtClean="0"/>
              <a:t>T1, T1, T2, T2, T1, T2</a:t>
            </a:r>
          </a:p>
          <a:p>
            <a:pPr lvl="1"/>
            <a:r>
              <a:rPr lang="en-US" dirty="0" smtClean="0"/>
              <a:t>Can be done with a single core</a:t>
            </a:r>
          </a:p>
          <a:p>
            <a:pPr lvl="1"/>
            <a:r>
              <a:rPr lang="en-US" dirty="0" smtClean="0"/>
              <a:t>If one thread is block other threads can continue running</a:t>
            </a:r>
          </a:p>
          <a:p>
            <a:r>
              <a:rPr lang="en-US" dirty="0" smtClean="0"/>
              <a:t>(Real) concurrency</a:t>
            </a:r>
          </a:p>
          <a:p>
            <a:pPr lvl="1"/>
            <a:r>
              <a:rPr lang="en-US" dirty="0" smtClean="0"/>
              <a:t>More threads are running in parallel, at the same time.</a:t>
            </a:r>
          </a:p>
          <a:p>
            <a:r>
              <a:rPr lang="en-US" dirty="0" smtClean="0"/>
              <a:t>Design has to be prepared for both interleaved and non-interleaved concurrency</a:t>
            </a:r>
          </a:p>
          <a:p>
            <a:pPr lvl="1"/>
            <a:r>
              <a:rPr lang="en-US" dirty="0" smtClean="0"/>
              <a:t>You never know how many cores your threads will have access to</a:t>
            </a:r>
          </a:p>
          <a:p>
            <a:endParaRPr lang="da-DK" dirty="0"/>
          </a:p>
        </p:txBody>
      </p:sp>
      <p:sp>
        <p:nvSpPr>
          <p:cNvPr id="2" name="Pladsholder til sidefod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Threads in C#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81263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Parallelism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“Parallelism entails partitioning work to be done, running processing on those pieces concurrently, and joining the results. Parallelizing a problem generates concurrency”</a:t>
            </a:r>
          </a:p>
          <a:p>
            <a:pPr lvl="1"/>
            <a:r>
              <a:rPr lang="en-US" dirty="0" smtClean="0"/>
              <a:t>Hillar: Professional Parallel Programming with C#, Wrox</a:t>
            </a:r>
            <a:r>
              <a:rPr lang="en-US" dirty="0"/>
              <a:t> </a:t>
            </a:r>
            <a:r>
              <a:rPr lang="en-US" dirty="0" smtClean="0"/>
              <a:t>2011, page 19</a:t>
            </a:r>
          </a:p>
          <a:p>
            <a:r>
              <a:rPr lang="en-US" dirty="0" smtClean="0"/>
              <a:t>Correctness</a:t>
            </a:r>
          </a:p>
          <a:p>
            <a:pPr lvl="1"/>
            <a:r>
              <a:rPr lang="en-US" dirty="0" smtClean="0"/>
              <a:t>For all different number of cores, and possible interleaving, the result must be correct.</a:t>
            </a:r>
          </a:p>
          <a:p>
            <a:pPr lvl="1"/>
            <a:r>
              <a:rPr lang="en-US" dirty="0" smtClean="0"/>
              <a:t>That is hard! Requires a lot of thinking when designing!!</a:t>
            </a:r>
          </a:p>
          <a:p>
            <a:pPr lvl="1"/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Threads in C#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14038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Thread, construction + starting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Thread(ThreadStart start)</a:t>
            </a:r>
            <a:endParaRPr lang="da-DK" dirty="0" smtClean="0"/>
          </a:p>
          <a:p>
            <a:pPr lvl="1"/>
            <a:r>
              <a:rPr lang="en-US" dirty="0" smtClean="0"/>
              <a:t>Delegate void ThreadStart()</a:t>
            </a:r>
          </a:p>
          <a:p>
            <a:pPr lvl="1"/>
            <a:r>
              <a:rPr lang="en-US" dirty="0" smtClean="0"/>
              <a:t>This constructor works with any void method with no parameters, </a:t>
            </a:r>
            <a:r>
              <a:rPr lang="en-US" i="1" dirty="0" smtClean="0"/>
              <a:t>void M()</a:t>
            </a:r>
          </a:p>
          <a:p>
            <a:pPr lvl="1"/>
            <a:r>
              <a:rPr lang="en-US" dirty="0" smtClean="0"/>
              <a:t>The method can be static or not</a:t>
            </a:r>
          </a:p>
          <a:p>
            <a:pPr lvl="1"/>
            <a:r>
              <a:rPr lang="en-US" dirty="0" smtClean="0"/>
              <a:t>Starting: call Start()</a:t>
            </a:r>
          </a:p>
          <a:p>
            <a:r>
              <a:rPr lang="en-US" dirty="0" smtClean="0"/>
              <a:t>Examples: TryThread</a:t>
            </a:r>
          </a:p>
          <a:p>
            <a:r>
              <a:rPr lang="en-US" dirty="0" smtClean="0"/>
              <a:t>Source</a:t>
            </a:r>
          </a:p>
          <a:p>
            <a:pPr lvl="1"/>
            <a:r>
              <a:rPr lang="da-DK" dirty="0" smtClean="0">
                <a:hlinkClick r:id="rId2"/>
              </a:rPr>
              <a:t>http://msdn.microsoft.com/en-us/library/System.Threading.Thread.Thread(v=vs.110).aspx</a:t>
            </a:r>
            <a:endParaRPr lang="en-US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Threads in C#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91395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constructors with lambda expressions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U</a:t>
            </a:r>
            <a:r>
              <a:rPr lang="en-US" dirty="0" smtClean="0"/>
              <a:t>sing </a:t>
            </a:r>
            <a:r>
              <a:rPr lang="en-US" dirty="0"/>
              <a:t>a lambda expression as the parameter to the Thread </a:t>
            </a:r>
            <a:r>
              <a:rPr lang="en-US" dirty="0" smtClean="0"/>
              <a:t>constructor</a:t>
            </a:r>
          </a:p>
          <a:p>
            <a:pPr lvl="1"/>
            <a:r>
              <a:rPr lang="en-US" dirty="0" smtClean="0"/>
              <a:t>you </a:t>
            </a:r>
            <a:r>
              <a:rPr lang="en-US" dirty="0"/>
              <a:t>can give any number of parameters to the called method </a:t>
            </a:r>
            <a:r>
              <a:rPr lang="en-US" dirty="0" smtClean="0"/>
              <a:t>and </a:t>
            </a:r>
            <a:r>
              <a:rPr lang="en-US" dirty="0"/>
              <a:t>the </a:t>
            </a:r>
            <a:r>
              <a:rPr lang="en-US" dirty="0" smtClean="0"/>
              <a:t>parameters </a:t>
            </a:r>
            <a:r>
              <a:rPr lang="en-US" dirty="0"/>
              <a:t>can be typed (not object</a:t>
            </a:r>
            <a:r>
              <a:rPr lang="en-US" dirty="0" smtClean="0"/>
              <a:t>)</a:t>
            </a:r>
          </a:p>
          <a:p>
            <a:r>
              <a:rPr lang="en-US" dirty="0" smtClean="0"/>
              <a:t>Examples: TryThread</a:t>
            </a:r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Threads in C#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19059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property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Threads have names</a:t>
            </a:r>
          </a:p>
          <a:p>
            <a:pPr lvl="1"/>
            <a:r>
              <a:rPr lang="en-US" dirty="0" smtClean="0"/>
              <a:t>Good for debugging etc.</a:t>
            </a:r>
          </a:p>
          <a:p>
            <a:r>
              <a:rPr lang="en-US" dirty="0" smtClean="0"/>
              <a:t>Thread tr = new Thread(…)</a:t>
            </a:r>
          </a:p>
          <a:p>
            <a:pPr lvl="1"/>
            <a:r>
              <a:rPr lang="en-US" dirty="0" smtClean="0"/>
              <a:t>tr.Name = ”some name”;</a:t>
            </a:r>
          </a:p>
          <a:p>
            <a:pPr lvl="1"/>
            <a:r>
              <a:rPr lang="en-US" dirty="0" smtClean="0"/>
              <a:t>Thread.CurrentThread.Name, used in the working method</a:t>
            </a:r>
          </a:p>
          <a:p>
            <a:pPr lvl="2"/>
            <a:r>
              <a:rPr lang="en-US" dirty="0" smtClean="0"/>
              <a:t>CurrentThread is a </a:t>
            </a:r>
            <a:r>
              <a:rPr lang="en-US" i="1" dirty="0" smtClean="0"/>
              <a:t>static</a:t>
            </a:r>
            <a:r>
              <a:rPr lang="en-US" dirty="0" smtClean="0"/>
              <a:t> property of Thread</a:t>
            </a:r>
          </a:p>
          <a:p>
            <a:r>
              <a:rPr lang="en-US" dirty="0" smtClean="0"/>
              <a:t>Example: TryThread</a:t>
            </a:r>
          </a:p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smtClean="0"/>
              <a:t>Threads in C#</a:t>
            </a:r>
            <a:endParaRPr lang="da-DK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602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29040</TotalTime>
  <Words>1060</Words>
  <Application>Microsoft Office PowerPoint</Application>
  <PresentationFormat>Widescreen</PresentationFormat>
  <Paragraphs>159</Paragraphs>
  <Slides>18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Office-tema</vt:lpstr>
      <vt:lpstr>Threads in C#</vt:lpstr>
      <vt:lpstr>Benefits of using threads</vt:lpstr>
      <vt:lpstr>Threads vs. processes</vt:lpstr>
      <vt:lpstr>The lifecycle of a thread</vt:lpstr>
      <vt:lpstr>Interleaved concurrency vs. non-interleaved concurrency</vt:lpstr>
      <vt:lpstr>Parallelism</vt:lpstr>
      <vt:lpstr>Class Thread, construction + starting</vt:lpstr>
      <vt:lpstr>Thread constructors with lambda expressions</vt:lpstr>
      <vt:lpstr>Name property</vt:lpstr>
      <vt:lpstr>Sleep method</vt:lpstr>
      <vt:lpstr>Join method</vt:lpstr>
      <vt:lpstr>Priority property</vt:lpstr>
      <vt:lpstr>Interrupting a thread</vt:lpstr>
      <vt:lpstr>Exceptions in threads</vt:lpstr>
      <vt:lpstr>Foreground and background threads</vt:lpstr>
      <vt:lpstr>Thread pooling</vt:lpstr>
      <vt:lpstr>Thread pooling, how to</vt:lpstr>
      <vt:lpstr>References and further readings</vt:lpstr>
    </vt:vector>
  </TitlesOfParts>
  <Company>Køge Handelsskole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Threads</dc:title>
  <dc:creator>Anders Kristian Børjesson</dc:creator>
  <cp:lastModifiedBy>Anders Kristian Børjesson</cp:lastModifiedBy>
  <cp:revision>54</cp:revision>
  <dcterms:created xsi:type="dcterms:W3CDTF">2013-12-11T13:10:37Z</dcterms:created>
  <dcterms:modified xsi:type="dcterms:W3CDTF">2014-09-08T07:43:57Z</dcterms:modified>
</cp:coreProperties>
</file>