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68" r:id="rId6"/>
    <p:sldId id="269" r:id="rId7"/>
    <p:sldId id="267" r:id="rId8"/>
    <p:sldId id="263" r:id="rId9"/>
    <p:sldId id="266" r:id="rId10"/>
    <p:sldId id="259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1" d="100"/>
          <a:sy n="51" d="100"/>
        </p:scale>
        <p:origin x="77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67B02-A6D5-4504-8AE5-2CAA40F8B76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5A59-20CD-4E09-8420-28BCC001ED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5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C5A59-20CD-4E09-8420-28BCC001ED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52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187C-FCF8-4C42-A362-36D1E5F42E3B}" type="datetime1">
              <a:rPr lang="en-US" smtClean="0"/>
              <a:t>9/12/2014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9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C048-2D53-461E-85A6-C0F4589A6F8D}" type="datetime1">
              <a:rPr lang="en-US" smtClean="0"/>
              <a:t>9/12/2014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9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B142-1FC2-439B-B5AC-684E1AB4DA54}" type="datetime1">
              <a:rPr lang="en-US" smtClean="0"/>
              <a:t>9/12/2014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5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9639-9934-4595-9E29-0B6202F24BF5}" type="datetime1">
              <a:rPr lang="en-US" smtClean="0"/>
              <a:t>9/12/2014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0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B4B-8F53-4079-ACD8-A7D86161D2D4}" type="datetime1">
              <a:rPr lang="en-US" smtClean="0"/>
              <a:t>9/12/2014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3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F1E4-7EE1-4F8C-850C-3C49847B942C}" type="datetime1">
              <a:rPr lang="en-US" smtClean="0"/>
              <a:t>9/12/2014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F8BE-DD7B-45B8-B2E8-F566AA6C98F8}" type="datetime1">
              <a:rPr lang="en-US" smtClean="0"/>
              <a:t>9/12/2014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5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506F-0CAE-4627-9DFE-3700DA985EAD}" type="datetime1">
              <a:rPr lang="en-US" smtClean="0"/>
              <a:t>9/12/2014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6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20D0-FC4A-4B1F-B834-11441CE9DB8C}" type="datetime1">
              <a:rPr lang="en-US" smtClean="0"/>
              <a:t>9/12/2014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0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B59C-31EA-441D-B70D-D12A7F6398FF}" type="datetime1">
              <a:rPr lang="en-US" smtClean="0"/>
              <a:t>9/12/2014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9472-CE0A-408F-A8F9-ABADABCFFA16}" type="datetime1">
              <a:rPr lang="en-US" smtClean="0"/>
              <a:t>9/12/2014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6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63E9-13B6-449F-8BC6-C21CB32F0AAA}" type="datetime1">
              <a:rPr lang="en-US" smtClean="0"/>
              <a:t>9/12/2014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6CA7-A849-48F9-AE1E-E5698AC393B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lbahari.com/thread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Critical sections, locking, monitors, etc.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92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parallelism vs. Data parallelism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Data parallelism</a:t>
            </a:r>
          </a:p>
          <a:p>
            <a:pPr lvl="1"/>
            <a:r>
              <a:rPr lang="en-US" dirty="0" smtClean="0"/>
              <a:t>Lots of data, </a:t>
            </a:r>
            <a:r>
              <a:rPr lang="en-US" b="1" dirty="0" smtClean="0"/>
              <a:t>same</a:t>
            </a:r>
            <a:r>
              <a:rPr lang="en-US" dirty="0" smtClean="0"/>
              <a:t> operation applied to all data.</a:t>
            </a:r>
          </a:p>
          <a:p>
            <a:pPr lvl="1"/>
            <a:r>
              <a:rPr lang="en-US" dirty="0" smtClean="0"/>
              <a:t>Example: Encrypting 100 passwords</a:t>
            </a:r>
          </a:p>
          <a:p>
            <a:r>
              <a:rPr lang="en-US" dirty="0" smtClean="0"/>
              <a:t>Task parallelism</a:t>
            </a:r>
          </a:p>
          <a:p>
            <a:pPr lvl="1"/>
            <a:r>
              <a:rPr lang="en-US" dirty="0" smtClean="0"/>
              <a:t>Many </a:t>
            </a:r>
            <a:r>
              <a:rPr lang="en-US" b="1" dirty="0" smtClean="0"/>
              <a:t>different</a:t>
            </a:r>
            <a:r>
              <a:rPr lang="en-US" dirty="0" smtClean="0"/>
              <a:t> operations can run currently.</a:t>
            </a:r>
          </a:p>
          <a:p>
            <a:pPr lvl="1"/>
            <a:r>
              <a:rPr lang="en-US" dirty="0" smtClean="0"/>
              <a:t>Example: Similar to what an operating system does all the time</a:t>
            </a:r>
          </a:p>
          <a:p>
            <a:r>
              <a:rPr lang="en-US" dirty="0" smtClean="0"/>
              <a:t>Pipelining</a:t>
            </a:r>
          </a:p>
          <a:p>
            <a:pPr lvl="1"/>
            <a:r>
              <a:rPr lang="en-US" dirty="0" smtClean="0"/>
              <a:t>Mix of task and data parallelism.</a:t>
            </a:r>
          </a:p>
          <a:p>
            <a:pPr lvl="1"/>
            <a:r>
              <a:rPr lang="en-US" dirty="0" smtClean="0"/>
              <a:t>Requires coordination between multiple concurrent tasks</a:t>
            </a:r>
            <a:endParaRPr lang="da-DK" dirty="0" smtClean="0"/>
          </a:p>
          <a:p>
            <a:pPr lvl="1"/>
            <a:r>
              <a:rPr lang="en-US" dirty="0" smtClean="0"/>
              <a:t>Tasks with queues to hold partial results</a:t>
            </a:r>
          </a:p>
          <a:p>
            <a:pPr lvl="1"/>
            <a:r>
              <a:rPr lang="en-US" dirty="0" smtClean="0"/>
              <a:t>Example: Password cracking</a:t>
            </a:r>
          </a:p>
          <a:p>
            <a:pPr lvl="2"/>
            <a:r>
              <a:rPr lang="en-US" dirty="0" smtClean="0"/>
              <a:t>Read encrypted passwords -&gt; make variations -&gt; encrypt -&gt; compare to password file</a:t>
            </a:r>
          </a:p>
          <a:p>
            <a:pPr lvl="1"/>
            <a:r>
              <a:rPr lang="en-US" dirty="0" smtClean="0"/>
              <a:t>General example: Producer-Consumer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2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Joe </a:t>
            </a:r>
            <a:r>
              <a:rPr lang="en-US" dirty="0" err="1" smtClean="0"/>
              <a:t>Albahari</a:t>
            </a:r>
            <a:r>
              <a:rPr lang="en-US" dirty="0" smtClean="0"/>
              <a:t>: </a:t>
            </a:r>
            <a:r>
              <a:rPr lang="en-US" i="1" dirty="0" smtClean="0"/>
              <a:t>Threading in C#, part 1 Getting Started</a:t>
            </a:r>
          </a:p>
          <a:p>
            <a:pPr lvl="1"/>
            <a:r>
              <a:rPr lang="en-US" dirty="0">
                <a:hlinkClick r:id="rId2"/>
              </a:rPr>
              <a:t>http://www.albahari.com/threading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John Sharp: Microsoft Visual C# 2012, Microsoft Press, 2012</a:t>
            </a:r>
          </a:p>
          <a:p>
            <a:pPr lvl="1"/>
            <a:r>
              <a:rPr lang="en-US" dirty="0" smtClean="0"/>
              <a:t>Chapter 23 Improving Throughput by Using Tasks, page 541-584</a:t>
            </a:r>
          </a:p>
          <a:p>
            <a:r>
              <a:rPr lang="en-US" dirty="0" smtClean="0"/>
              <a:t>Bart De </a:t>
            </a:r>
            <a:r>
              <a:rPr lang="en-US" dirty="0" err="1" smtClean="0"/>
              <a:t>Smet</a:t>
            </a:r>
            <a:r>
              <a:rPr lang="en-US" dirty="0" smtClean="0"/>
              <a:t>: </a:t>
            </a:r>
            <a:r>
              <a:rPr lang="en-US" i="1" dirty="0" smtClean="0"/>
              <a:t>C# 5.0 Unleashed</a:t>
            </a:r>
            <a:r>
              <a:rPr lang="en-US" dirty="0" smtClean="0"/>
              <a:t>, </a:t>
            </a:r>
            <a:r>
              <a:rPr lang="en-US" dirty="0" err="1" smtClean="0"/>
              <a:t>Sams</a:t>
            </a:r>
            <a:r>
              <a:rPr lang="en-US" dirty="0" smtClean="0"/>
              <a:t> 2013</a:t>
            </a:r>
            <a:endParaRPr lang="en-US" dirty="0"/>
          </a:p>
          <a:p>
            <a:pPr lvl="1"/>
            <a:r>
              <a:rPr lang="en-US" dirty="0" smtClean="0"/>
              <a:t>Chapter 29 </a:t>
            </a:r>
            <a:r>
              <a:rPr lang="en-US" i="1" dirty="0" smtClean="0"/>
              <a:t>Threading and Synchronization</a:t>
            </a:r>
            <a:r>
              <a:rPr lang="en-US" dirty="0" smtClean="0"/>
              <a:t>, page 1443-1511 </a:t>
            </a:r>
          </a:p>
          <a:p>
            <a:r>
              <a:rPr lang="en-US" dirty="0" smtClean="0"/>
              <a:t>Mark </a:t>
            </a:r>
            <a:r>
              <a:rPr lang="en-US" dirty="0" err="1" smtClean="0"/>
              <a:t>Michaelis</a:t>
            </a:r>
            <a:r>
              <a:rPr lang="en-US" dirty="0" smtClean="0"/>
              <a:t>: </a:t>
            </a:r>
            <a:r>
              <a:rPr lang="en-US" i="1" dirty="0" smtClean="0"/>
              <a:t>Essential C# 5.0</a:t>
            </a:r>
            <a:r>
              <a:rPr lang="en-US" dirty="0" smtClean="0"/>
              <a:t>, Addison Wesley 2013</a:t>
            </a:r>
          </a:p>
          <a:p>
            <a:pPr lvl="1"/>
            <a:r>
              <a:rPr lang="en-US" dirty="0" smtClean="0"/>
              <a:t>Chapter 18 </a:t>
            </a:r>
            <a:r>
              <a:rPr lang="en-US" i="1" dirty="0" smtClean="0"/>
              <a:t>Multithreading</a:t>
            </a:r>
            <a:r>
              <a:rPr lang="en-US" dirty="0" smtClean="0"/>
              <a:t>, page 727-808</a:t>
            </a:r>
          </a:p>
          <a:p>
            <a:r>
              <a:rPr lang="en-US" dirty="0" smtClean="0"/>
              <a:t>Gaston </a:t>
            </a:r>
            <a:r>
              <a:rPr lang="en-US" dirty="0" err="1" smtClean="0"/>
              <a:t>Hillar</a:t>
            </a:r>
            <a:r>
              <a:rPr lang="en-US" dirty="0" smtClean="0"/>
              <a:t>: </a:t>
            </a:r>
            <a:r>
              <a:rPr lang="en-US" i="1" dirty="0" smtClean="0"/>
              <a:t>Professional Parallel Programming with C#</a:t>
            </a:r>
            <a:r>
              <a:rPr lang="en-US" dirty="0" smtClean="0"/>
              <a:t>, </a:t>
            </a:r>
            <a:r>
              <a:rPr lang="en-US" dirty="0" err="1" smtClean="0"/>
              <a:t>Wrox</a:t>
            </a:r>
            <a:r>
              <a:rPr lang="en-US" dirty="0" smtClean="0"/>
              <a:t> 2011</a:t>
            </a:r>
          </a:p>
          <a:p>
            <a:pPr lvl="1"/>
            <a:r>
              <a:rPr lang="en-US" dirty="0" smtClean="0"/>
              <a:t>547 pages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Threads in C#</a:t>
            </a:r>
            <a:endParaRPr lang="da-DK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639" y="3620012"/>
            <a:ext cx="940561" cy="1238085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348" y="2234451"/>
            <a:ext cx="919452" cy="1194821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855" y="5451702"/>
            <a:ext cx="1014438" cy="1269773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32539" y="816429"/>
            <a:ext cx="1016316" cy="12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6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lines in the program needs sequential executions</a:t>
            </a:r>
          </a:p>
          <a:p>
            <a:pPr lvl="1"/>
            <a:r>
              <a:rPr lang="en-US" dirty="0" smtClean="0"/>
              <a:t>To avoid incorrect results</a:t>
            </a:r>
          </a:p>
          <a:p>
            <a:r>
              <a:rPr lang="en-US" dirty="0" smtClean="0"/>
              <a:t>The designer / programmer must find the critical sections</a:t>
            </a:r>
          </a:p>
          <a:p>
            <a:pPr lvl="1"/>
            <a:r>
              <a:rPr lang="en-US" dirty="0" smtClean="0"/>
              <a:t>And that can be hard!</a:t>
            </a:r>
          </a:p>
          <a:p>
            <a:r>
              <a:rPr lang="en-US" dirty="0" smtClean="0"/>
              <a:t>The critical section must be protected against concurrency.</a:t>
            </a:r>
          </a:p>
          <a:p>
            <a:r>
              <a:rPr lang="en-US" dirty="0" smtClean="0"/>
              <a:t>More critical sections, means less concurrency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ThreadBank</a:t>
            </a:r>
            <a:r>
              <a:rPr lang="en-US" dirty="0" smtClean="0"/>
              <a:t>, without lock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42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 objects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 is thread safe if it is ready to be used with more than one thread.</a:t>
            </a:r>
            <a:endParaRPr lang="en-US" dirty="0"/>
          </a:p>
          <a:p>
            <a:r>
              <a:rPr lang="en-US" dirty="0" smtClean="0"/>
              <a:t>How to obtain thread safety</a:t>
            </a:r>
            <a:endParaRPr lang="en-US" dirty="0"/>
          </a:p>
          <a:p>
            <a:pPr lvl="1"/>
            <a:r>
              <a:rPr lang="en-US" dirty="0" smtClean="0"/>
              <a:t>Immutable objects (like String)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critical sections are protected, so that at most one thread can work inside the critical section (on this object)</a:t>
            </a:r>
          </a:p>
          <a:p>
            <a:pPr lvl="1"/>
            <a:r>
              <a:rPr lang="en-US" dirty="0" smtClean="0"/>
              <a:t>Other methods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5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Locking, the keyword </a:t>
            </a:r>
            <a:r>
              <a:rPr lang="en-US" i="1" dirty="0" smtClean="0"/>
              <a:t>lock</a:t>
            </a:r>
            <a:endParaRPr lang="da-DK" i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Syntax</a:t>
            </a:r>
            <a:endParaRPr lang="da-DK" dirty="0" smtClean="0"/>
          </a:p>
          <a:p>
            <a:pPr lvl="1"/>
            <a:r>
              <a:rPr lang="da-DK" i="1" dirty="0" err="1"/>
              <a:t>l</a:t>
            </a:r>
            <a:r>
              <a:rPr lang="da-DK" i="1" dirty="0" err="1" smtClean="0"/>
              <a:t>ock</a:t>
            </a:r>
            <a:r>
              <a:rPr lang="da-DK" dirty="0" smtClean="0"/>
              <a:t>(</a:t>
            </a:r>
            <a:r>
              <a:rPr lang="da-DK" i="1" dirty="0" err="1" smtClean="0"/>
              <a:t>someObject</a:t>
            </a:r>
            <a:r>
              <a:rPr lang="da-DK" dirty="0" smtClean="0"/>
              <a:t>) {</a:t>
            </a:r>
            <a:r>
              <a:rPr lang="da-DK" dirty="0"/>
              <a:t> </a:t>
            </a:r>
            <a:r>
              <a:rPr lang="da-DK" dirty="0" smtClean="0"/>
              <a:t> …. Statements = Critical </a:t>
            </a:r>
            <a:r>
              <a:rPr lang="da-DK" dirty="0" err="1" smtClean="0"/>
              <a:t>section</a:t>
            </a:r>
            <a:r>
              <a:rPr lang="da-DK" dirty="0" smtClean="0"/>
              <a:t> … }</a:t>
            </a:r>
          </a:p>
          <a:p>
            <a:r>
              <a:rPr lang="da-DK" dirty="0" err="1" smtClean="0"/>
              <a:t>Semantics</a:t>
            </a:r>
            <a:endParaRPr lang="da-DK" dirty="0" smtClean="0"/>
          </a:p>
          <a:p>
            <a:pPr lvl="1"/>
            <a:r>
              <a:rPr lang="da-DK" dirty="0" err="1" smtClean="0"/>
              <a:t>Obtains</a:t>
            </a:r>
            <a:r>
              <a:rPr lang="da-DK" dirty="0" smtClean="0"/>
              <a:t> the </a:t>
            </a:r>
            <a:r>
              <a:rPr lang="da-DK" dirty="0" err="1" smtClean="0"/>
              <a:t>mutual</a:t>
            </a:r>
            <a:r>
              <a:rPr lang="da-DK" dirty="0" smtClean="0"/>
              <a:t> </a:t>
            </a:r>
            <a:r>
              <a:rPr lang="da-DK" dirty="0" err="1" smtClean="0"/>
              <a:t>exclusion</a:t>
            </a:r>
            <a:r>
              <a:rPr lang="da-DK" dirty="0" smtClean="0"/>
              <a:t> </a:t>
            </a:r>
            <a:r>
              <a:rPr lang="da-DK" dirty="0" err="1" smtClean="0"/>
              <a:t>lock</a:t>
            </a:r>
            <a:r>
              <a:rPr lang="da-DK" dirty="0" smtClean="0"/>
              <a:t> for </a:t>
            </a:r>
            <a:r>
              <a:rPr lang="da-DK" i="1" dirty="0" err="1" smtClean="0"/>
              <a:t>someObject</a:t>
            </a:r>
            <a:r>
              <a:rPr lang="da-DK" dirty="0" smtClean="0"/>
              <a:t>, </a:t>
            </a:r>
            <a:r>
              <a:rPr lang="da-DK" dirty="0" err="1" smtClean="0"/>
              <a:t>executes</a:t>
            </a:r>
            <a:r>
              <a:rPr lang="da-DK" dirty="0" smtClean="0"/>
              <a:t> the </a:t>
            </a:r>
            <a:r>
              <a:rPr lang="da-DK" dirty="0" err="1" smtClean="0"/>
              <a:t>critical</a:t>
            </a:r>
            <a:r>
              <a:rPr lang="da-DK" dirty="0" smtClean="0"/>
              <a:t> </a:t>
            </a:r>
            <a:r>
              <a:rPr lang="da-DK" dirty="0" err="1" smtClean="0"/>
              <a:t>section</a:t>
            </a:r>
            <a:r>
              <a:rPr lang="da-DK" dirty="0" smtClean="0"/>
              <a:t>, and </a:t>
            </a:r>
            <a:r>
              <a:rPr lang="da-DK" dirty="0" err="1" smtClean="0"/>
              <a:t>releases</a:t>
            </a:r>
            <a:r>
              <a:rPr lang="da-DK" dirty="0" smtClean="0"/>
              <a:t> the </a:t>
            </a:r>
            <a:r>
              <a:rPr lang="da-DK" dirty="0" err="1" smtClean="0"/>
              <a:t>lock</a:t>
            </a:r>
            <a:r>
              <a:rPr lang="da-DK" dirty="0" smtClean="0"/>
              <a:t>.</a:t>
            </a:r>
          </a:p>
          <a:p>
            <a:pPr lvl="1"/>
            <a:r>
              <a:rPr lang="en-US" dirty="0" smtClean="0"/>
              <a:t>No other thread can work in any critical section, locked by </a:t>
            </a:r>
            <a:r>
              <a:rPr lang="en-US" i="1" dirty="0" smtClean="0"/>
              <a:t>someObject</a:t>
            </a:r>
            <a:endParaRPr lang="da-DK" i="1" dirty="0" smtClean="0"/>
          </a:p>
          <a:p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ThreadBank</a:t>
            </a:r>
            <a:endParaRPr lang="da-DK" dirty="0" smtClean="0"/>
          </a:p>
          <a:p>
            <a:pPr marL="0" indent="0">
              <a:buNone/>
            </a:pP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3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1"/>
          </p:nvPr>
        </p:nvSpPr>
        <p:spPr>
          <a:xfrm>
            <a:off x="838200" y="1480457"/>
            <a:ext cx="5181600" cy="469650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Deadlock is a two (or more) threads are waiting on each other.</a:t>
            </a:r>
          </a:p>
          <a:p>
            <a:r>
              <a:rPr lang="en-US" dirty="0" smtClean="0"/>
              <a:t>Example: Bank, transfer money from account A to account B. If two customers do transfer at the same time deadlock might occur</a:t>
            </a:r>
          </a:p>
          <a:p>
            <a:pPr lvl="1"/>
            <a:r>
              <a:rPr lang="en-US" dirty="0" smtClean="0"/>
              <a:t>One customer has a lock on account A and wants a lock on account B</a:t>
            </a:r>
          </a:p>
          <a:p>
            <a:pPr lvl="1"/>
            <a:r>
              <a:rPr lang="en-US" dirty="0" smtClean="0"/>
              <a:t>Another customer has a lock on Account B and wants a lock on Account B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ThreadBank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alt tex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04535"/>
            <a:ext cx="4391025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thumb/2/28/Process_deadlock.svg/220px-Process_deadlock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305" y="4138613"/>
            <a:ext cx="3424238" cy="189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9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handling</a:t>
            </a:r>
            <a:endParaRPr lang="en-US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a C# program there is no automatic deadlock detection or handling.</a:t>
            </a:r>
          </a:p>
          <a:p>
            <a:pPr lvl="1"/>
            <a:r>
              <a:rPr lang="en-US" dirty="0" smtClean="0"/>
              <a:t>The program just hangs …</a:t>
            </a:r>
          </a:p>
          <a:p>
            <a:r>
              <a:rPr lang="en-US" dirty="0" smtClean="0"/>
              <a:t>The programmer must be careful when acquiring locks.</a:t>
            </a:r>
          </a:p>
          <a:p>
            <a:r>
              <a:rPr lang="en-US" dirty="0" smtClean="0"/>
              <a:t>Deadlock prevention</a:t>
            </a:r>
          </a:p>
          <a:p>
            <a:pPr lvl="1"/>
            <a:r>
              <a:rPr lang="en-US" dirty="0" smtClean="0"/>
              <a:t>Try to use lock free algorithms</a:t>
            </a:r>
          </a:p>
          <a:p>
            <a:pPr lvl="1"/>
            <a:r>
              <a:rPr lang="en-US" dirty="0" smtClean="0"/>
              <a:t>Number the resources and only acquire resources with a higher number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49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class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502229"/>
            <a:ext cx="10515600" cy="467473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Monitor is a class with some static methods</a:t>
            </a:r>
          </a:p>
          <a:p>
            <a:pPr lvl="1"/>
            <a:r>
              <a:rPr lang="en-US" dirty="0" smtClean="0"/>
              <a:t>Do not make objects from the Monitor class</a:t>
            </a:r>
          </a:p>
          <a:p>
            <a:r>
              <a:rPr lang="en-US" dirty="0" smtClean="0"/>
              <a:t>Monitor vs. lock(…)</a:t>
            </a:r>
            <a:endParaRPr lang="da-DK" dirty="0" smtClean="0"/>
          </a:p>
          <a:p>
            <a:pPr marL="457200" lvl="2" indent="0">
              <a:spcBef>
                <a:spcPts val="1000"/>
              </a:spcBef>
              <a:buNone/>
            </a:pPr>
            <a:r>
              <a:rPr lang="da-DK" i="1" dirty="0" err="1" smtClean="0"/>
              <a:t>lock</a:t>
            </a:r>
            <a:r>
              <a:rPr lang="da-DK" dirty="0" smtClean="0"/>
              <a:t>(</a:t>
            </a:r>
            <a:r>
              <a:rPr lang="da-DK" i="1" dirty="0" err="1" smtClean="0"/>
              <a:t>someObject</a:t>
            </a:r>
            <a:r>
              <a:rPr lang="da-DK" dirty="0"/>
              <a:t>) {  …. Statements = Critical </a:t>
            </a:r>
            <a:r>
              <a:rPr lang="da-DK" dirty="0" err="1"/>
              <a:t>section</a:t>
            </a:r>
            <a:r>
              <a:rPr lang="da-DK" dirty="0"/>
              <a:t> … </a:t>
            </a:r>
            <a:r>
              <a:rPr lang="da-DK" dirty="0" smtClean="0"/>
              <a:t>}</a:t>
            </a:r>
          </a:p>
          <a:p>
            <a:pPr marL="685800" lvl="2">
              <a:spcBef>
                <a:spcPts val="1000"/>
              </a:spcBef>
            </a:pPr>
            <a:r>
              <a:rPr lang="da-DK" dirty="0" smtClean="0"/>
              <a:t>Is </a:t>
            </a:r>
            <a:r>
              <a:rPr lang="da-DK" dirty="0" err="1" smtClean="0"/>
              <a:t>equivalent</a:t>
            </a:r>
            <a:r>
              <a:rPr lang="da-DK" dirty="0" smtClean="0"/>
              <a:t> to</a:t>
            </a:r>
          </a:p>
          <a:p>
            <a:pPr marL="457200" lvl="2" indent="0">
              <a:spcBef>
                <a:spcPts val="1000"/>
              </a:spcBef>
              <a:buNone/>
            </a:pPr>
            <a:r>
              <a:rPr lang="da-DK" dirty="0" err="1" smtClean="0"/>
              <a:t>Bool</a:t>
            </a:r>
            <a:r>
              <a:rPr lang="da-DK" dirty="0" smtClean="0"/>
              <a:t> </a:t>
            </a:r>
            <a:r>
              <a:rPr lang="da-DK" dirty="0" err="1" smtClean="0"/>
              <a:t>lockTaken</a:t>
            </a:r>
            <a:r>
              <a:rPr lang="da-DK" dirty="0" smtClean="0"/>
              <a:t> = false;</a:t>
            </a:r>
          </a:p>
          <a:p>
            <a:pPr marL="457200" lvl="2" indent="0">
              <a:spcBef>
                <a:spcPts val="1000"/>
              </a:spcBef>
              <a:buNone/>
            </a:pPr>
            <a:r>
              <a:rPr lang="da-DK" dirty="0" smtClean="0"/>
              <a:t>Try { </a:t>
            </a:r>
            <a:r>
              <a:rPr lang="da-DK" dirty="0" err="1" smtClean="0"/>
              <a:t>Monitor.Enter</a:t>
            </a:r>
            <a:r>
              <a:rPr lang="da-DK" dirty="0" smtClean="0"/>
              <a:t>(</a:t>
            </a:r>
            <a:r>
              <a:rPr lang="da-DK" dirty="0" err="1" smtClean="0"/>
              <a:t>someObject</a:t>
            </a:r>
            <a:r>
              <a:rPr lang="da-DK" dirty="0" smtClean="0"/>
              <a:t>, </a:t>
            </a:r>
            <a:r>
              <a:rPr lang="da-DK" dirty="0" err="1" smtClean="0"/>
              <a:t>ref</a:t>
            </a:r>
            <a:r>
              <a:rPr lang="da-DK" dirty="0" smtClean="0"/>
              <a:t> </a:t>
            </a:r>
            <a:r>
              <a:rPr lang="da-DK" dirty="0" err="1" smtClean="0"/>
              <a:t>lockTaken</a:t>
            </a:r>
            <a:r>
              <a:rPr lang="da-DK" dirty="0" smtClean="0"/>
              <a:t>); </a:t>
            </a:r>
          </a:p>
          <a:p>
            <a:pPr marL="457200" lvl="2" indent="0">
              <a:spcBef>
                <a:spcPts val="1000"/>
              </a:spcBef>
              <a:buNone/>
            </a:pPr>
            <a:r>
              <a:rPr lang="da-DK" dirty="0" smtClean="0"/>
              <a:t>… </a:t>
            </a:r>
            <a:r>
              <a:rPr lang="da-DK" dirty="0" err="1" smtClean="0"/>
              <a:t>critical</a:t>
            </a:r>
            <a:r>
              <a:rPr lang="da-DK" dirty="0" smtClean="0"/>
              <a:t> </a:t>
            </a:r>
            <a:r>
              <a:rPr lang="da-DK" dirty="0" err="1" smtClean="0"/>
              <a:t>section</a:t>
            </a:r>
            <a:r>
              <a:rPr lang="da-DK" dirty="0" smtClean="0"/>
              <a:t> … }</a:t>
            </a:r>
          </a:p>
          <a:p>
            <a:pPr marL="457200" lvl="2" indent="0">
              <a:spcBef>
                <a:spcPts val="1000"/>
              </a:spcBef>
              <a:buNone/>
            </a:pPr>
            <a:r>
              <a:rPr lang="da-DK" dirty="0" err="1" smtClean="0"/>
              <a:t>Finally</a:t>
            </a:r>
            <a:r>
              <a:rPr lang="da-DK" dirty="0" smtClean="0"/>
              <a:t> { if (</a:t>
            </a:r>
            <a:r>
              <a:rPr lang="da-DK" dirty="0" err="1" smtClean="0"/>
              <a:t>lockTaken</a:t>
            </a:r>
            <a:r>
              <a:rPr lang="da-DK" dirty="0" smtClean="0"/>
              <a:t>) </a:t>
            </a:r>
            <a:r>
              <a:rPr lang="da-DK" dirty="0" err="1" smtClean="0"/>
              <a:t>Monitor.Exit</a:t>
            </a:r>
            <a:r>
              <a:rPr lang="da-DK" dirty="0" smtClean="0"/>
              <a:t>(</a:t>
            </a:r>
            <a:r>
              <a:rPr lang="da-DK" dirty="0" err="1" smtClean="0"/>
              <a:t>someObject</a:t>
            </a:r>
            <a:r>
              <a:rPr lang="da-DK" dirty="0" smtClean="0"/>
              <a:t>); }</a:t>
            </a:r>
          </a:p>
          <a:p>
            <a:r>
              <a:rPr lang="en-US" dirty="0"/>
              <a:t>Semantics</a:t>
            </a:r>
          </a:p>
          <a:p>
            <a:pPr lvl="1"/>
            <a:r>
              <a:rPr lang="en-US" dirty="0" err="1"/>
              <a:t>Monitor.Enter</a:t>
            </a:r>
            <a:r>
              <a:rPr lang="en-US" dirty="0"/>
              <a:t> </a:t>
            </a:r>
            <a:r>
              <a:rPr lang="en-US" dirty="0" smtClean="0"/>
              <a:t>obtains the </a:t>
            </a:r>
            <a:r>
              <a:rPr lang="en-US" dirty="0"/>
              <a:t>lock on someObject. This prevents other threads from entering the block.</a:t>
            </a:r>
          </a:p>
          <a:p>
            <a:pPr lvl="1"/>
            <a:r>
              <a:rPr lang="en-US" dirty="0" err="1"/>
              <a:t>Monitor.Exit</a:t>
            </a:r>
            <a:r>
              <a:rPr lang="en-US" dirty="0"/>
              <a:t> releases the lock.</a:t>
            </a:r>
          </a:p>
          <a:p>
            <a:pPr lvl="1"/>
            <a:r>
              <a:rPr lang="en-US" dirty="0" err="1"/>
              <a:t>Monitor.Exit</a:t>
            </a:r>
            <a:r>
              <a:rPr lang="en-US" dirty="0"/>
              <a:t> should always be in a </a:t>
            </a:r>
            <a:r>
              <a:rPr lang="en-US" i="1" dirty="0"/>
              <a:t>finally</a:t>
            </a:r>
            <a:r>
              <a:rPr lang="en-US" dirty="0"/>
              <a:t> block to make sure the lock is released even if there was an exception in the </a:t>
            </a:r>
            <a:r>
              <a:rPr lang="en-US" dirty="0" smtClean="0"/>
              <a:t>block</a:t>
            </a:r>
          </a:p>
          <a:p>
            <a:pPr lvl="1"/>
            <a:r>
              <a:rPr lang="en-US" dirty="0" err="1" smtClean="0"/>
              <a:t>lockTaken</a:t>
            </a:r>
            <a:r>
              <a:rPr lang="en-US" dirty="0" smtClean="0"/>
              <a:t> is necessary in case there was an exception at </a:t>
            </a:r>
            <a:r>
              <a:rPr lang="en-US" dirty="0" err="1" smtClean="0"/>
              <a:t>Monitor.Enter</a:t>
            </a:r>
            <a:r>
              <a:rPr lang="en-US" dirty="0" smtClean="0"/>
              <a:t>(…)</a:t>
            </a:r>
            <a:endParaRPr lang="en-US" dirty="0"/>
          </a:p>
          <a:p>
            <a:pPr marL="800100" lvl="2" indent="-342900">
              <a:spcBef>
                <a:spcPts val="1000"/>
              </a:spcBef>
            </a:pPr>
            <a:endParaRPr lang="da-DK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39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Monitor, Wait and Pulse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Problem</a:t>
            </a:r>
          </a:p>
          <a:p>
            <a:pPr lvl="1"/>
            <a:r>
              <a:rPr lang="en-US" dirty="0"/>
              <a:t>Entering a synchronized method a thread might realize that it is not in a state to fulfill its task – and it cannot simply return from the method because the return value is not “ready”.</a:t>
            </a:r>
          </a:p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Use a monitor and ask it to wait for another thread to do something.</a:t>
            </a:r>
          </a:p>
          <a:p>
            <a:pPr lvl="1"/>
            <a:r>
              <a:rPr lang="en-US" dirty="0"/>
              <a:t>Monitor class, with static methods</a:t>
            </a:r>
          </a:p>
          <a:p>
            <a:r>
              <a:rPr lang="en-US" dirty="0" smtClean="0"/>
              <a:t>Wait</a:t>
            </a:r>
          </a:p>
          <a:p>
            <a:pPr lvl="1"/>
            <a:r>
              <a:rPr lang="en-US" dirty="0" err="1" smtClean="0"/>
              <a:t>Monitor.Wait</a:t>
            </a:r>
            <a:r>
              <a:rPr lang="en-US" dirty="0" smtClean="0"/>
              <a:t>(</a:t>
            </a:r>
            <a:r>
              <a:rPr lang="en-US" dirty="0" err="1" smtClean="0"/>
              <a:t>someObject</a:t>
            </a:r>
            <a:r>
              <a:rPr lang="en-US" dirty="0" smtClean="0"/>
              <a:t>); </a:t>
            </a:r>
          </a:p>
          <a:p>
            <a:pPr lvl="2"/>
            <a:r>
              <a:rPr lang="en-US" dirty="0" err="1" smtClean="0"/>
              <a:t>Monitor.Wait</a:t>
            </a:r>
            <a:r>
              <a:rPr lang="en-US" dirty="0" smtClean="0"/>
              <a:t> releases the lock and suspends the thread from running.</a:t>
            </a:r>
          </a:p>
          <a:p>
            <a:pPr lvl="2"/>
            <a:r>
              <a:rPr lang="en-US" dirty="0" smtClean="0"/>
              <a:t>No busy waiting!</a:t>
            </a:r>
          </a:p>
          <a:p>
            <a:r>
              <a:rPr lang="en-US" dirty="0" smtClean="0"/>
              <a:t>Pulse</a:t>
            </a:r>
          </a:p>
          <a:p>
            <a:pPr lvl="1"/>
            <a:r>
              <a:rPr lang="en-US" dirty="0" err="1" smtClean="0"/>
              <a:t>Monitor.PulseAll</a:t>
            </a:r>
            <a:r>
              <a:rPr lang="en-US" dirty="0" smtClean="0"/>
              <a:t>(</a:t>
            </a:r>
            <a:r>
              <a:rPr lang="en-US" dirty="0" err="1" smtClean="0"/>
              <a:t>someObject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Notifies </a:t>
            </a:r>
            <a:r>
              <a:rPr lang="en-US" i="1" dirty="0" smtClean="0"/>
              <a:t>all</a:t>
            </a:r>
            <a:r>
              <a:rPr lang="en-US" dirty="0" smtClean="0"/>
              <a:t> threads waiting on </a:t>
            </a:r>
            <a:r>
              <a:rPr lang="en-US" i="1" dirty="0" err="1" smtClean="0"/>
              <a:t>someObject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Monitor.Pulse</a:t>
            </a:r>
            <a:r>
              <a:rPr lang="en-US" dirty="0" smtClean="0"/>
              <a:t>(</a:t>
            </a:r>
            <a:r>
              <a:rPr lang="en-US" dirty="0" err="1" smtClean="0"/>
              <a:t>someObject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Notifies </a:t>
            </a:r>
            <a:r>
              <a:rPr lang="en-US" i="1" dirty="0" smtClean="0"/>
              <a:t>on</a:t>
            </a:r>
            <a:r>
              <a:rPr lang="en-US" dirty="0" smtClean="0"/>
              <a:t> thread waiting on </a:t>
            </a:r>
            <a:r>
              <a:rPr lang="en-US" i="1" dirty="0" err="1" smtClean="0"/>
              <a:t>someObject</a:t>
            </a:r>
            <a:endParaRPr lang="en-US" i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64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“code pattern”	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While (</a:t>
            </a:r>
            <a:r>
              <a:rPr lang="en-US" dirty="0" err="1" smtClean="0"/>
              <a:t>conditionDoesNotHold</a:t>
            </a:r>
            <a:r>
              <a:rPr lang="en-US" dirty="0" smtClean="0"/>
              <a:t>) { 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Monitor.Wait</a:t>
            </a:r>
            <a:r>
              <a:rPr lang="en-US" dirty="0" smtClean="0"/>
              <a:t>(</a:t>
            </a:r>
            <a:r>
              <a:rPr lang="en-US" dirty="0" err="1" smtClean="0"/>
              <a:t>someObject</a:t>
            </a:r>
            <a:r>
              <a:rPr lang="en-US" dirty="0" smtClean="0"/>
              <a:t>);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// critical section</a:t>
            </a:r>
          </a:p>
          <a:p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err="1" smtClean="0"/>
              <a:t>Monitor.Wait</a:t>
            </a:r>
            <a:r>
              <a:rPr lang="en-US" dirty="0" smtClean="0"/>
              <a:t>(…) should </a:t>
            </a:r>
            <a:r>
              <a:rPr lang="en-US" dirty="0"/>
              <a:t>always be called in a loop, since </a:t>
            </a:r>
            <a:r>
              <a:rPr lang="en-US" dirty="0" err="1" smtClean="0"/>
              <a:t>Monitor.PulseAll</a:t>
            </a:r>
            <a:r>
              <a:rPr lang="en-US" dirty="0" smtClean="0"/>
              <a:t>(…) wakes </a:t>
            </a:r>
            <a:r>
              <a:rPr lang="en-US" dirty="0"/>
              <a:t>up all thread waiting for the object.</a:t>
            </a:r>
          </a:p>
          <a:p>
            <a:pPr>
              <a:lnSpc>
                <a:spcPct val="80000"/>
              </a:lnSpc>
            </a:pPr>
            <a:r>
              <a:rPr lang="en-US" dirty="0"/>
              <a:t>Only the first (quickest) should execute the </a:t>
            </a:r>
            <a:r>
              <a:rPr lang="en-US" dirty="0" smtClean="0"/>
              <a:t>critical section. </a:t>
            </a:r>
            <a:r>
              <a:rPr lang="en-US" dirty="0"/>
              <a:t>Other thread go back to </a:t>
            </a:r>
            <a:r>
              <a:rPr lang="en-US" dirty="0" smtClean="0"/>
              <a:t>wait (because of the while loop)</a:t>
            </a:r>
            <a:endParaRPr lang="da-DK" dirty="0"/>
          </a:p>
          <a:p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Threads: Critical sections, locking, monitors, etc.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6CA7-A849-48F9-AE1E-E5698AC393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07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4364</TotalTime>
  <Words>882</Words>
  <Application>Microsoft Office PowerPoint</Application>
  <PresentationFormat>Widescreen</PresentationFormat>
  <Paragraphs>125</Paragraphs>
  <Slides>11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Threads</vt:lpstr>
      <vt:lpstr>Critical sections</vt:lpstr>
      <vt:lpstr>Thread safe objects</vt:lpstr>
      <vt:lpstr>Locking, the keyword lock</vt:lpstr>
      <vt:lpstr>Deadlock</vt:lpstr>
      <vt:lpstr>Deadlock handling</vt:lpstr>
      <vt:lpstr>Monitor class</vt:lpstr>
      <vt:lpstr>Monitor, Wait and Pulse</vt:lpstr>
      <vt:lpstr>Wait “code pattern” </vt:lpstr>
      <vt:lpstr>Task parallelism vs. Data parallelism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Threads</dc:title>
  <dc:creator>Anders Kristian Børjesson</dc:creator>
  <cp:lastModifiedBy>Anders Kristian Børjesson</cp:lastModifiedBy>
  <cp:revision>19</cp:revision>
  <dcterms:created xsi:type="dcterms:W3CDTF">2014-01-14T12:11:22Z</dcterms:created>
  <dcterms:modified xsi:type="dcterms:W3CDTF">2014-09-12T07:06:44Z</dcterms:modified>
</cp:coreProperties>
</file>