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59" r:id="rId4"/>
    <p:sldId id="260" r:id="rId5"/>
    <p:sldId id="262" r:id="rId6"/>
    <p:sldId id="263" r:id="rId7"/>
    <p:sldId id="265" r:id="rId8"/>
    <p:sldId id="264" r:id="rId9"/>
    <p:sldId id="266" r:id="rId10"/>
    <p:sldId id="258" r:id="rId11"/>
    <p:sldId id="257" r:id="rId1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1" d="100"/>
          <a:sy n="51" d="100"/>
        </p:scale>
        <p:origin x="77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C91C7-C6EC-4A82-B259-28FB0873A426}" type="datetimeFigureOut">
              <a:rPr lang="da-DK" smtClean="0"/>
              <a:t>26-08-2014</a:t>
            </a:fld>
            <a:endParaRPr lang="da-DK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07138F-3820-499C-824B-973B76802324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08747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7138F-3820-499C-824B-973B76802324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10155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7138F-3820-499C-824B-973B76802324}" type="slidenum">
              <a:rPr lang="da-DK" smtClean="0"/>
              <a:t>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76867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B8EA-E4B4-4949-892D-25B174F74ED6}" type="datetime1">
              <a:rPr lang="da-DK" smtClean="0"/>
              <a:t>26-08-2014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1305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B29A-683E-4CC9-8B32-8670495230E2}" type="datetime1">
              <a:rPr lang="da-DK" smtClean="0"/>
              <a:t>26-08-2014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2290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3DFE6-A583-4B3D-912C-BBFB440B165D}" type="datetime1">
              <a:rPr lang="da-DK" smtClean="0"/>
              <a:t>26-08-2014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85634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8487-313B-4974-9D2A-03B521715A82}" type="datetime1">
              <a:rPr lang="da-DK" smtClean="0"/>
              <a:t>26-08-2014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8985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BB4D1-4B84-4CCD-A0AB-70D7C22B796E}" type="datetime1">
              <a:rPr lang="da-DK" smtClean="0"/>
              <a:t>26-08-2014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62027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56B3-342B-4C05-86E8-7CB39278C45F}" type="datetime1">
              <a:rPr lang="da-DK" smtClean="0"/>
              <a:t>26-08-2014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9983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AC5DB-60A5-4A9A-BD96-3FF5000BE4BB}" type="datetime1">
              <a:rPr lang="da-DK" smtClean="0"/>
              <a:t>26-08-2014</a:t>
            </a:fld>
            <a:endParaRPr lang="da-DK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3403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AF13-D053-4C30-B18E-121158CFC7FE}" type="datetime1">
              <a:rPr lang="da-DK" smtClean="0"/>
              <a:t>26-08-2014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2955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B2DE-A405-4E20-BD2D-304485BF25B7}" type="datetime1">
              <a:rPr lang="da-DK" smtClean="0"/>
              <a:t>26-08-2014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0439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DFBE-07A0-42E2-8182-D91AD926859D}" type="datetime1">
              <a:rPr lang="da-DK" smtClean="0"/>
              <a:t>26-08-2014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3040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AF524-3F73-44FA-840E-55A57AAB4B0A}" type="datetime1">
              <a:rPr lang="da-DK" smtClean="0"/>
              <a:t>26-08-2014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05808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07457-D3CF-4A1E-BF9A-17F46B58A373}" type="datetime1">
              <a:rPr lang="da-DK" smtClean="0"/>
              <a:t>26-08-2014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D8D9-4F08-4552-B5A0-CA6D40BA6F5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28528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microsoft.com/en-us/projects/contracts/" TargetMode="External"/><Relationship Id="rId2" Type="http://schemas.openxmlformats.org/officeDocument/2006/relationships/hyperlink" Target="http://en.wikipedia.org/wiki/Design_by_contrac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System.ArgumentNullException(v=vs.110).asp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Contract based programming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pre- and post-conditions, </a:t>
            </a:r>
          </a:p>
          <a:p>
            <a:r>
              <a:rPr lang="en-US" dirty="0" smtClean="0"/>
              <a:t>and </a:t>
            </a:r>
            <a:r>
              <a:rPr lang="en-US" dirty="0" smtClean="0"/>
              <a:t>object invariants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45638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aliases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Contract based programming aka.</a:t>
            </a:r>
          </a:p>
          <a:p>
            <a:pPr lvl="1"/>
            <a:r>
              <a:rPr lang="en-US" dirty="0" smtClean="0"/>
              <a:t>Bertrand Meier: The Eiffel programming language, 1986</a:t>
            </a:r>
          </a:p>
          <a:p>
            <a:r>
              <a:rPr lang="en-US" dirty="0" smtClean="0"/>
              <a:t>Design by contract aka.</a:t>
            </a:r>
          </a:p>
          <a:p>
            <a:pPr lvl="1"/>
            <a:r>
              <a:rPr lang="en-US" dirty="0" smtClean="0"/>
              <a:t>Registered trademark (US)</a:t>
            </a:r>
          </a:p>
          <a:p>
            <a:r>
              <a:rPr lang="en-US" dirty="0" smtClean="0"/>
              <a:t>Programming by contract aka.</a:t>
            </a:r>
          </a:p>
          <a:p>
            <a:r>
              <a:rPr lang="en-US" dirty="0" smtClean="0"/>
              <a:t>Design-by-contract programming aka.</a:t>
            </a:r>
          </a:p>
          <a:p>
            <a:r>
              <a:rPr lang="en-US" dirty="0" smtClean="0"/>
              <a:t>Code contracts [Microsoft terms]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10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98953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further readings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Wikipedia</a:t>
            </a:r>
            <a:r>
              <a:rPr lang="en-US" dirty="0" smtClean="0"/>
              <a:t> </a:t>
            </a:r>
            <a:r>
              <a:rPr lang="en-US" i="1" dirty="0" smtClean="0"/>
              <a:t>Design by contract</a:t>
            </a:r>
          </a:p>
          <a:p>
            <a:pPr lvl="1"/>
            <a:r>
              <a:rPr lang="da-DK" dirty="0" smtClean="0">
                <a:hlinkClick r:id="rId2"/>
              </a:rPr>
              <a:t>http://en.wikipedia.org/wiki/Design_by_contract</a:t>
            </a:r>
            <a:endParaRPr lang="da-DK" dirty="0" smtClean="0"/>
          </a:p>
          <a:p>
            <a:r>
              <a:rPr lang="en-US" b="1" dirty="0" smtClean="0"/>
              <a:t>Microsoft Research </a:t>
            </a:r>
            <a:r>
              <a:rPr lang="en-US" i="1" dirty="0" smtClean="0"/>
              <a:t>Code Contracts</a:t>
            </a:r>
          </a:p>
          <a:p>
            <a:pPr lvl="1"/>
            <a:r>
              <a:rPr lang="da-DK" dirty="0" smtClean="0">
                <a:hlinkClick r:id="rId3"/>
              </a:rPr>
              <a:t>http://research.microsoft.com/en-us/projects/contracts</a:t>
            </a:r>
            <a:r>
              <a:rPr lang="da-DK" dirty="0" smtClean="0">
                <a:hlinkClick r:id="rId3"/>
              </a:rPr>
              <a:t>/</a:t>
            </a:r>
            <a:endParaRPr lang="da-DK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11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53047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by contract</a:t>
            </a: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Idea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program is correct if given correct input the program produces correct output.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Correct input </a:t>
            </a:r>
            <a:r>
              <a:rPr lang="en-US" dirty="0">
                <a:cs typeface="Times New Roman" pitchFamily="18" charset="0"/>
              </a:rPr>
              <a:t>→ PROGRAM → correct output</a:t>
            </a:r>
          </a:p>
          <a:p>
            <a:pPr lvl="2">
              <a:lnSpc>
                <a:spcPct val="80000"/>
              </a:lnSpc>
            </a:pPr>
            <a:r>
              <a:rPr lang="en-US" dirty="0">
                <a:cs typeface="Times New Roman" pitchFamily="18" charset="0"/>
              </a:rPr>
              <a:t>A program is considered a kind of “black box”</a:t>
            </a:r>
          </a:p>
          <a:p>
            <a:pPr lvl="2">
              <a:lnSpc>
                <a:spcPct val="80000"/>
              </a:lnSpc>
            </a:pPr>
            <a:r>
              <a:rPr lang="en-US" dirty="0">
                <a:cs typeface="Times New Roman" pitchFamily="18" charset="0"/>
              </a:rPr>
              <a:t>Same idea applies to parts of a program</a:t>
            </a:r>
          </a:p>
          <a:p>
            <a:pPr lvl="3">
              <a:lnSpc>
                <a:spcPct val="80000"/>
              </a:lnSpc>
            </a:pPr>
            <a:r>
              <a:rPr lang="en-US" dirty="0">
                <a:cs typeface="Times New Roman" pitchFamily="18" charset="0"/>
              </a:rPr>
              <a:t>Methods, functions, etc.</a:t>
            </a:r>
          </a:p>
          <a:p>
            <a:pPr lvl="3">
              <a:lnSpc>
                <a:spcPct val="80000"/>
              </a:lnSpc>
            </a:pPr>
            <a:r>
              <a:rPr lang="en-US" dirty="0"/>
              <a:t>Correct input </a:t>
            </a:r>
            <a:r>
              <a:rPr lang="en-US" dirty="0">
                <a:cs typeface="Times New Roman" pitchFamily="18" charset="0"/>
              </a:rPr>
              <a:t>→ METHOD → correct output</a:t>
            </a:r>
          </a:p>
          <a:p>
            <a:pPr>
              <a:lnSpc>
                <a:spcPct val="80000"/>
              </a:lnSpc>
            </a:pPr>
            <a:r>
              <a:rPr lang="en-US" dirty="0">
                <a:cs typeface="Times New Roman" pitchFamily="18" charset="0"/>
              </a:rPr>
              <a:t>Precondition</a:t>
            </a:r>
          </a:p>
          <a:p>
            <a:pPr lvl="1">
              <a:lnSpc>
                <a:spcPct val="80000"/>
              </a:lnSpc>
            </a:pPr>
            <a:r>
              <a:rPr lang="en-US" dirty="0">
                <a:cs typeface="Times New Roman" pitchFamily="18" charset="0"/>
              </a:rPr>
              <a:t>Specification of correct input</a:t>
            </a:r>
          </a:p>
          <a:p>
            <a:pPr>
              <a:lnSpc>
                <a:spcPct val="80000"/>
              </a:lnSpc>
            </a:pPr>
            <a:r>
              <a:rPr lang="en-US" dirty="0">
                <a:cs typeface="Times New Roman" pitchFamily="18" charset="0"/>
              </a:rPr>
              <a:t>Postcondition</a:t>
            </a:r>
          </a:p>
          <a:p>
            <a:pPr lvl="1">
              <a:lnSpc>
                <a:spcPct val="80000"/>
              </a:lnSpc>
            </a:pPr>
            <a:r>
              <a:rPr lang="en-US" dirty="0">
                <a:cs typeface="Times New Roman" pitchFamily="18" charset="0"/>
              </a:rPr>
              <a:t>Specification of correct output</a:t>
            </a:r>
          </a:p>
          <a:p>
            <a:endParaRPr lang="da-DK" dirty="0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8" name="Pladsholder til sli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15225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supplier (programmer) writes a class or method to  be used by a client (another programmer)</a:t>
            </a:r>
          </a:p>
          <a:p>
            <a:r>
              <a:rPr lang="en-US" dirty="0" smtClean="0"/>
              <a:t>The contract specifies</a:t>
            </a:r>
          </a:p>
          <a:p>
            <a:pPr lvl="1"/>
            <a:r>
              <a:rPr lang="en-US" dirty="0" smtClean="0"/>
              <a:t>The public interface of the class / method</a:t>
            </a:r>
          </a:p>
          <a:p>
            <a:pPr lvl="1"/>
            <a:r>
              <a:rPr lang="en-US" dirty="0" smtClean="0"/>
              <a:t>Pre-conditions</a:t>
            </a:r>
          </a:p>
          <a:p>
            <a:pPr lvl="1"/>
            <a:r>
              <a:rPr lang="en-US" dirty="0" smtClean="0"/>
              <a:t>Post-conditions</a:t>
            </a:r>
          </a:p>
          <a:p>
            <a:pPr lvl="1"/>
            <a:r>
              <a:rPr lang="en-US" dirty="0" smtClean="0"/>
              <a:t>Object invariants</a:t>
            </a:r>
            <a:endParaRPr lang="da-DK" dirty="0"/>
          </a:p>
        </p:txBody>
      </p:sp>
      <p:pic>
        <p:nvPicPr>
          <p:cNvPr id="1032" name="Picture 8" descr="https://github-camo.global.ssl.fastly.net/ce0ab0a15111277a839a08f72de1e774136ff0a7/687474703a2f2f616e647265737465696e67726573732e66696c65732e776f726470726573732e636f6d2f323031302f30372f636c69656e745f737570706c6965725f72656c6174696f6e736869702e706e6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825" y="2413992"/>
            <a:ext cx="4406349" cy="317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10051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 and post-conditions 	</a:t>
            </a: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Pre-condition</a:t>
            </a:r>
          </a:p>
          <a:p>
            <a:pPr lvl="1"/>
            <a:r>
              <a:rPr lang="en-US" dirty="0" smtClean="0"/>
              <a:t>What does the method expect?</a:t>
            </a:r>
          </a:p>
          <a:p>
            <a:pPr lvl="1"/>
            <a:r>
              <a:rPr lang="en-US" dirty="0" smtClean="0"/>
              <a:t>Must be true before it makes sense to call the method</a:t>
            </a:r>
          </a:p>
          <a:p>
            <a:pPr lvl="2"/>
            <a:r>
              <a:rPr lang="en-US" dirty="0" smtClean="0"/>
              <a:t>Methods should check this and throw appropriate exceptions</a:t>
            </a:r>
          </a:p>
          <a:p>
            <a:pPr lvl="1"/>
            <a:r>
              <a:rPr lang="en-US" dirty="0" smtClean="0"/>
              <a:t>C# examples</a:t>
            </a:r>
          </a:p>
          <a:p>
            <a:pPr lvl="2"/>
            <a:r>
              <a:rPr lang="en-US" dirty="0" smtClean="0"/>
              <a:t>Convert.ToInt32(String str)</a:t>
            </a:r>
          </a:p>
          <a:p>
            <a:pPr lvl="3"/>
            <a:r>
              <a:rPr lang="en-US" dirty="0" smtClean="0"/>
              <a:t>Assumes </a:t>
            </a:r>
            <a:r>
              <a:rPr lang="en-US" i="1" dirty="0" smtClean="0"/>
              <a:t>str</a:t>
            </a:r>
            <a:r>
              <a:rPr lang="en-US" dirty="0" smtClean="0"/>
              <a:t> is a string that contains number.</a:t>
            </a:r>
          </a:p>
          <a:p>
            <a:pPr lvl="3"/>
            <a:r>
              <a:rPr lang="en-US" dirty="0" smtClean="0"/>
              <a:t>If not it throws FormatException, or OverflowException</a:t>
            </a:r>
          </a:p>
          <a:p>
            <a:r>
              <a:rPr lang="en-US" dirty="0" smtClean="0"/>
              <a:t>Post-condition</a:t>
            </a:r>
          </a:p>
          <a:p>
            <a:pPr lvl="1"/>
            <a:r>
              <a:rPr lang="en-US" dirty="0" smtClean="0"/>
              <a:t>What does the method guarantee?</a:t>
            </a:r>
          </a:p>
          <a:p>
            <a:pPr lvl="2"/>
            <a:r>
              <a:rPr lang="en-US" dirty="0" smtClean="0"/>
              <a:t>After the method has executed</a:t>
            </a:r>
          </a:p>
          <a:p>
            <a:pPr lvl="2"/>
            <a:r>
              <a:rPr lang="en-US" dirty="0" smtClean="0"/>
              <a:t>Returned value, and/or change of object state</a:t>
            </a:r>
            <a:endParaRPr lang="da-DK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33565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invariant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invariant is a statement that is invariable true</a:t>
            </a:r>
          </a:p>
          <a:p>
            <a:r>
              <a:rPr lang="en-US" dirty="0" smtClean="0"/>
              <a:t>Object invariant</a:t>
            </a:r>
            <a:endParaRPr lang="en-US" dirty="0" smtClean="0"/>
          </a:p>
          <a:p>
            <a:pPr lvl="1"/>
            <a:r>
              <a:rPr lang="en-US" dirty="0" smtClean="0"/>
              <a:t>Statement about the objects state between method invocations</a:t>
            </a:r>
          </a:p>
          <a:p>
            <a:pPr lvl="1"/>
            <a:r>
              <a:rPr lang="en-US" dirty="0" smtClean="0"/>
              <a:t>Example: Class Student</a:t>
            </a:r>
          </a:p>
          <a:p>
            <a:pPr lvl="2"/>
            <a:r>
              <a:rPr lang="en-US" dirty="0" smtClean="0"/>
              <a:t>Name != null, age &gt;= 0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00286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C# language support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C# there is no direct language support for programming by contract</a:t>
            </a:r>
          </a:p>
          <a:p>
            <a:r>
              <a:rPr lang="en-US" dirty="0" smtClean="0"/>
              <a:t>Pre- and post-conditions, can be specified as comments to the methods</a:t>
            </a:r>
          </a:p>
          <a:p>
            <a:r>
              <a:rPr lang="en-US" dirty="0" smtClean="0"/>
              <a:t>Invariants can be specified as comments to the class.</a:t>
            </a:r>
          </a:p>
          <a:p>
            <a:r>
              <a:rPr lang="en-US" dirty="0" smtClean="0"/>
              <a:t>Pre-conditions and invariants must be checked in the beginning of all modifying methods, like set methods, etc.</a:t>
            </a:r>
          </a:p>
          <a:p>
            <a:r>
              <a:rPr lang="en-US" dirty="0" smtClean="0"/>
              <a:t>The exception throw is often</a:t>
            </a:r>
          </a:p>
          <a:p>
            <a:pPr lvl="1"/>
            <a:r>
              <a:rPr lang="en-US" dirty="0" smtClean="0"/>
              <a:t>ArgumentException</a:t>
            </a:r>
          </a:p>
          <a:p>
            <a:pPr lvl="2"/>
            <a:r>
              <a:rPr lang="en-US" dirty="0" smtClean="0"/>
              <a:t>ArgumentNullException, a sub-class of ArgumentException</a:t>
            </a:r>
          </a:p>
          <a:p>
            <a:pPr lvl="2"/>
            <a:r>
              <a:rPr lang="en-US" dirty="0" smtClean="0"/>
              <a:t>ArgumentOutOfRangeException, a sub-class of </a:t>
            </a:r>
            <a:r>
              <a:rPr lang="en-US" dirty="0" err="1" smtClean="0"/>
              <a:t>ArgumentException</a:t>
            </a:r>
            <a:endParaRPr lang="en-US" dirty="0" smtClean="0"/>
          </a:p>
          <a:p>
            <a:r>
              <a:rPr lang="en-US" dirty="0" smtClean="0"/>
              <a:t>Modern alternative: Code Contracts</a:t>
            </a:r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5768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ArgumentException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458686"/>
            <a:ext cx="10515600" cy="489766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Thrown if there is something wrong (according to the pre-condition) with the argument (parameter) to the method.</a:t>
            </a:r>
          </a:p>
          <a:p>
            <a:r>
              <a:rPr lang="en-US" dirty="0" smtClean="0"/>
              <a:t>Some properties</a:t>
            </a:r>
          </a:p>
          <a:p>
            <a:pPr lvl="1"/>
            <a:r>
              <a:rPr lang="en-US" dirty="0"/>
              <a:t>Message</a:t>
            </a:r>
          </a:p>
          <a:p>
            <a:pPr lvl="2"/>
            <a:r>
              <a:rPr lang="en-US" dirty="0"/>
              <a:t>The error message: Should be readable to humans</a:t>
            </a:r>
          </a:p>
          <a:p>
            <a:pPr lvl="1"/>
            <a:r>
              <a:rPr lang="en-US" dirty="0"/>
              <a:t>ParamName</a:t>
            </a:r>
          </a:p>
          <a:p>
            <a:pPr lvl="2"/>
            <a:r>
              <a:rPr lang="en-US" dirty="0"/>
              <a:t>Name of the parameter that caused the exception Some </a:t>
            </a:r>
            <a:r>
              <a:rPr lang="en-US" dirty="0" smtClean="0"/>
              <a:t>constructors</a:t>
            </a:r>
          </a:p>
          <a:p>
            <a:pPr lvl="1"/>
            <a:r>
              <a:rPr lang="en-US" dirty="0" smtClean="0"/>
              <a:t>InnerException</a:t>
            </a:r>
          </a:p>
          <a:p>
            <a:pPr lvl="2"/>
            <a:r>
              <a:rPr lang="en-US" dirty="0" smtClean="0"/>
              <a:t>Different from null if the exception is chained</a:t>
            </a:r>
          </a:p>
          <a:p>
            <a:r>
              <a:rPr lang="en-US" dirty="0" smtClean="0"/>
              <a:t>Some constructors</a:t>
            </a:r>
          </a:p>
          <a:p>
            <a:pPr lvl="1"/>
            <a:r>
              <a:rPr lang="en-US" dirty="0" smtClean="0"/>
              <a:t>ArgumentException()</a:t>
            </a:r>
          </a:p>
          <a:p>
            <a:pPr lvl="2"/>
            <a:r>
              <a:rPr lang="en-US" dirty="0" smtClean="0"/>
              <a:t>No parameter: The catcher does not know what is wrong.</a:t>
            </a:r>
          </a:p>
          <a:p>
            <a:pPr lvl="2"/>
            <a:r>
              <a:rPr lang="en-US" dirty="0" smtClean="0"/>
              <a:t>Don’t use …</a:t>
            </a:r>
          </a:p>
          <a:p>
            <a:pPr lvl="1"/>
            <a:r>
              <a:rPr lang="en-US" dirty="0" smtClean="0"/>
              <a:t>ArgumentException(String message)</a:t>
            </a:r>
          </a:p>
          <a:p>
            <a:pPr lvl="2"/>
            <a:r>
              <a:rPr lang="en-US" dirty="0" smtClean="0"/>
              <a:t>The catcher can use the message to write to the user, etc.</a:t>
            </a:r>
          </a:p>
          <a:p>
            <a:pPr lvl="1"/>
            <a:r>
              <a:rPr lang="en-US" dirty="0"/>
              <a:t>ArgumentException(String </a:t>
            </a:r>
            <a:r>
              <a:rPr lang="en-US" dirty="0" smtClean="0"/>
              <a:t>message, String paramName)</a:t>
            </a:r>
          </a:p>
          <a:p>
            <a:pPr lvl="1"/>
            <a:r>
              <a:rPr lang="en-US" dirty="0"/>
              <a:t>ArgumentException(String message, </a:t>
            </a:r>
            <a:r>
              <a:rPr lang="en-US" dirty="0" smtClean="0"/>
              <a:t>Exception innerException)</a:t>
            </a:r>
          </a:p>
          <a:p>
            <a:pPr lvl="2"/>
            <a:r>
              <a:rPr lang="en-US" dirty="0" smtClean="0"/>
              <a:t>Useful for exception chaining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95061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ArgumentNullException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87044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Thrown when </a:t>
            </a:r>
            <a:r>
              <a:rPr lang="en-US" i="1" dirty="0" smtClean="0"/>
              <a:t>null</a:t>
            </a:r>
            <a:r>
              <a:rPr lang="en-US" dirty="0" smtClean="0"/>
              <a:t> reference is thrown is passed to a method that does not accept it as a valid argument</a:t>
            </a:r>
          </a:p>
          <a:p>
            <a:pPr lvl="1"/>
            <a:r>
              <a:rPr lang="da-DK" dirty="0">
                <a:hlinkClick r:id="rId2"/>
              </a:rPr>
              <a:t>http://msdn.microsoft.com/en-us/library/System.ArgumentNullException(v=vs.110).</a:t>
            </a:r>
            <a:r>
              <a:rPr lang="da-DK" dirty="0" smtClean="0">
                <a:hlinkClick r:id="rId2"/>
              </a:rPr>
              <a:t>aspx</a:t>
            </a:r>
            <a:endParaRPr lang="da-DK" dirty="0" smtClean="0"/>
          </a:p>
          <a:p>
            <a:r>
              <a:rPr lang="en-US" dirty="0" smtClean="0"/>
              <a:t>Some properties</a:t>
            </a:r>
          </a:p>
          <a:p>
            <a:pPr lvl="1"/>
            <a:r>
              <a:rPr lang="en-US" dirty="0" smtClean="0"/>
              <a:t>Like base class: ArgumentException</a:t>
            </a:r>
          </a:p>
          <a:p>
            <a:r>
              <a:rPr lang="en-US" dirty="0" smtClean="0"/>
              <a:t>Constructors</a:t>
            </a:r>
          </a:p>
          <a:p>
            <a:pPr lvl="1"/>
            <a:r>
              <a:rPr lang="en-US" dirty="0" smtClean="0"/>
              <a:t>ArgumentNullException()</a:t>
            </a:r>
          </a:p>
          <a:p>
            <a:pPr lvl="2"/>
            <a:r>
              <a:rPr lang="en-US" dirty="0" smtClean="0"/>
              <a:t>Default message, no parameter name set</a:t>
            </a:r>
          </a:p>
          <a:p>
            <a:pPr lvl="1"/>
            <a:r>
              <a:rPr lang="en-US" dirty="0" smtClean="0"/>
              <a:t>ArgumentNullException(String </a:t>
            </a:r>
            <a:r>
              <a:rPr lang="en-US" b="1" i="1" dirty="0" smtClean="0"/>
              <a:t>paramName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Default message with parameter name.</a:t>
            </a:r>
          </a:p>
          <a:p>
            <a:pPr lvl="2"/>
            <a:r>
              <a:rPr lang="en-US" b="1" dirty="0" smtClean="0"/>
              <a:t>Use this for most cases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ArgumentNullException(String message, String paramName)</a:t>
            </a:r>
          </a:p>
          <a:p>
            <a:pPr lvl="1"/>
            <a:r>
              <a:rPr lang="en-US" dirty="0" smtClean="0"/>
              <a:t>ArgumentNullException(String message, Exception innerException)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Contract based programming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53578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ArgumentOutOfRangeException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469570"/>
            <a:ext cx="10515600" cy="488677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Thrown if the actual value of an argument (aka </a:t>
            </a:r>
            <a:r>
              <a:rPr lang="en-US" dirty="0"/>
              <a:t>p</a:t>
            </a:r>
            <a:r>
              <a:rPr lang="en-US" dirty="0" smtClean="0"/>
              <a:t>arameter) is outside the legal range</a:t>
            </a:r>
          </a:p>
          <a:p>
            <a:pPr lvl="1"/>
            <a:r>
              <a:rPr lang="en-US" dirty="0" smtClean="0"/>
              <a:t>Example: Teacher salary, legal range &gt;= 0</a:t>
            </a:r>
          </a:p>
          <a:p>
            <a:r>
              <a:rPr lang="en-US" dirty="0" smtClean="0"/>
              <a:t>Some properties</a:t>
            </a:r>
          </a:p>
          <a:p>
            <a:pPr lvl="1"/>
            <a:r>
              <a:rPr lang="en-US" dirty="0" smtClean="0"/>
              <a:t>Like base class ArgumentException</a:t>
            </a:r>
          </a:p>
          <a:p>
            <a:pPr lvl="1"/>
            <a:r>
              <a:rPr lang="en-US" dirty="0" smtClean="0"/>
              <a:t>ActualValue: The actual value of the parameter</a:t>
            </a:r>
          </a:p>
          <a:p>
            <a:r>
              <a:rPr lang="en-US" dirty="0" smtClean="0"/>
              <a:t>Some constructors</a:t>
            </a:r>
          </a:p>
          <a:p>
            <a:pPr lvl="1"/>
            <a:r>
              <a:rPr lang="en-US" dirty="0" smtClean="0"/>
              <a:t>ArgumentOutOfRangeException()</a:t>
            </a:r>
          </a:p>
          <a:p>
            <a:pPr lvl="2"/>
            <a:r>
              <a:rPr lang="en-US" dirty="0" smtClean="0"/>
              <a:t>Do not use! No information about the problem.</a:t>
            </a:r>
          </a:p>
          <a:p>
            <a:pPr lvl="1"/>
            <a:r>
              <a:rPr lang="en-US" dirty="0" smtClean="0"/>
              <a:t>ArgumentOutOfRangeException(String paramName)</a:t>
            </a:r>
          </a:p>
          <a:p>
            <a:pPr lvl="1"/>
            <a:r>
              <a:rPr lang="en-US" dirty="0" smtClean="0"/>
              <a:t>ArgumentOutOfRangeException(String paramName, String message)</a:t>
            </a:r>
          </a:p>
          <a:p>
            <a:pPr lvl="1"/>
            <a:r>
              <a:rPr lang="en-US" dirty="0" smtClean="0"/>
              <a:t>ArgumentOutOfRangeException(String </a:t>
            </a:r>
            <a:r>
              <a:rPr lang="en-US" dirty="0"/>
              <a:t>paramName, </a:t>
            </a:r>
            <a:r>
              <a:rPr lang="en-US" dirty="0" smtClean="0"/>
              <a:t>Object actualValue, String </a:t>
            </a:r>
            <a:r>
              <a:rPr lang="en-US" dirty="0"/>
              <a:t>message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ArgumentOutOfRangeException(String message, Exception innerException)</a:t>
            </a:r>
          </a:p>
          <a:p>
            <a:pPr lvl="2"/>
            <a:r>
              <a:rPr lang="en-US" dirty="0" smtClean="0"/>
              <a:t>Useful for exception chaining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Contract based programming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D8D9-4F08-4552-B5A0-CA6D40BA6F59}" type="slidenum">
              <a:rPr lang="da-DK" smtClean="0"/>
              <a:t>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01169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1764</TotalTime>
  <Words>666</Words>
  <Application>Microsoft Office PowerPoint</Application>
  <PresentationFormat>Widescreen</PresentationFormat>
  <Paragraphs>138</Paragraphs>
  <Slides>11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Office-tema</vt:lpstr>
      <vt:lpstr>Contract based programming</vt:lpstr>
      <vt:lpstr>Design by contract</vt:lpstr>
      <vt:lpstr>Contracts</vt:lpstr>
      <vt:lpstr>Pre- and post-conditions  </vt:lpstr>
      <vt:lpstr>Object invariant</vt:lpstr>
      <vt:lpstr>C# language support</vt:lpstr>
      <vt:lpstr>ArgumentException</vt:lpstr>
      <vt:lpstr>ArgumentNullException</vt:lpstr>
      <vt:lpstr>ArgumentOutOfRangeException</vt:lpstr>
      <vt:lpstr>Some aliases</vt:lpstr>
      <vt:lpstr>References and further readings</vt:lpstr>
    </vt:vector>
  </TitlesOfParts>
  <Company>Køge Handelsskole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 based programming</dc:title>
  <dc:creator>Anders Kristian Børjesson</dc:creator>
  <cp:lastModifiedBy>Anders Kristian Børjesson</cp:lastModifiedBy>
  <cp:revision>22</cp:revision>
  <dcterms:created xsi:type="dcterms:W3CDTF">2013-11-13T12:08:55Z</dcterms:created>
  <dcterms:modified xsi:type="dcterms:W3CDTF">2014-08-27T09:06:53Z</dcterms:modified>
</cp:coreProperties>
</file>