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68" r:id="rId3"/>
    <p:sldId id="269" r:id="rId4"/>
    <p:sldId id="264" r:id="rId5"/>
    <p:sldId id="265" r:id="rId6"/>
    <p:sldId id="270" r:id="rId7"/>
    <p:sldId id="263" r:id="rId8"/>
    <p:sldId id="258" r:id="rId9"/>
    <p:sldId id="266" r:id="rId10"/>
    <p:sldId id="267" r:id="rId11"/>
    <p:sldId id="261" r:id="rId12"/>
    <p:sldId id="260" r:id="rId13"/>
    <p:sldId id="259" r:id="rId14"/>
    <p:sldId id="262" r:id="rId15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50" d="100"/>
          <a:sy n="50" d="100"/>
        </p:scale>
        <p:origin x="67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DB20A5-01D2-4117-A6F5-C0788C25B769}" type="datetimeFigureOut">
              <a:rPr lang="da-DK" smtClean="0"/>
              <a:t>02-09-2014</a:t>
            </a:fld>
            <a:endParaRPr lang="da-DK" dirty="0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 dirty="0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1E6223-B11A-48CA-AF71-B5E86173DE9C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3655027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1E6223-B11A-48CA-AF71-B5E86173DE9C}" type="slidenum">
              <a:rPr lang="da-DK" smtClean="0"/>
              <a:t>11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0860288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B825C-6696-417A-95DB-AEB4FCAFB3A4}" type="datetime1">
              <a:rPr lang="da-DK" smtClean="0"/>
              <a:t>02-09-2014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Exceptions</a:t>
            </a:r>
            <a:endParaRPr lang="da-DK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B46D7-A5E8-4074-B963-CE92CC003401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092029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92D61-1C72-4F4C-B478-C8D52E65E251}" type="datetime1">
              <a:rPr lang="da-DK" smtClean="0"/>
              <a:t>02-09-2014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Exceptions</a:t>
            </a:r>
            <a:endParaRPr lang="da-DK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B46D7-A5E8-4074-B963-CE92CC003401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989603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118DA-8E8D-400A-9340-EBF9F39875A4}" type="datetime1">
              <a:rPr lang="da-DK" smtClean="0"/>
              <a:t>02-09-2014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Exceptions</a:t>
            </a:r>
            <a:endParaRPr lang="da-DK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B46D7-A5E8-4074-B963-CE92CC003401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701631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B73FB-9334-46D4-9541-BBD6E497E622}" type="datetime1">
              <a:rPr lang="da-DK" smtClean="0"/>
              <a:t>02-09-2014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Exceptions</a:t>
            </a:r>
            <a:endParaRPr lang="da-DK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B46D7-A5E8-4074-B963-CE92CC003401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289161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4AB7D-D02C-475A-A469-E281BA892B9B}" type="datetime1">
              <a:rPr lang="da-DK" smtClean="0"/>
              <a:t>02-09-2014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Exceptions</a:t>
            </a:r>
            <a:endParaRPr lang="da-DK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B46D7-A5E8-4074-B963-CE92CC003401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210188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420C6-C832-4255-A8FF-D97538764A9B}" type="datetime1">
              <a:rPr lang="da-DK" smtClean="0"/>
              <a:t>02-09-2014</a:t>
            </a:fld>
            <a:endParaRPr lang="da-DK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Exceptions</a:t>
            </a:r>
            <a:endParaRPr lang="da-DK" dirty="0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B46D7-A5E8-4074-B963-CE92CC003401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311016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3181E-B8B4-4488-B6A6-D6E4EE8252B9}" type="datetime1">
              <a:rPr lang="da-DK" smtClean="0"/>
              <a:t>02-09-2014</a:t>
            </a:fld>
            <a:endParaRPr lang="da-DK" dirty="0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Exceptions</a:t>
            </a:r>
            <a:endParaRPr lang="da-DK" dirty="0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B46D7-A5E8-4074-B963-CE92CC003401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748250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1B496-24A6-49DF-ABC5-D49BF6D8D966}" type="datetime1">
              <a:rPr lang="da-DK" smtClean="0"/>
              <a:t>02-09-2014</a:t>
            </a:fld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Exceptions</a:t>
            </a:r>
            <a:endParaRPr lang="da-DK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B46D7-A5E8-4074-B963-CE92CC003401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11810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E0FFF-B37B-4E9E-A4C6-694908DB2E19}" type="datetime1">
              <a:rPr lang="da-DK" smtClean="0"/>
              <a:t>02-09-2014</a:t>
            </a:fld>
            <a:endParaRPr lang="da-DK" dirty="0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Exceptions</a:t>
            </a: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B46D7-A5E8-4074-B963-CE92CC003401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447717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19A1E-88E7-4AC0-82AA-1F2B6D389266}" type="datetime1">
              <a:rPr lang="da-DK" smtClean="0"/>
              <a:t>02-09-2014</a:t>
            </a:fld>
            <a:endParaRPr lang="da-DK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Exceptions</a:t>
            </a:r>
            <a:endParaRPr lang="da-DK" dirty="0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B46D7-A5E8-4074-B963-CE92CC003401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471634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4CCA0-A4B3-484E-A073-55BE0C7EA65C}" type="datetime1">
              <a:rPr lang="da-DK" smtClean="0"/>
              <a:t>02-09-2014</a:t>
            </a:fld>
            <a:endParaRPr lang="da-DK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Exceptions</a:t>
            </a:r>
            <a:endParaRPr lang="da-DK" dirty="0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B46D7-A5E8-4074-B963-CE92CC003401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841150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3C1449-B66D-46AB-9901-1C806AFFD97F}" type="datetime1">
              <a:rPr lang="da-DK" smtClean="0"/>
              <a:t>02-09-2014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 dirty="0" smtClean="0"/>
              <a:t>Exceptions</a:t>
            </a:r>
            <a:endParaRPr lang="da-DK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B46D7-A5E8-4074-B963-CE92CC003401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865228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msdn.microsoft.com/en-us/library/5b2yeyab(v=vs.110).asp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msdn.microsoft.com/en-us/library/aa664736(v=vs.71).asp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Exceptions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Syntax, semantics, and pragmatics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Exceptions</a:t>
            </a:r>
            <a:endParaRPr lang="da-DK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B46D7-A5E8-4074-B963-CE92CC003401}" type="slidenum">
              <a:rPr lang="da-DK" smtClean="0"/>
              <a:t>1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126444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kinds of exception handling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Ignore</a:t>
            </a:r>
            <a:r>
              <a:rPr lang="da-DK" dirty="0" smtClean="0"/>
              <a:t> (an </a:t>
            </a:r>
            <a:r>
              <a:rPr lang="en-US" dirty="0" smtClean="0"/>
              <a:t>empty</a:t>
            </a:r>
            <a:r>
              <a:rPr lang="da-DK" dirty="0" smtClean="0"/>
              <a:t> </a:t>
            </a:r>
            <a:r>
              <a:rPr lang="en-US" dirty="0" smtClean="0"/>
              <a:t>catch</a:t>
            </a:r>
            <a:r>
              <a:rPr lang="da-DK" dirty="0" smtClean="0"/>
              <a:t> </a:t>
            </a:r>
            <a:r>
              <a:rPr lang="en-US" dirty="0" smtClean="0"/>
              <a:t>block</a:t>
            </a:r>
            <a:r>
              <a:rPr lang="da-DK" dirty="0" smtClean="0"/>
              <a:t>)</a:t>
            </a:r>
          </a:p>
          <a:p>
            <a:pPr lvl="1"/>
            <a:r>
              <a:rPr lang="en-US" dirty="0" smtClean="0"/>
              <a:t>Generally a bad idea</a:t>
            </a:r>
          </a:p>
          <a:p>
            <a:pPr lvl="1"/>
            <a:r>
              <a:rPr lang="en-US" dirty="0" smtClean="0"/>
              <a:t>Does it make sense to continue program execution after ignoring the exception?</a:t>
            </a:r>
          </a:p>
          <a:p>
            <a:pPr lvl="1"/>
            <a:r>
              <a:rPr lang="en-US" dirty="0" smtClean="0"/>
              <a:t>If you really want the catch block to be empty, you should leave a comment for the human reader</a:t>
            </a:r>
          </a:p>
          <a:p>
            <a:pPr lvl="2"/>
            <a:r>
              <a:rPr lang="en-US" dirty="0" smtClean="0"/>
              <a:t>/* this catch block is intentionally left empty */</a:t>
            </a:r>
          </a:p>
          <a:p>
            <a:r>
              <a:rPr lang="en-US" dirty="0" smtClean="0"/>
              <a:t>Handle</a:t>
            </a:r>
          </a:p>
          <a:p>
            <a:pPr lvl="1"/>
            <a:r>
              <a:rPr lang="en-US" dirty="0" smtClean="0"/>
              <a:t>Catch and do something.</a:t>
            </a:r>
          </a:p>
          <a:p>
            <a:pPr lvl="1"/>
            <a:r>
              <a:rPr lang="en-US" dirty="0" smtClean="0"/>
              <a:t>If you can’t do anything better than Console.print(…), don’t do it!</a:t>
            </a:r>
          </a:p>
          <a:p>
            <a:pPr lvl="1"/>
            <a:r>
              <a:rPr lang="en-US" dirty="0" smtClean="0"/>
              <a:t>Does it make sense to continue program execution after the catch block?</a:t>
            </a:r>
          </a:p>
          <a:p>
            <a:r>
              <a:rPr lang="en-US" dirty="0" smtClean="0"/>
              <a:t>Partly handle</a:t>
            </a:r>
          </a:p>
          <a:p>
            <a:pPr lvl="1"/>
            <a:r>
              <a:rPr lang="en-US" dirty="0" smtClean="0"/>
              <a:t>Catch the exception</a:t>
            </a:r>
          </a:p>
          <a:p>
            <a:pPr lvl="2"/>
            <a:r>
              <a:rPr lang="en-US" dirty="0" smtClean="0"/>
              <a:t>Do something (could be Console.print(…))</a:t>
            </a:r>
          </a:p>
          <a:p>
            <a:pPr lvl="2"/>
            <a:r>
              <a:rPr lang="en-US" dirty="0" smtClean="0"/>
              <a:t>Throw the exception (or another exception)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Exceptions</a:t>
            </a:r>
            <a:endParaRPr lang="da-DK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B46D7-A5E8-4074-B963-CE92CC003401}" type="slidenum">
              <a:rPr lang="da-DK" smtClean="0"/>
              <a:t>10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141648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commonly used exception classes </a:t>
            </a:r>
            <a:endParaRPr lang="da-DK" dirty="0"/>
          </a:p>
        </p:txBody>
      </p:sp>
      <p:sp>
        <p:nvSpPr>
          <p:cNvPr id="6" name="Pladsholder til indhold 5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NullReferenceException</a:t>
            </a:r>
          </a:p>
          <a:p>
            <a:pPr lvl="1"/>
            <a:r>
              <a:rPr lang="en-US" dirty="0" smtClean="0"/>
              <a:t>You tried to call a method on a object reference which is null</a:t>
            </a:r>
          </a:p>
          <a:p>
            <a:pPr lvl="1"/>
            <a:r>
              <a:rPr lang="en-US" dirty="0" smtClean="0"/>
              <a:t>Student st = null;</a:t>
            </a:r>
          </a:p>
          <a:p>
            <a:pPr lvl="1"/>
            <a:r>
              <a:rPr lang="en-US" dirty="0" smtClean="0"/>
              <a:t>…</a:t>
            </a:r>
          </a:p>
          <a:p>
            <a:pPr lvl="1"/>
            <a:r>
              <a:rPr lang="en-US" dirty="0" smtClean="0"/>
              <a:t>St.someMethod(); // </a:t>
            </a:r>
            <a:r>
              <a:rPr lang="en-US" dirty="0" err="1" smtClean="0"/>
              <a:t>NullReferenceException</a:t>
            </a:r>
            <a:endParaRPr lang="en-US" dirty="0" smtClean="0"/>
          </a:p>
          <a:p>
            <a:pPr lvl="1"/>
            <a:r>
              <a:rPr lang="en-US" dirty="0" smtClean="0"/>
              <a:t>New throw a </a:t>
            </a:r>
            <a:r>
              <a:rPr lang="en-US" dirty="0" err="1" smtClean="0"/>
              <a:t>NullReferenceException</a:t>
            </a:r>
            <a:endParaRPr lang="en-US" dirty="0" smtClean="0"/>
          </a:p>
          <a:p>
            <a:r>
              <a:rPr lang="en-US" dirty="0" smtClean="0"/>
              <a:t>ArgumentException</a:t>
            </a:r>
          </a:p>
          <a:p>
            <a:pPr lvl="1"/>
            <a:r>
              <a:rPr lang="en-US" dirty="0" smtClean="0"/>
              <a:t>You have a problem with a parameter (argument) to a method</a:t>
            </a:r>
          </a:p>
          <a:p>
            <a:pPr lvl="1"/>
            <a:r>
              <a:rPr lang="en-US" dirty="0" smtClean="0"/>
              <a:t>ArgumentNullException</a:t>
            </a:r>
          </a:p>
          <a:p>
            <a:pPr lvl="2"/>
            <a:r>
              <a:rPr lang="en-US" dirty="0" smtClean="0"/>
              <a:t>Parameter with value </a:t>
            </a:r>
            <a:r>
              <a:rPr lang="en-US" i="1" dirty="0" smtClean="0"/>
              <a:t>null</a:t>
            </a:r>
            <a:r>
              <a:rPr lang="en-US" dirty="0" smtClean="0"/>
              <a:t> is not allowed</a:t>
            </a:r>
          </a:p>
          <a:p>
            <a:pPr lvl="1"/>
            <a:r>
              <a:rPr lang="en-US" dirty="0" smtClean="0"/>
              <a:t>ArgumentOutOfRangeException</a:t>
            </a:r>
            <a:endParaRPr lang="en-US" dirty="0"/>
          </a:p>
          <a:p>
            <a:pPr lvl="2"/>
            <a:r>
              <a:rPr lang="en-US" dirty="0" smtClean="0"/>
              <a:t>Parameter value is out of range</a:t>
            </a:r>
          </a:p>
          <a:p>
            <a:endParaRPr lang="da-DK" dirty="0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/>
              <a:t>IndexOutOfRangeException</a:t>
            </a:r>
            <a:endParaRPr lang="en-US" dirty="0"/>
          </a:p>
          <a:p>
            <a:pPr lvl="1"/>
            <a:r>
              <a:rPr lang="en-US" dirty="0"/>
              <a:t>You have a problem with our array index</a:t>
            </a:r>
          </a:p>
          <a:p>
            <a:r>
              <a:rPr lang="en-US" dirty="0" err="1" smtClean="0"/>
              <a:t>OutOfMemoryException</a:t>
            </a:r>
            <a:endParaRPr lang="en-US" dirty="0"/>
          </a:p>
          <a:p>
            <a:pPr lvl="1"/>
            <a:r>
              <a:rPr lang="en-US" dirty="0"/>
              <a:t>You have created to many object</a:t>
            </a:r>
          </a:p>
          <a:p>
            <a:r>
              <a:rPr lang="en-US" dirty="0" err="1"/>
              <a:t>StackOverflowException</a:t>
            </a:r>
            <a:endParaRPr lang="en-US" dirty="0"/>
          </a:p>
          <a:p>
            <a:pPr lvl="1"/>
            <a:r>
              <a:rPr lang="en-US" dirty="0"/>
              <a:t>To many method calls. Normally because a method is calling </a:t>
            </a:r>
            <a:r>
              <a:rPr lang="en-US" i="1" dirty="0"/>
              <a:t>itself</a:t>
            </a:r>
            <a:r>
              <a:rPr lang="en-US" dirty="0"/>
              <a:t> to many times.</a:t>
            </a:r>
          </a:p>
          <a:p>
            <a:r>
              <a:rPr lang="en-US" dirty="0"/>
              <a:t>More detailed exception</a:t>
            </a:r>
          </a:p>
          <a:p>
            <a:pPr lvl="1"/>
            <a:r>
              <a:rPr lang="en-US" dirty="0"/>
              <a:t>More detailed information about the problem</a:t>
            </a:r>
          </a:p>
          <a:p>
            <a:pPr lvl="1"/>
            <a:r>
              <a:rPr lang="en-US" dirty="0"/>
              <a:t>Easier /better handling of the problem</a:t>
            </a:r>
          </a:p>
          <a:p>
            <a:endParaRPr lang="en-US" dirty="0"/>
          </a:p>
        </p:txBody>
      </p:sp>
      <p:sp>
        <p:nvSpPr>
          <p:cNvPr id="2" name="Pladsholder til sidefod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Exceptions</a:t>
            </a:r>
            <a:endParaRPr lang="da-DK" dirty="0"/>
          </a:p>
        </p:txBody>
      </p:sp>
      <p:sp>
        <p:nvSpPr>
          <p:cNvPr id="3" name="Pladsholder til slide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B46D7-A5E8-4074-B963-CE92CC003401}" type="slidenum">
              <a:rPr lang="da-DK" smtClean="0"/>
              <a:t>11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52848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your own exception types</a:t>
            </a:r>
            <a:endParaRPr lang="da-DK" dirty="0"/>
          </a:p>
        </p:txBody>
      </p:sp>
      <p:sp>
        <p:nvSpPr>
          <p:cNvPr id="5" name="Pladsholder til indhol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really easy to make another exception type, just extend the class Exception directly or in-directly</a:t>
            </a:r>
          </a:p>
          <a:p>
            <a:pPr lvl="1"/>
            <a:r>
              <a:rPr lang="en-US" dirty="0" smtClean="0"/>
              <a:t>Class MyException : Exception { … }</a:t>
            </a:r>
          </a:p>
          <a:p>
            <a:pPr lvl="1"/>
            <a:r>
              <a:rPr lang="en-US" dirty="0" smtClean="0"/>
              <a:t>Normally you your exception class will have a few constructors.</a:t>
            </a:r>
          </a:p>
          <a:p>
            <a:pPr lvl="1"/>
            <a:r>
              <a:rPr lang="en-US" dirty="0" smtClean="0"/>
              <a:t>Example: TryingUsing</a:t>
            </a:r>
          </a:p>
          <a:p>
            <a:r>
              <a:rPr lang="en-US" dirty="0" smtClean="0"/>
              <a:t>The model layer should include a homemade exception</a:t>
            </a:r>
          </a:p>
          <a:p>
            <a:pPr lvl="1"/>
            <a:r>
              <a:rPr lang="en-US" dirty="0" smtClean="0"/>
              <a:t>Example: A hotel reservation system should have a HotelReservationException</a:t>
            </a:r>
          </a:p>
          <a:p>
            <a:pPr lvl="1"/>
            <a:r>
              <a:rPr lang="en-US" dirty="0" smtClean="0"/>
              <a:t>Technical exceptions should stay at the technical layers</a:t>
            </a:r>
          </a:p>
          <a:p>
            <a:pPr lvl="2"/>
            <a:r>
              <a:rPr lang="en-US" dirty="0" smtClean="0"/>
              <a:t>Catch (TechException ex) { throw new ModelException(ex); }</a:t>
            </a:r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Exceptions</a:t>
            </a: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B46D7-A5E8-4074-B963-CE92CC003401}" type="slidenum">
              <a:rPr lang="da-DK" smtClean="0"/>
              <a:t>12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64620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Exception chaining + exception translation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want to catch a technical (low level) exception and instead throw a model exception (high level) you have two possibilities</a:t>
            </a:r>
          </a:p>
          <a:p>
            <a:r>
              <a:rPr lang="en-US" dirty="0" smtClean="0"/>
              <a:t>Exception translation</a:t>
            </a:r>
          </a:p>
          <a:p>
            <a:pPr lvl="1"/>
            <a:r>
              <a:rPr lang="en-US" dirty="0" smtClean="0"/>
              <a:t>Catch (TechException ex) { throw new ModelException(ex.</a:t>
            </a:r>
            <a:r>
              <a:rPr lang="en-US" b="1" dirty="0" smtClean="0"/>
              <a:t>Message</a:t>
            </a:r>
            <a:r>
              <a:rPr lang="en-US" dirty="0" smtClean="0"/>
              <a:t>); }</a:t>
            </a:r>
          </a:p>
          <a:p>
            <a:pPr lvl="1"/>
            <a:r>
              <a:rPr lang="en-US" dirty="0" smtClean="0"/>
              <a:t>The </a:t>
            </a:r>
            <a:r>
              <a:rPr lang="en-US" dirty="0" err="1" smtClean="0"/>
              <a:t>ModelException</a:t>
            </a:r>
            <a:r>
              <a:rPr lang="en-US" dirty="0" smtClean="0"/>
              <a:t> holds the same message as the </a:t>
            </a:r>
            <a:r>
              <a:rPr lang="en-US" dirty="0" err="1" smtClean="0"/>
              <a:t>TechException</a:t>
            </a:r>
            <a:endParaRPr lang="en-US" dirty="0" smtClean="0"/>
          </a:p>
          <a:p>
            <a:r>
              <a:rPr lang="en-US" dirty="0" smtClean="0"/>
              <a:t>Exception chaining</a:t>
            </a:r>
          </a:p>
          <a:p>
            <a:pPr lvl="1"/>
            <a:r>
              <a:rPr lang="en-US" dirty="0" smtClean="0"/>
              <a:t>Catch (TechException ex) { throw new ModelException(</a:t>
            </a:r>
            <a:r>
              <a:rPr lang="en-US" b="1" dirty="0" smtClean="0"/>
              <a:t>ex</a:t>
            </a:r>
            <a:r>
              <a:rPr lang="en-US" dirty="0" smtClean="0"/>
              <a:t>); }</a:t>
            </a:r>
          </a:p>
          <a:p>
            <a:pPr lvl="1"/>
            <a:r>
              <a:rPr lang="en-US" dirty="0" smtClean="0"/>
              <a:t>The ModelException holds a reference to the TechException</a:t>
            </a:r>
          </a:p>
          <a:p>
            <a:pPr lvl="2"/>
            <a:r>
              <a:rPr lang="en-US" dirty="0" smtClean="0"/>
              <a:t>The property InnerExceptions holds the reference to the inner exception</a:t>
            </a:r>
          </a:p>
          <a:p>
            <a:pPr lvl="1"/>
            <a:r>
              <a:rPr lang="en-US" dirty="0" smtClean="0"/>
              <a:t>Example: </a:t>
            </a:r>
            <a:r>
              <a:rPr lang="en-US" dirty="0" err="1" smtClean="0"/>
              <a:t>LayeredLibrary</a:t>
            </a:r>
            <a:endParaRPr lang="en-US" dirty="0" smtClean="0"/>
          </a:p>
          <a:p>
            <a:pPr lvl="2"/>
            <a:endParaRPr lang="en-US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Exceptions</a:t>
            </a:r>
            <a:endParaRPr lang="da-DK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B46D7-A5E8-4074-B963-CE92CC003401}" type="slidenum">
              <a:rPr lang="da-DK" smtClean="0"/>
              <a:t>13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445488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 and further reading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MSDN Handling and </a:t>
            </a:r>
            <a:r>
              <a:rPr lang="en-US" dirty="0" smtClean="0"/>
              <a:t>Throwing</a:t>
            </a:r>
            <a:r>
              <a:rPr lang="da-DK" dirty="0" smtClean="0"/>
              <a:t> Exceptions</a:t>
            </a:r>
          </a:p>
          <a:p>
            <a:pPr lvl="1"/>
            <a:r>
              <a:rPr lang="da-DK" dirty="0">
                <a:hlinkClick r:id="rId2"/>
              </a:rPr>
              <a:t>http://msdn.microsoft.com/en-us/library/5b2yeyab(v=vs.110).</a:t>
            </a:r>
            <a:r>
              <a:rPr lang="da-DK" dirty="0" smtClean="0">
                <a:hlinkClick r:id="rId2"/>
              </a:rPr>
              <a:t>aspx</a:t>
            </a:r>
            <a:endParaRPr lang="da-DK" dirty="0" smtClean="0"/>
          </a:p>
          <a:p>
            <a:endParaRPr lang="da-DK" dirty="0" smtClean="0"/>
          </a:p>
          <a:p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Exceptions</a:t>
            </a:r>
            <a:endParaRPr lang="da-DK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B46D7-A5E8-4074-B963-CE92CC003401}" type="slidenum">
              <a:rPr lang="da-DK" smtClean="0"/>
              <a:t>14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958103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Syntax, semantics, and pragmatics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Syntax</a:t>
            </a:r>
          </a:p>
          <a:p>
            <a:pPr lvl="1"/>
            <a:r>
              <a:rPr lang="en-US" dirty="0" smtClean="0"/>
              <a:t>How it looks, i.e. how we have to program to satisfy the compiler.</a:t>
            </a:r>
          </a:p>
          <a:p>
            <a:r>
              <a:rPr lang="en-US" dirty="0" smtClean="0"/>
              <a:t>Semantics</a:t>
            </a:r>
          </a:p>
          <a:p>
            <a:pPr lvl="1"/>
            <a:r>
              <a:rPr lang="en-US" dirty="0" smtClean="0"/>
              <a:t>What it means / how it works</a:t>
            </a:r>
          </a:p>
          <a:p>
            <a:r>
              <a:rPr lang="en-US" dirty="0" smtClean="0"/>
              <a:t>Pragmatics</a:t>
            </a:r>
          </a:p>
          <a:p>
            <a:pPr lvl="1"/>
            <a:r>
              <a:rPr lang="en-US" dirty="0" smtClean="0"/>
              <a:t>How to use it in the proper way.</a:t>
            </a:r>
            <a:endParaRPr lang="da-DK" dirty="0" smtClean="0"/>
          </a:p>
          <a:p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Exceptions</a:t>
            </a:r>
            <a:endParaRPr lang="da-DK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B46D7-A5E8-4074-B963-CE92CC003401}" type="slidenum">
              <a:rPr lang="da-DK" smtClean="0"/>
              <a:t>2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690042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Exceptions are thrown from methods when something exceptional (un-expected) happens.</a:t>
            </a:r>
          </a:p>
          <a:p>
            <a:r>
              <a:rPr lang="en-US" dirty="0" smtClean="0"/>
              <a:t>Whether something is exceptional or not is a design issue.</a:t>
            </a:r>
          </a:p>
          <a:p>
            <a:pPr lvl="1"/>
            <a:r>
              <a:rPr lang="en-US" dirty="0" smtClean="0"/>
              <a:t>Is it exceptional to search a list for a non-existing element?</a:t>
            </a:r>
          </a:p>
          <a:p>
            <a:pPr lvl="2"/>
            <a:r>
              <a:rPr lang="en-US" dirty="0" smtClean="0"/>
              <a:t>Probably not</a:t>
            </a:r>
          </a:p>
          <a:p>
            <a:pPr lvl="2"/>
            <a:r>
              <a:rPr lang="en-US" dirty="0" smtClean="0"/>
              <a:t>Don’t throw an exception, return </a:t>
            </a:r>
            <a:r>
              <a:rPr lang="en-US" i="1" dirty="0" smtClean="0"/>
              <a:t>null</a:t>
            </a:r>
            <a:endParaRPr lang="en-US" dirty="0"/>
          </a:p>
          <a:p>
            <a:pPr lvl="1"/>
            <a:r>
              <a:rPr lang="en-US" dirty="0" smtClean="0"/>
              <a:t>Is it exceptional to open a non-existing file?</a:t>
            </a:r>
          </a:p>
          <a:p>
            <a:pPr lvl="2"/>
            <a:r>
              <a:rPr lang="en-US" dirty="0" smtClean="0"/>
              <a:t>Probably yes</a:t>
            </a:r>
          </a:p>
          <a:p>
            <a:pPr lvl="2"/>
            <a:r>
              <a:rPr lang="en-US" dirty="0" smtClean="0"/>
              <a:t>Throws FileNotFoundException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Exceptions</a:t>
            </a:r>
            <a:endParaRPr lang="da-DK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B46D7-A5E8-4074-B963-CE92CC003401}" type="slidenum">
              <a:rPr lang="da-DK" smtClean="0"/>
              <a:t>3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498167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Exception related syntax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t</a:t>
            </a:r>
            <a:r>
              <a:rPr lang="en-US" b="1" dirty="0" smtClean="0"/>
              <a:t>ry</a:t>
            </a:r>
            <a:r>
              <a:rPr lang="en-US" dirty="0" smtClean="0"/>
              <a:t> { … } </a:t>
            </a:r>
            <a:r>
              <a:rPr lang="en-US" b="1" dirty="0" smtClean="0"/>
              <a:t>catch</a:t>
            </a:r>
            <a:r>
              <a:rPr lang="en-US" dirty="0" smtClean="0"/>
              <a:t> (SomeException ex) { … }</a:t>
            </a:r>
          </a:p>
          <a:p>
            <a:pPr lvl="1"/>
            <a:r>
              <a:rPr lang="en-US" dirty="0" smtClean="0"/>
              <a:t>In the try block you call methods that might throw exceptions</a:t>
            </a:r>
          </a:p>
          <a:p>
            <a:pPr lvl="1"/>
            <a:r>
              <a:rPr lang="en-US" dirty="0" smtClean="0"/>
              <a:t>In the catch block you handle the exceptions thrown in the try block (if any)</a:t>
            </a:r>
          </a:p>
          <a:p>
            <a:r>
              <a:rPr lang="en-US" b="1" dirty="0"/>
              <a:t>t</a:t>
            </a:r>
            <a:r>
              <a:rPr lang="en-US" b="1" dirty="0" smtClean="0"/>
              <a:t>ry</a:t>
            </a:r>
            <a:r>
              <a:rPr lang="en-US" dirty="0" smtClean="0"/>
              <a:t> { … } </a:t>
            </a:r>
            <a:r>
              <a:rPr lang="en-US" b="1" dirty="0" smtClean="0"/>
              <a:t>catch</a:t>
            </a:r>
            <a:r>
              <a:rPr lang="en-US" dirty="0" smtClean="0"/>
              <a:t> (SomeException ex) { … } </a:t>
            </a:r>
            <a:r>
              <a:rPr lang="en-US" b="1" dirty="0" smtClean="0"/>
              <a:t>finally</a:t>
            </a:r>
          </a:p>
          <a:p>
            <a:pPr lvl="1"/>
            <a:r>
              <a:rPr lang="en-US" dirty="0" smtClean="0"/>
              <a:t>The finally block is executed after the try block (and the catch block) no matter if there was an exception, or not.</a:t>
            </a:r>
          </a:p>
          <a:p>
            <a:pPr lvl="1"/>
            <a:r>
              <a:rPr lang="en-US" dirty="0" smtClean="0"/>
              <a:t>Usually used to close resources like files, database connections, network connections, etc.</a:t>
            </a:r>
          </a:p>
          <a:p>
            <a:r>
              <a:rPr lang="en-US" b="1" dirty="0"/>
              <a:t>t</a:t>
            </a:r>
            <a:r>
              <a:rPr lang="en-US" b="1" dirty="0" smtClean="0"/>
              <a:t>ry</a:t>
            </a:r>
            <a:r>
              <a:rPr lang="en-US" dirty="0" smtClean="0"/>
              <a:t> { … } </a:t>
            </a:r>
            <a:r>
              <a:rPr lang="en-US" b="1" dirty="0" smtClean="0"/>
              <a:t>finally</a:t>
            </a:r>
          </a:p>
          <a:p>
            <a:pPr lvl="1"/>
            <a:r>
              <a:rPr lang="en-US" dirty="0" smtClean="0"/>
              <a:t>Sometimes you omit the catch block</a:t>
            </a:r>
          </a:p>
          <a:p>
            <a:pPr lvl="1"/>
            <a:r>
              <a:rPr lang="en-US" dirty="0" smtClean="0"/>
              <a:t>If you only want proper close of resources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Exceptions</a:t>
            </a:r>
            <a:endParaRPr lang="da-DK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B46D7-A5E8-4074-B963-CE92CC003401}" type="slidenum">
              <a:rPr lang="da-DK" smtClean="0"/>
              <a:t>4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944440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i="1" dirty="0" smtClean="0"/>
              <a:t>using</a:t>
            </a:r>
            <a:r>
              <a:rPr lang="en-US" dirty="0" smtClean="0"/>
              <a:t> statement</a:t>
            </a:r>
            <a:endParaRPr lang="da-DK" dirty="0"/>
          </a:p>
        </p:txBody>
      </p:sp>
      <p:sp>
        <p:nvSpPr>
          <p:cNvPr id="8" name="Pladsholder til indhold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With the using statements resources will automatically be opened and </a:t>
            </a:r>
            <a:r>
              <a:rPr lang="en-US" b="1" dirty="0" smtClean="0"/>
              <a:t>closed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No need for finally { …. </a:t>
            </a:r>
            <a:r>
              <a:rPr lang="en-US" dirty="0"/>
              <a:t>r</a:t>
            </a:r>
            <a:r>
              <a:rPr lang="en-US" dirty="0" smtClean="0"/>
              <a:t>esource.close() … }</a:t>
            </a:r>
          </a:p>
          <a:p>
            <a:r>
              <a:rPr lang="en-US" dirty="0" smtClean="0"/>
              <a:t>Example: TryingUsing</a:t>
            </a:r>
          </a:p>
          <a:p>
            <a:r>
              <a:rPr lang="en-US" dirty="0" smtClean="0"/>
              <a:t>Syntax</a:t>
            </a:r>
          </a:p>
          <a:p>
            <a:pPr lvl="1"/>
            <a:r>
              <a:rPr lang="en-US" dirty="0" smtClean="0"/>
              <a:t>Using (declare + open the resource) {</a:t>
            </a:r>
          </a:p>
          <a:p>
            <a:pPr lvl="1"/>
            <a:r>
              <a:rPr lang="en-US" dirty="0" smtClean="0"/>
              <a:t>   … use the resource … </a:t>
            </a:r>
          </a:p>
          <a:p>
            <a:pPr lvl="1"/>
            <a:r>
              <a:rPr lang="en-US" dirty="0" smtClean="0"/>
              <a:t>} // resource is automatically closed.</a:t>
            </a:r>
          </a:p>
          <a:p>
            <a:r>
              <a:rPr lang="en-US" dirty="0" smtClean="0"/>
              <a:t>Works on all resources (classes) implementing the interface System.Idisposable</a:t>
            </a:r>
          </a:p>
          <a:p>
            <a:pPr lvl="1"/>
            <a:r>
              <a:rPr lang="en-US" dirty="0" smtClean="0"/>
              <a:t>Has a single method </a:t>
            </a:r>
            <a:r>
              <a:rPr lang="en-US" i="1" dirty="0" smtClean="0"/>
              <a:t>void dispose()</a:t>
            </a:r>
          </a:p>
          <a:p>
            <a:r>
              <a:rPr lang="en-US" dirty="0" smtClean="0"/>
              <a:t>Source </a:t>
            </a:r>
            <a:r>
              <a:rPr lang="da-DK" dirty="0" smtClean="0">
                <a:hlinkClick r:id="rId2"/>
              </a:rPr>
              <a:t>http://msdn.microsoft.com/en-us/library/aa664736(v=vs.71).aspx</a:t>
            </a:r>
            <a:endParaRPr lang="en-US" dirty="0" smtClean="0"/>
          </a:p>
          <a:p>
            <a:pPr lvl="1"/>
            <a:endParaRPr lang="da-DK" dirty="0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Exceptions</a:t>
            </a: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B46D7-A5E8-4074-B963-CE92CC003401}" type="slidenum">
              <a:rPr lang="da-DK" smtClean="0"/>
              <a:t>5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536460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Throwing an exception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something un-expected happens your method can throw an exception.</a:t>
            </a:r>
          </a:p>
          <a:p>
            <a:pPr lvl="1"/>
            <a:r>
              <a:rPr lang="en-US" dirty="0" smtClean="0"/>
              <a:t>You really throw an exception object, i.e. an object of a class that extends the class Exception</a:t>
            </a:r>
          </a:p>
          <a:p>
            <a:pPr lvl="1"/>
            <a:r>
              <a:rPr lang="en-US" dirty="0" smtClean="0"/>
              <a:t>Syntax: throw new SomeException(…)</a:t>
            </a:r>
          </a:p>
          <a:p>
            <a:pPr lvl="1"/>
            <a:r>
              <a:rPr lang="en-US" dirty="0" smtClean="0"/>
              <a:t>Semantics: You leave the method.</a:t>
            </a:r>
          </a:p>
          <a:p>
            <a:r>
              <a:rPr lang="en-US" dirty="0" smtClean="0"/>
              <a:t>More syntax: No exception declarations in method signatures</a:t>
            </a:r>
          </a:p>
          <a:p>
            <a:pPr lvl="1"/>
            <a:r>
              <a:rPr lang="en-US" dirty="0" smtClean="0"/>
              <a:t>Public </a:t>
            </a:r>
            <a:r>
              <a:rPr lang="en-US" dirty="0" err="1" smtClean="0"/>
              <a:t>int</a:t>
            </a:r>
            <a:r>
              <a:rPr lang="en-US" dirty="0" smtClean="0"/>
              <a:t> divide(</a:t>
            </a:r>
            <a:r>
              <a:rPr lang="en-US" dirty="0" err="1" smtClean="0"/>
              <a:t>int</a:t>
            </a:r>
            <a:r>
              <a:rPr lang="en-US" dirty="0" smtClean="0"/>
              <a:t> a, </a:t>
            </a:r>
            <a:r>
              <a:rPr lang="en-US" dirty="0" err="1" smtClean="0"/>
              <a:t>int</a:t>
            </a:r>
            <a:r>
              <a:rPr lang="en-US" dirty="0" smtClean="0"/>
              <a:t> b)</a:t>
            </a:r>
          </a:p>
          <a:p>
            <a:pPr lvl="2"/>
            <a:r>
              <a:rPr lang="en-US" dirty="0" smtClean="0"/>
              <a:t>The return type is declared, in this case </a:t>
            </a:r>
            <a:r>
              <a:rPr lang="en-US" i="1" dirty="0" smtClean="0"/>
              <a:t>int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However, the type of exceptions that might be thrown is not declared</a:t>
            </a:r>
          </a:p>
          <a:p>
            <a:pPr lvl="3"/>
            <a:r>
              <a:rPr lang="en-US" dirty="0" smtClean="0"/>
              <a:t>In this case </a:t>
            </a:r>
            <a:r>
              <a:rPr lang="en-US" i="1" dirty="0" err="1" smtClean="0"/>
              <a:t>DiviceByZeroException</a:t>
            </a:r>
            <a:endParaRPr lang="en-US" i="1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Exceptions</a:t>
            </a:r>
            <a:endParaRPr lang="da-DK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B46D7-A5E8-4074-B963-CE92CC003401}" type="slidenum">
              <a:rPr lang="da-DK" smtClean="0"/>
              <a:t>6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68449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Exceptions and the call stack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 program has a call stack.</a:t>
            </a:r>
          </a:p>
          <a:p>
            <a:r>
              <a:rPr lang="en-US" dirty="0" smtClean="0"/>
              <a:t>The </a:t>
            </a:r>
            <a:r>
              <a:rPr lang="en-US" i="1" dirty="0" smtClean="0"/>
              <a:t>main</a:t>
            </a:r>
            <a:r>
              <a:rPr lang="en-US" dirty="0" smtClean="0"/>
              <a:t>() method is the bottom of the call stack</a:t>
            </a:r>
          </a:p>
          <a:p>
            <a:r>
              <a:rPr lang="en-US" dirty="0" smtClean="0"/>
              <a:t>Every method call pushes a new element on the call stack</a:t>
            </a:r>
          </a:p>
          <a:p>
            <a:r>
              <a:rPr lang="en-US" dirty="0" smtClean="0"/>
              <a:t>Method </a:t>
            </a:r>
            <a:r>
              <a:rPr lang="en-US" i="1" dirty="0" smtClean="0"/>
              <a:t>return</a:t>
            </a:r>
            <a:r>
              <a:rPr lang="en-US" dirty="0" smtClean="0"/>
              <a:t> pops an element of the call stack</a:t>
            </a:r>
          </a:p>
          <a:p>
            <a:r>
              <a:rPr lang="en-US" i="1" dirty="0" smtClean="0"/>
              <a:t>Throw</a:t>
            </a:r>
            <a:r>
              <a:rPr lang="en-US" dirty="0" smtClean="0"/>
              <a:t> an exception pops an element of the call stack</a:t>
            </a:r>
          </a:p>
          <a:p>
            <a:pPr lvl="1"/>
            <a:r>
              <a:rPr lang="en-US" dirty="0" smtClean="0"/>
              <a:t>The popping continues until the exception is caught</a:t>
            </a:r>
          </a:p>
          <a:p>
            <a:pPr lvl="1"/>
            <a:r>
              <a:rPr lang="en-US" dirty="0" smtClean="0"/>
              <a:t>Or if it is never caught the </a:t>
            </a:r>
            <a:r>
              <a:rPr lang="en-US" i="1" dirty="0" smtClean="0"/>
              <a:t>main</a:t>
            </a:r>
            <a:r>
              <a:rPr lang="en-US" dirty="0" smtClean="0"/>
              <a:t>() is popped from the stack, and the program terminates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Exceptions</a:t>
            </a:r>
            <a:endParaRPr lang="da-DK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B46D7-A5E8-4074-B963-CE92CC003401}" type="slidenum">
              <a:rPr lang="da-DK" smtClean="0"/>
              <a:t>7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245001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exception properties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Message property</a:t>
            </a:r>
          </a:p>
          <a:p>
            <a:pPr lvl="1"/>
            <a:r>
              <a:rPr lang="en-US" dirty="0" smtClean="0"/>
              <a:t>Text message explaining what is wrong</a:t>
            </a:r>
          </a:p>
          <a:p>
            <a:r>
              <a:rPr lang="en-US" dirty="0" smtClean="0"/>
              <a:t>StackTrace property</a:t>
            </a:r>
          </a:p>
          <a:p>
            <a:pPr lvl="1"/>
            <a:r>
              <a:rPr lang="en-US" dirty="0" smtClean="0"/>
              <a:t>Shows all the methods that was popped of the call stack</a:t>
            </a:r>
          </a:p>
          <a:p>
            <a:r>
              <a:rPr lang="en-US" dirty="0" smtClean="0"/>
              <a:t>InnerException property</a:t>
            </a:r>
          </a:p>
          <a:p>
            <a:pPr lvl="1"/>
            <a:r>
              <a:rPr lang="en-US" dirty="0" smtClean="0"/>
              <a:t>Used for exception chaining (more on that later on)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Exceptions</a:t>
            </a:r>
            <a:endParaRPr lang="da-DK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B46D7-A5E8-4074-B963-CE92CC003401}" type="slidenum">
              <a:rPr lang="da-DK" smtClean="0"/>
              <a:t>8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555221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Sequence of catch blocks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single try statement may have several catch blocks.</a:t>
            </a:r>
          </a:p>
          <a:p>
            <a:pPr lvl="1"/>
            <a:r>
              <a:rPr lang="en-US" dirty="0" smtClean="0"/>
              <a:t>Each catch block handling a separate exception</a:t>
            </a:r>
          </a:p>
          <a:p>
            <a:r>
              <a:rPr lang="en-US" dirty="0" smtClean="0"/>
              <a:t>Catch more specific exceptions before general exceptions</a:t>
            </a:r>
          </a:p>
          <a:p>
            <a:pPr lvl="1"/>
            <a:r>
              <a:rPr lang="en-US" dirty="0" smtClean="0"/>
              <a:t>Example: catch the specific </a:t>
            </a:r>
            <a:r>
              <a:rPr lang="en-US" i="1" dirty="0" smtClean="0"/>
              <a:t>FileNotFoundException</a:t>
            </a:r>
            <a:r>
              <a:rPr lang="en-US" dirty="0" smtClean="0"/>
              <a:t> before the general </a:t>
            </a:r>
            <a:r>
              <a:rPr lang="en-US" i="1" dirty="0" smtClean="0"/>
              <a:t>IOException</a:t>
            </a:r>
          </a:p>
          <a:p>
            <a:pPr lvl="1"/>
            <a:r>
              <a:rPr lang="en-US" dirty="0" smtClean="0"/>
              <a:t>Otherwise your program does not compile</a:t>
            </a:r>
          </a:p>
          <a:p>
            <a:pPr lvl="2"/>
            <a:r>
              <a:rPr lang="en-US" dirty="0" smtClean="0"/>
              <a:t>And it does not make sense!</a:t>
            </a:r>
          </a:p>
          <a:p>
            <a:pPr lvl="1"/>
            <a:r>
              <a:rPr lang="da-DK" dirty="0" err="1" smtClean="0"/>
              <a:t>Example</a:t>
            </a:r>
            <a:r>
              <a:rPr lang="da-DK" dirty="0" smtClean="0"/>
              <a:t>: </a:t>
            </a:r>
            <a:r>
              <a:rPr lang="da-DK" dirty="0" err="1" smtClean="0"/>
              <a:t>TryUsing</a:t>
            </a:r>
            <a:r>
              <a:rPr lang="da-DK" dirty="0" smtClean="0"/>
              <a:t> -&gt; </a:t>
            </a:r>
            <a:r>
              <a:rPr lang="da-DK" dirty="0" err="1" smtClean="0"/>
              <a:t>ReadFirstLine</a:t>
            </a:r>
            <a:r>
              <a:rPr lang="da-DK" dirty="0" smtClean="0"/>
              <a:t> -&gt; Main</a:t>
            </a:r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Exceptions</a:t>
            </a:r>
            <a:endParaRPr lang="da-DK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B46D7-A5E8-4074-B963-CE92CC003401}" type="slidenum">
              <a:rPr lang="da-DK" smtClean="0"/>
              <a:t>9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007550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6254</TotalTime>
  <Words>997</Words>
  <Application>Microsoft Office PowerPoint</Application>
  <PresentationFormat>Widescreen</PresentationFormat>
  <Paragraphs>159</Paragraphs>
  <Slides>14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Office-tema</vt:lpstr>
      <vt:lpstr>Exceptions</vt:lpstr>
      <vt:lpstr>Syntax, semantics, and pragmatics</vt:lpstr>
      <vt:lpstr>Introduction</vt:lpstr>
      <vt:lpstr>Exception related syntax</vt:lpstr>
      <vt:lpstr>The using statement</vt:lpstr>
      <vt:lpstr>Throwing an exception</vt:lpstr>
      <vt:lpstr>Exceptions and the call stack</vt:lpstr>
      <vt:lpstr>Some exception properties</vt:lpstr>
      <vt:lpstr>Sequence of catch blocks</vt:lpstr>
      <vt:lpstr>Different kinds of exception handling</vt:lpstr>
      <vt:lpstr>Some commonly used exception classes </vt:lpstr>
      <vt:lpstr>Making your own exception types</vt:lpstr>
      <vt:lpstr>Exception chaining + exception translation</vt:lpstr>
      <vt:lpstr>References and further reading</vt:lpstr>
    </vt:vector>
  </TitlesOfParts>
  <Company>Køge Handelsskole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Exceptions</dc:title>
  <dc:creator>Anders Kristian Børjesson</dc:creator>
  <cp:lastModifiedBy>Anders Kristian Børjesson</cp:lastModifiedBy>
  <cp:revision>28</cp:revision>
  <dcterms:created xsi:type="dcterms:W3CDTF">2013-11-11T21:51:19Z</dcterms:created>
  <dcterms:modified xsi:type="dcterms:W3CDTF">2014-09-02T11:12:28Z</dcterms:modified>
</cp:coreProperties>
</file>