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8CD0D-53EC-4490-8E89-FC5C0E11375E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117EF-2664-411C-AAA9-96A3DC5236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8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117EF-2664-411C-AAA9-96A3DC5236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5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AE9C-432E-4EFB-89BF-55B376471597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3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20A1-80E5-4D5D-B142-14721BC798BE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8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99A4-538E-4B76-8ED9-F9F533527103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30E1-B818-4BC7-B9BF-0621F7F805EC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5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8501-3C96-4AB7-BD27-37047F1AD045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0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48AB-0160-454B-955C-421B9BADA95D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91C1B-80B2-47C5-8BF0-C32E956C9115}" type="datetime1">
              <a:rPr lang="en-US" smtClean="0"/>
              <a:t>11/26/2014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7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A40E-90DD-4AC9-BC74-AA63F82F4FD9}" type="datetime1">
              <a:rPr lang="en-US" smtClean="0"/>
              <a:t>11/26/2014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2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A325-A26C-4E22-8BE4-C6BC5A618A8C}" type="datetime1">
              <a:rPr lang="en-US" smtClean="0"/>
              <a:t>11/26/2014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2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40E2-734F-4A74-8D70-25B2440E4AEE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4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E334-FD42-44A5-B34F-D3B63589D131}" type="datetime1">
              <a:rPr lang="en-US" smtClean="0"/>
              <a:t>11/26/2014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2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CCEC-5F75-4407-97EF-0094D24C1E87}" type="datetime1">
              <a:rPr lang="en-US" smtClean="0"/>
              <a:t>11/26/2014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E71A-5C03-4788-A9E7-6BB2AC29BD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3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system.io.bufferedstream(v=vs.110).aspx" TargetMode="External"/><Relationship Id="rId2" Type="http://schemas.openxmlformats.org/officeDocument/2006/relationships/hyperlink" Target="http://msdn.microsoft.com/en-us/library/ms132476(v=vs.110)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-fp.aw.com/bigcovers/0321213351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ff650734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Patterns in programming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8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patterns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Decorator</a:t>
            </a:r>
          </a:p>
          <a:p>
            <a:pPr lvl="1"/>
            <a:r>
              <a:rPr lang="en-US" dirty="0" smtClean="0"/>
              <a:t>Attach additional responsibilities to an object, dynamically</a:t>
            </a:r>
          </a:p>
          <a:p>
            <a:r>
              <a:rPr lang="en-US" dirty="0" smtClean="0"/>
              <a:t>Composite</a:t>
            </a:r>
          </a:p>
          <a:p>
            <a:pPr lvl="1"/>
            <a:r>
              <a:rPr lang="en-US" dirty="0" smtClean="0"/>
              <a:t>Compose objects into tree structure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Decorator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Enhancing the service provided to the user of the class</a:t>
            </a:r>
          </a:p>
          <a:p>
            <a:pPr lvl="1"/>
            <a:r>
              <a:rPr lang="en-US" dirty="0" smtClean="0"/>
              <a:t>Extend the functionality of an object – transparent to its users</a:t>
            </a:r>
          </a:p>
          <a:p>
            <a:r>
              <a:rPr lang="en-US" dirty="0" smtClean="0"/>
              <a:t>Also known as</a:t>
            </a:r>
          </a:p>
          <a:p>
            <a:pPr lvl="1"/>
            <a:r>
              <a:rPr lang="en-US" dirty="0" smtClean="0"/>
              <a:t>Wrapper</a:t>
            </a:r>
          </a:p>
          <a:p>
            <a:r>
              <a:rPr lang="en-US" dirty="0" smtClean="0"/>
              <a:t>Usages</a:t>
            </a:r>
          </a:p>
          <a:p>
            <a:pPr lvl="1"/>
            <a:r>
              <a:rPr lang="en-US" dirty="0" err="1" smtClean="0"/>
              <a:t>System.Collections.ObjectModel.ReadOnlyCollection</a:t>
            </a:r>
            <a:r>
              <a:rPr lang="en-US" dirty="0" smtClean="0"/>
              <a:t>&lt;T&gt;</a:t>
            </a:r>
          </a:p>
          <a:p>
            <a:pPr lvl="2"/>
            <a:r>
              <a:rPr lang="en-US" dirty="0" smtClean="0"/>
              <a:t>Implements </a:t>
            </a:r>
            <a:r>
              <a:rPr lang="en-US" dirty="0" err="1" smtClean="0"/>
              <a:t>IList</a:t>
            </a:r>
            <a:r>
              <a:rPr lang="en-US" dirty="0" smtClean="0"/>
              <a:t>&lt;T&gt; + aggregates an </a:t>
            </a:r>
            <a:r>
              <a:rPr lang="en-US" dirty="0" err="1" smtClean="0"/>
              <a:t>IList</a:t>
            </a:r>
            <a:r>
              <a:rPr lang="en-US" dirty="0" smtClean="0"/>
              <a:t>&lt;T&gt; object</a:t>
            </a:r>
          </a:p>
          <a:p>
            <a:pPr lvl="2"/>
            <a:r>
              <a:rPr lang="en-US" dirty="0" smtClean="0">
                <a:hlinkClick r:id="rId2"/>
              </a:rPr>
              <a:t>http://msdn.microsoft.com/en-us/library/ms132476(v=vs.110).aspx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System.IO.BufferedStream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Implements Stream + aggregates a Stream object</a:t>
            </a:r>
          </a:p>
          <a:p>
            <a:pPr lvl="2"/>
            <a:r>
              <a:rPr lang="en-US" dirty="0" smtClean="0">
                <a:hlinkClick r:id="rId3"/>
              </a:rPr>
              <a:t>http://msdn.microsoft.com/en-us/library/system.io.bufferedstream(v=vs.110).aspx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Examples: </a:t>
            </a:r>
            <a:r>
              <a:rPr lang="en-US" dirty="0" err="1" smtClean="0"/>
              <a:t>DecoratedCoffee</a:t>
            </a:r>
            <a:r>
              <a:rPr lang="en-US" dirty="0" smtClean="0"/>
              <a:t> + </a:t>
            </a:r>
            <a:r>
              <a:rPr lang="en-US" dirty="0" err="1" smtClean="0"/>
              <a:t>DecoratedStudent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4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Recursively build composite objects from other objects.</a:t>
            </a:r>
          </a:p>
          <a:p>
            <a:pPr lvl="1"/>
            <a:r>
              <a:rPr lang="en-US" dirty="0" smtClean="0"/>
              <a:t>Objects are composed at runtime using</a:t>
            </a:r>
          </a:p>
          <a:p>
            <a:pPr lvl="2"/>
            <a:r>
              <a:rPr lang="en-US" dirty="0" err="1" smtClean="0"/>
              <a:t>AddXx</a:t>
            </a:r>
            <a:r>
              <a:rPr lang="en-US" dirty="0" smtClean="0"/>
              <a:t>() / Append() methods to add new sub-objects</a:t>
            </a:r>
          </a:p>
          <a:p>
            <a:pPr lvl="2"/>
            <a:r>
              <a:rPr lang="en-US" dirty="0" err="1" smtClean="0"/>
              <a:t>RemoveXx</a:t>
            </a:r>
            <a:r>
              <a:rPr lang="en-US" dirty="0" smtClean="0"/>
              <a:t> methods to remove sub-objects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err="1" smtClean="0"/>
              <a:t>StringBuilder</a:t>
            </a:r>
            <a:endParaRPr lang="en-US" dirty="0" smtClean="0"/>
          </a:p>
          <a:p>
            <a:pPr lvl="2"/>
            <a:r>
              <a:rPr lang="en-US" dirty="0" smtClean="0"/>
              <a:t>Append(</a:t>
            </a:r>
            <a:r>
              <a:rPr lang="en-US" dirty="0" err="1" smtClean="0"/>
              <a:t>str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WPF (Windows Presentation Foundation)</a:t>
            </a:r>
          </a:p>
          <a:p>
            <a:pPr lvl="2"/>
            <a:r>
              <a:rPr lang="en-US" dirty="0" smtClean="0"/>
              <a:t>Normally composed using XAML</a:t>
            </a:r>
          </a:p>
          <a:p>
            <a:pPr lvl="2"/>
            <a:r>
              <a:rPr lang="en-US" dirty="0" smtClean="0"/>
              <a:t>Example (very simple): </a:t>
            </a:r>
            <a:r>
              <a:rPr lang="en-US" dirty="0" err="1" smtClean="0"/>
              <a:t>SimpleBrowserAsync</a:t>
            </a:r>
            <a:r>
              <a:rPr lang="en-US" dirty="0" smtClean="0"/>
              <a:t> (concurrency)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patterns: it’s about algorithms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Iterator</a:t>
            </a:r>
          </a:p>
          <a:p>
            <a:pPr lvl="1"/>
            <a:r>
              <a:rPr lang="en-US" dirty="0" smtClean="0"/>
              <a:t>Provide a way to access the elements of a collection sequentially without exposing its underlying representation</a:t>
            </a:r>
          </a:p>
          <a:p>
            <a:r>
              <a:rPr lang="en-US" dirty="0" smtClean="0"/>
              <a:t>Observer</a:t>
            </a:r>
          </a:p>
          <a:p>
            <a:pPr lvl="1"/>
            <a:r>
              <a:rPr lang="en-US" dirty="0" smtClean="0"/>
              <a:t>Define a one-to-many dependency between objects, so that when one object changes states, all its dependents are notified.</a:t>
            </a:r>
          </a:p>
          <a:p>
            <a:r>
              <a:rPr lang="en-US" dirty="0" smtClean="0"/>
              <a:t>Strategy</a:t>
            </a:r>
          </a:p>
          <a:p>
            <a:pPr lvl="1"/>
            <a:r>
              <a:rPr lang="en-US" dirty="0" smtClean="0"/>
              <a:t>Define a family of algorithms, encapsulate each one, and make them interchangeable at runtime.</a:t>
            </a:r>
          </a:p>
          <a:p>
            <a:r>
              <a:rPr lang="en-US" dirty="0" smtClean="0"/>
              <a:t>Template method</a:t>
            </a:r>
          </a:p>
          <a:p>
            <a:pPr lvl="1"/>
            <a:r>
              <a:rPr lang="en-US" dirty="0" smtClean="0"/>
              <a:t>Define a skeleton of an algorithm, deferring some steps to subclasses.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7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Being able to visit all the elements in a collections, without knowing the internal structure of the collection.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err="1" smtClean="0"/>
              <a:t>IEnumerable</a:t>
            </a:r>
            <a:r>
              <a:rPr lang="en-US" dirty="0" smtClean="0"/>
              <a:t>&lt;T&gt; + </a:t>
            </a:r>
            <a:r>
              <a:rPr lang="en-US" dirty="0" err="1" smtClean="0"/>
              <a:t>IEnumerator</a:t>
            </a:r>
            <a:r>
              <a:rPr lang="en-US" dirty="0" smtClean="0"/>
              <a:t>&lt;T&gt;  </a:t>
            </a:r>
          </a:p>
          <a:p>
            <a:pPr lvl="2"/>
            <a:r>
              <a:rPr lang="en-US" dirty="0" smtClean="0"/>
              <a:t>used a lot on all kinds of collections in the C# API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1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Decouples otherwise dependent classes.</a:t>
            </a:r>
          </a:p>
          <a:p>
            <a:pPr lvl="1"/>
            <a:r>
              <a:rPr lang="en-US" i="1" dirty="0" smtClean="0"/>
              <a:t>Observers</a:t>
            </a:r>
            <a:r>
              <a:rPr lang="en-US" dirty="0" smtClean="0"/>
              <a:t> register with an </a:t>
            </a:r>
            <a:r>
              <a:rPr lang="en-US" i="1" dirty="0" smtClean="0"/>
              <a:t>observable</a:t>
            </a:r>
            <a:r>
              <a:rPr lang="en-US" dirty="0" smtClean="0"/>
              <a:t> class.</a:t>
            </a:r>
          </a:p>
          <a:p>
            <a:pPr lvl="1"/>
            <a:r>
              <a:rPr lang="en-US" dirty="0" smtClean="0"/>
              <a:t>When something happens (like a change of state) in the observable class, all observers are notified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smtClean="0"/>
              <a:t>GUI frameworks</a:t>
            </a:r>
          </a:p>
          <a:p>
            <a:pPr lvl="2"/>
            <a:r>
              <a:rPr lang="en-US" dirty="0" smtClean="0"/>
              <a:t>Buttons (etc.) are observable, event handlers are observers</a:t>
            </a:r>
          </a:p>
          <a:p>
            <a:pPr lvl="1"/>
            <a:r>
              <a:rPr lang="en-US" dirty="0" smtClean="0"/>
              <a:t>Event handling in general</a:t>
            </a:r>
          </a:p>
          <a:p>
            <a:pPr lvl="2"/>
            <a:r>
              <a:rPr lang="en-US" dirty="0" smtClean="0"/>
              <a:t>Event handlers (observers) register to listen for </a:t>
            </a:r>
            <a:r>
              <a:rPr lang="en-US" dirty="0" smtClean="0"/>
              <a:t>events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38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Encapsulate (part of) and algorithm in an interface or delegate.</a:t>
            </a:r>
          </a:p>
          <a:p>
            <a:pPr lvl="1"/>
            <a:r>
              <a:rPr lang="en-US" dirty="0" smtClean="0"/>
              <a:t>The (part of) algorithm may be changed at runtime</a:t>
            </a:r>
          </a:p>
          <a:p>
            <a:r>
              <a:rPr lang="en-US" dirty="0" smtClean="0"/>
              <a:t>Usages</a:t>
            </a:r>
          </a:p>
          <a:p>
            <a:pPr lvl="1"/>
            <a:r>
              <a:rPr lang="en-US" dirty="0" err="1" smtClean="0"/>
              <a:t>List.Sort</a:t>
            </a:r>
            <a:r>
              <a:rPr lang="en-US" dirty="0" smtClean="0"/>
              <a:t>(</a:t>
            </a:r>
            <a:r>
              <a:rPr lang="en-US" dirty="0" err="1" smtClean="0"/>
              <a:t>IComparer</a:t>
            </a:r>
            <a:r>
              <a:rPr lang="en-US" dirty="0" smtClean="0"/>
              <a:t>&lt;T&gt; comparer)</a:t>
            </a:r>
          </a:p>
          <a:p>
            <a:pPr lvl="2"/>
            <a:r>
              <a:rPr lang="en-US" dirty="0" smtClean="0"/>
              <a:t>However the Comparison cannot be changed at runtime</a:t>
            </a:r>
          </a:p>
          <a:p>
            <a:pPr lvl="1"/>
            <a:r>
              <a:rPr lang="en-US" dirty="0" err="1" smtClean="0"/>
              <a:t>List.Sort</a:t>
            </a:r>
            <a:r>
              <a:rPr lang="en-US" dirty="0" smtClean="0"/>
              <a:t>(Comparison comp)</a:t>
            </a:r>
          </a:p>
          <a:p>
            <a:pPr lvl="2"/>
            <a:r>
              <a:rPr lang="en-US" dirty="0" smtClean="0"/>
              <a:t>However the Comparison cannot be changed at runtime</a:t>
            </a:r>
          </a:p>
          <a:p>
            <a:r>
              <a:rPr lang="en-US" dirty="0" smtClean="0"/>
              <a:t>Example</a:t>
            </a:r>
            <a:endParaRPr lang="en-US" dirty="0" smtClean="0"/>
          </a:p>
          <a:p>
            <a:pPr lvl="1"/>
            <a:r>
              <a:rPr lang="en-US" dirty="0" err="1" smtClean="0"/>
              <a:t>StrategyFindSmallest</a:t>
            </a:r>
            <a:endParaRPr lang="en-US" dirty="0" smtClean="0"/>
          </a:p>
          <a:p>
            <a:r>
              <a:rPr lang="en-US" dirty="0" smtClean="0"/>
              <a:t>Related pattern</a:t>
            </a:r>
          </a:p>
          <a:p>
            <a:pPr lvl="1"/>
            <a:r>
              <a:rPr lang="en-US" dirty="0" smtClean="0"/>
              <a:t>Template method and strategy are often alternatives</a:t>
            </a:r>
          </a:p>
          <a:p>
            <a:pPr lvl="2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0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method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Encapsulates part of an algorithm in an abstract method implemented by sub-classes</a:t>
            </a:r>
          </a:p>
          <a:p>
            <a:pPr lvl="1"/>
            <a:r>
              <a:rPr lang="en-US" dirty="0" smtClean="0"/>
              <a:t>An abstract base class has a template method</a:t>
            </a:r>
          </a:p>
          <a:p>
            <a:pPr lvl="2"/>
            <a:r>
              <a:rPr lang="en-US" dirty="0" smtClean="0"/>
              <a:t>A method in which one (or more) steps are call to abstract methods</a:t>
            </a:r>
          </a:p>
          <a:p>
            <a:pPr lvl="2"/>
            <a:r>
              <a:rPr lang="en-US" dirty="0" smtClean="0"/>
              <a:t>The abstract method is implemented in a sub-class</a:t>
            </a:r>
          </a:p>
          <a:p>
            <a:pPr lvl="2"/>
            <a:r>
              <a:rPr lang="en-US" dirty="0" smtClean="0"/>
              <a:t>The base class method calls the sub-class method</a:t>
            </a:r>
          </a:p>
          <a:p>
            <a:pPr lvl="2"/>
            <a:r>
              <a:rPr lang="en-US" dirty="0" smtClean="0"/>
              <a:t>“The Hollywood Principle”</a:t>
            </a:r>
          </a:p>
          <a:p>
            <a:pPr lvl="3"/>
            <a:r>
              <a:rPr lang="en-US" dirty="0" smtClean="0"/>
              <a:t>Don’t call us. We will call you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smtClean="0"/>
              <a:t>Often used in frameworks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/>
              <a:t>TemplateMethodHotDrink</a:t>
            </a:r>
            <a:endParaRPr lang="en-US" dirty="0" smtClean="0"/>
          </a:p>
          <a:p>
            <a:pPr lvl="1"/>
            <a:r>
              <a:rPr lang="en-US" dirty="0" err="1" smtClean="0"/>
              <a:t>TemplateMethodTcpServer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75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>
          <a:xfrm>
            <a:off x="838199" y="1598894"/>
            <a:ext cx="5987143" cy="457806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Gamma et al. Design Patterns, Addison Wesley 1994</a:t>
            </a:r>
          </a:p>
          <a:p>
            <a:pPr lvl="1"/>
            <a:r>
              <a:rPr lang="en-US" dirty="0" smtClean="0"/>
              <a:t>First book on Design patterns</a:t>
            </a:r>
          </a:p>
          <a:p>
            <a:pPr lvl="1"/>
            <a:r>
              <a:rPr lang="en-US" dirty="0" smtClean="0"/>
              <a:t>Examples in C++ and Smalltalk</a:t>
            </a:r>
          </a:p>
          <a:p>
            <a:pPr lvl="1"/>
            <a:r>
              <a:rPr lang="en-US" dirty="0" smtClean="0"/>
              <a:t>Written by the so-called “Gang of Four” </a:t>
            </a:r>
            <a:r>
              <a:rPr lang="en-US" dirty="0" err="1" smtClean="0"/>
              <a:t>GoF</a:t>
            </a:r>
            <a:endParaRPr lang="en-US" dirty="0" smtClean="0"/>
          </a:p>
          <a:p>
            <a:r>
              <a:rPr lang="en-US" dirty="0" err="1" smtClean="0"/>
              <a:t>Buschmann</a:t>
            </a:r>
            <a:r>
              <a:rPr lang="en-US" dirty="0" smtClean="0"/>
              <a:t> et al. Pattern-Oriented Software Architecture, Volume 1, Wiley 1996</a:t>
            </a:r>
          </a:p>
          <a:p>
            <a:r>
              <a:rPr lang="en-US" dirty="0" smtClean="0"/>
              <a:t>Freeman &amp; Freeman Head First Design Patterns, O’Reilly 2004</a:t>
            </a:r>
          </a:p>
          <a:p>
            <a:r>
              <a:rPr lang="en-US" dirty="0" err="1" smtClean="0"/>
              <a:t>Kerievsky</a:t>
            </a:r>
            <a:r>
              <a:rPr lang="en-US" dirty="0" smtClean="0"/>
              <a:t> Refactoring to Patterns, Addison Wesley 2005</a:t>
            </a:r>
          </a:p>
          <a:p>
            <a:r>
              <a:rPr lang="en-US" dirty="0" err="1" smtClean="0"/>
              <a:t>Dofactory</a:t>
            </a:r>
            <a:r>
              <a:rPr lang="en-US" dirty="0" smtClean="0"/>
              <a:t> .NET design patterns 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ery short descriptions</a:t>
            </a:r>
          </a:p>
          <a:p>
            <a:pPr lvl="1"/>
            <a:r>
              <a:rPr lang="en-US" dirty="0"/>
              <a:t>http://www.dofactory.com/Patterns/Patterns.aspx</a:t>
            </a:r>
          </a:p>
          <a:p>
            <a:r>
              <a:rPr lang="en-US" dirty="0" smtClean="0"/>
              <a:t>Codeproject.com Design Patterns</a:t>
            </a:r>
          </a:p>
          <a:p>
            <a:pPr lvl="1"/>
            <a:r>
              <a:rPr lang="en-US" dirty="0" smtClean="0"/>
              <a:t>More elaborate descriptions</a:t>
            </a:r>
          </a:p>
          <a:p>
            <a:pPr lvl="1"/>
            <a:r>
              <a:rPr lang="en-US" dirty="0"/>
              <a:t>http://www.codeproject.com/KB/architecture/#Design+Patterns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105651" y="1598894"/>
            <a:ext cx="1613806" cy="2088455"/>
          </a:xfrm>
          <a:prstGeom prst="rect">
            <a:avLst/>
          </a:prstGeom>
          <a:noFill/>
        </p:spPr>
      </p:pic>
      <p:pic>
        <p:nvPicPr>
          <p:cNvPr id="13" name="Picture 12" descr="View Larger Cover Image">
            <a:hlinkClick r:id="rId3" tooltip="View Larger Cover Imag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44698" y="4194403"/>
            <a:ext cx="1403595" cy="185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akamaicovers.oreilly.com/images/9780596007126/ca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4068196"/>
            <a:ext cx="17145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blogdugas.net/wp-content/uploads/2013/11/POSA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647" y="1472730"/>
            <a:ext cx="1604684" cy="207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97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patterns?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 </a:t>
            </a:r>
            <a:r>
              <a:rPr lang="en-US" dirty="0"/>
              <a:t>design pattern is a general, </a:t>
            </a:r>
            <a:r>
              <a:rPr lang="en-US" b="1" dirty="0"/>
              <a:t>reusable solution </a:t>
            </a:r>
            <a:r>
              <a:rPr lang="en-US" dirty="0"/>
              <a:t>to a </a:t>
            </a:r>
            <a:r>
              <a:rPr lang="en-US" b="1" dirty="0"/>
              <a:t>commonly occurring problem</a:t>
            </a:r>
            <a:r>
              <a:rPr lang="en-US" dirty="0"/>
              <a:t> in software. A design pattern is not a finished design that can be transformed directly into code. It is a description or </a:t>
            </a:r>
            <a:r>
              <a:rPr lang="en-US" b="1" dirty="0"/>
              <a:t>template for solving a particular problem</a:t>
            </a:r>
            <a:r>
              <a:rPr lang="en-US" dirty="0"/>
              <a:t>. Thinking in terms of design patterns allows you to </a:t>
            </a:r>
            <a:r>
              <a:rPr lang="en-US" b="1" dirty="0"/>
              <a:t>formulate a high-level solution </a:t>
            </a:r>
            <a:r>
              <a:rPr lang="en-US" dirty="0"/>
              <a:t>that is independent of the implementation details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MSDN Design Patterns </a:t>
            </a:r>
          </a:p>
          <a:p>
            <a:pPr lvl="2"/>
            <a:r>
              <a:rPr lang="en-US" dirty="0" smtClean="0">
                <a:hlinkClick r:id="rId2"/>
              </a:rPr>
              <a:t>http://msdn.microsoft.com/en-us/library/ff650734.aspx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categories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Architectural patterns</a:t>
            </a:r>
          </a:p>
          <a:p>
            <a:pPr lvl="1"/>
            <a:r>
              <a:rPr lang="en-US" dirty="0" smtClean="0"/>
              <a:t>High level</a:t>
            </a:r>
          </a:p>
          <a:p>
            <a:pPr lvl="1"/>
            <a:r>
              <a:rPr lang="en-US" dirty="0" smtClean="0"/>
              <a:t>Affects the whole application or a major part of an application</a:t>
            </a:r>
          </a:p>
          <a:p>
            <a:pPr lvl="1"/>
            <a:r>
              <a:rPr lang="en-US" dirty="0" smtClean="0"/>
              <a:t>Examples: Layers, Model-View-Controller (MVC), Model-View-</a:t>
            </a:r>
            <a:r>
              <a:rPr lang="en-US" dirty="0" err="1" smtClean="0"/>
              <a:t>ViewModel</a:t>
            </a:r>
            <a:r>
              <a:rPr lang="en-US" dirty="0" smtClean="0"/>
              <a:t> (MVVM)</a:t>
            </a:r>
          </a:p>
          <a:p>
            <a:r>
              <a:rPr lang="en-US" dirty="0" smtClean="0"/>
              <a:t>Design patterns</a:t>
            </a:r>
          </a:p>
          <a:p>
            <a:pPr lvl="1"/>
            <a:r>
              <a:rPr lang="en-US" dirty="0" smtClean="0"/>
              <a:t>Intermediate level</a:t>
            </a:r>
          </a:p>
          <a:p>
            <a:pPr lvl="1"/>
            <a:r>
              <a:rPr lang="en-US" dirty="0" smtClean="0"/>
              <a:t>Affects a few classes</a:t>
            </a:r>
          </a:p>
          <a:p>
            <a:r>
              <a:rPr lang="en-US" dirty="0" smtClean="0"/>
              <a:t>Idioms</a:t>
            </a:r>
          </a:p>
          <a:p>
            <a:pPr lvl="1"/>
            <a:r>
              <a:rPr lang="en-US" dirty="0" smtClean="0"/>
              <a:t>Low Level</a:t>
            </a:r>
          </a:p>
          <a:p>
            <a:pPr lvl="1"/>
            <a:r>
              <a:rPr lang="en-US" dirty="0" smtClean="0"/>
              <a:t>Affects a single class or part of a single class</a:t>
            </a:r>
          </a:p>
          <a:p>
            <a:pPr lvl="1"/>
            <a:r>
              <a:rPr lang="en-US" dirty="0" smtClean="0"/>
              <a:t>Example: Unit testing an expected exception</a:t>
            </a:r>
          </a:p>
          <a:p>
            <a:pPr lvl="2"/>
            <a:r>
              <a:rPr lang="en-US" dirty="0" smtClean="0"/>
              <a:t>Try { … use resource </a:t>
            </a:r>
            <a:r>
              <a:rPr lang="en-US" dirty="0" smtClean="0"/>
              <a:t>… </a:t>
            </a:r>
            <a:r>
              <a:rPr lang="en-US" dirty="0" err="1" smtClean="0"/>
              <a:t>Assert.Fail</a:t>
            </a:r>
            <a:r>
              <a:rPr lang="en-US" dirty="0" smtClean="0"/>
              <a:t>();  </a:t>
            </a:r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Catch (</a:t>
            </a:r>
            <a:r>
              <a:rPr lang="en-US" dirty="0" err="1" smtClean="0"/>
              <a:t>ExpectedException</a:t>
            </a:r>
            <a:r>
              <a:rPr lang="en-US" dirty="0" smtClean="0"/>
              <a:t>) { /* ignore */ }</a:t>
            </a:r>
          </a:p>
          <a:p>
            <a:r>
              <a:rPr lang="en-US" dirty="0" smtClean="0"/>
              <a:t>Source:</a:t>
            </a:r>
          </a:p>
          <a:p>
            <a:pPr lvl="1"/>
            <a:r>
              <a:rPr lang="en-US" dirty="0" err="1" smtClean="0"/>
              <a:t>Buschmann</a:t>
            </a:r>
            <a:r>
              <a:rPr lang="en-US" dirty="0" smtClean="0"/>
              <a:t> et al. Pattern-Oriented Software Architecture, Wiley 1996, page 11-15</a:t>
            </a: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40421" y="3723595"/>
            <a:ext cx="1486808" cy="191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 categories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Creational patterns</a:t>
            </a:r>
          </a:p>
          <a:p>
            <a:pPr lvl="1"/>
            <a:r>
              <a:rPr lang="en-US" dirty="0" smtClean="0"/>
              <a:t>How to create object when creation requires decisions</a:t>
            </a:r>
          </a:p>
          <a:p>
            <a:r>
              <a:rPr lang="en-US" dirty="0" smtClean="0"/>
              <a:t>Structural patterns</a:t>
            </a:r>
          </a:p>
          <a:p>
            <a:pPr lvl="1"/>
            <a:r>
              <a:rPr lang="en-US" dirty="0" smtClean="0"/>
              <a:t>How classes and object are composed to form larger structures</a:t>
            </a:r>
          </a:p>
          <a:p>
            <a:r>
              <a:rPr lang="en-US" dirty="0" smtClean="0"/>
              <a:t>Behavioral patterns</a:t>
            </a:r>
          </a:p>
          <a:p>
            <a:pPr lvl="1"/>
            <a:r>
              <a:rPr lang="en-US" dirty="0" smtClean="0"/>
              <a:t>Algorithms and assignment of responsibilities between objects</a:t>
            </a:r>
          </a:p>
          <a:p>
            <a:r>
              <a:rPr lang="en-US" dirty="0" smtClean="0"/>
              <a:t>Source: </a:t>
            </a:r>
          </a:p>
          <a:p>
            <a:pPr lvl="1"/>
            <a:r>
              <a:rPr lang="en-US" dirty="0" smtClean="0"/>
              <a:t>Gamma (</a:t>
            </a:r>
            <a:r>
              <a:rPr lang="en-US" dirty="0" err="1" smtClean="0"/>
              <a:t>GoF</a:t>
            </a:r>
            <a:r>
              <a:rPr lang="en-US" dirty="0" smtClean="0"/>
              <a:t>) et. al. Design Patterns, Elements of Reusable Object-Oriented Software, Addison Wesley, 1995</a:t>
            </a:r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759723" y="2324893"/>
            <a:ext cx="1828929" cy="2366849"/>
          </a:xfrm>
          <a:prstGeom prst="rect">
            <a:avLst/>
          </a:prstGeom>
          <a:noFill/>
        </p:spPr>
      </p:pic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5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Creational patterns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</a:p>
          <a:p>
            <a:pPr lvl="1"/>
            <a:r>
              <a:rPr lang="en-US" dirty="0" smtClean="0"/>
              <a:t>Ensure that a class has only one instance, and provide a global point of access to it.</a:t>
            </a:r>
          </a:p>
          <a:p>
            <a:r>
              <a:rPr lang="en-US" dirty="0" smtClean="0"/>
              <a:t>Factory method</a:t>
            </a:r>
          </a:p>
          <a:p>
            <a:pPr lvl="1"/>
            <a:r>
              <a:rPr lang="en-US" dirty="0" smtClean="0"/>
              <a:t>Define a static method go create (or get) objects</a:t>
            </a:r>
          </a:p>
          <a:p>
            <a:r>
              <a:rPr lang="en-US" dirty="0" smtClean="0"/>
              <a:t>Object pool</a:t>
            </a:r>
          </a:p>
          <a:p>
            <a:pPr lvl="1"/>
            <a:r>
              <a:rPr lang="en-US" dirty="0" smtClean="0"/>
              <a:t>Manages the reuse of objects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8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Exactly 1 instance of a class</a:t>
            </a:r>
          </a:p>
          <a:p>
            <a:pPr lvl="1"/>
            <a:r>
              <a:rPr lang="en-US" dirty="0" smtClean="0"/>
              <a:t>A single global point of access for all clients (users of the object)</a:t>
            </a:r>
          </a:p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 smtClean="0"/>
              <a:t>Class A {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private static A instance = new A();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private A() { /* private constructor */ }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public static A Instance { get { return instance; }}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smtClean="0"/>
              <a:t>Connections to database</a:t>
            </a:r>
          </a:p>
          <a:p>
            <a:pPr lvl="2"/>
            <a:r>
              <a:rPr lang="en-US" dirty="0" smtClean="0"/>
              <a:t>You only </a:t>
            </a:r>
            <a:r>
              <a:rPr lang="en-US" dirty="0" smtClean="0"/>
              <a:t>need </a:t>
            </a:r>
            <a:r>
              <a:rPr lang="en-US" dirty="0" smtClean="0"/>
              <a:t>one in your application</a:t>
            </a:r>
          </a:p>
          <a:p>
            <a:pPr lvl="1"/>
            <a:r>
              <a:rPr lang="en-US" dirty="0" smtClean="0"/>
              <a:t>Classes without state</a:t>
            </a:r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SingletonExampleComparer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Singleton, eager vs. lazy </a:t>
            </a:r>
            <a:r>
              <a:rPr lang="en-US" i="1" dirty="0"/>
              <a:t>instantiation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Eager </a:t>
            </a:r>
            <a:r>
              <a:rPr lang="en-US" i="1" dirty="0"/>
              <a:t>instantiation</a:t>
            </a:r>
            <a:endParaRPr lang="en-US" dirty="0" smtClean="0"/>
          </a:p>
          <a:p>
            <a:pPr lvl="1"/>
            <a:r>
              <a:rPr lang="en-US" dirty="0" smtClean="0"/>
              <a:t>The one-and-only instance is created early</a:t>
            </a:r>
          </a:p>
          <a:p>
            <a:r>
              <a:rPr lang="en-US" dirty="0" smtClean="0"/>
              <a:t>Lazy </a:t>
            </a:r>
            <a:r>
              <a:rPr lang="en-US" i="1" dirty="0"/>
              <a:t>instantiation</a:t>
            </a:r>
            <a:endParaRPr lang="en-US" dirty="0" smtClean="0"/>
          </a:p>
          <a:p>
            <a:pPr lvl="1"/>
            <a:r>
              <a:rPr lang="en-US" dirty="0" smtClean="0"/>
              <a:t>The one-and-only instance is create late</a:t>
            </a:r>
          </a:p>
          <a:p>
            <a:pPr lvl="2"/>
            <a:r>
              <a:rPr lang="en-US" dirty="0" smtClean="0"/>
              <a:t>On the first call to </a:t>
            </a:r>
            <a:r>
              <a:rPr lang="en-US" i="1" dirty="0" smtClean="0"/>
              <a:t>get</a:t>
            </a:r>
          </a:p>
          <a:p>
            <a:pPr lvl="1"/>
            <a:r>
              <a:rPr lang="en-US" dirty="0" smtClean="0"/>
              <a:t>Pros</a:t>
            </a:r>
          </a:p>
          <a:p>
            <a:pPr lvl="2"/>
            <a:r>
              <a:rPr lang="en-US" dirty="0" smtClean="0"/>
              <a:t>Saves time if the instance takes a lot of time to create, and is unlikely to be used</a:t>
            </a:r>
          </a:p>
          <a:p>
            <a:pPr lvl="2"/>
            <a:r>
              <a:rPr lang="en-US" dirty="0" smtClean="0"/>
              <a:t>Saves memory if the instances uses a lot of memory, and is unlikely to be used</a:t>
            </a:r>
          </a:p>
          <a:p>
            <a:pPr lvl="1"/>
            <a:r>
              <a:rPr lang="en-US" dirty="0" smtClean="0"/>
              <a:t>Cons</a:t>
            </a:r>
          </a:p>
          <a:p>
            <a:pPr lvl="2"/>
            <a:r>
              <a:rPr lang="en-US" dirty="0" smtClean="0"/>
              <a:t>Requires synchronization to be thread safe</a:t>
            </a:r>
          </a:p>
          <a:p>
            <a:pPr lvl="2"/>
            <a:r>
              <a:rPr lang="en-US" dirty="0" smtClean="0"/>
              <a:t>Spends time if the instances is used a lot (more than once)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Can return an instance of the specified class, or one of its subclasses	</a:t>
            </a:r>
          </a:p>
          <a:p>
            <a:pPr lvl="2"/>
            <a:r>
              <a:rPr lang="en-US" dirty="0" smtClean="0"/>
              <a:t>A constructor can only “return” an instance of its own class</a:t>
            </a:r>
          </a:p>
          <a:p>
            <a:pPr lvl="1"/>
            <a:r>
              <a:rPr lang="en-US" dirty="0" smtClean="0"/>
              <a:t>Does not have to construct a new object</a:t>
            </a:r>
          </a:p>
          <a:p>
            <a:pPr lvl="2"/>
            <a:r>
              <a:rPr lang="en-US" dirty="0" smtClean="0"/>
              <a:t>A constructor must create a new object</a:t>
            </a:r>
          </a:p>
          <a:p>
            <a:pPr lvl="1"/>
            <a:r>
              <a:rPr lang="en-US" dirty="0" smtClean="0"/>
              <a:t>Can have any name</a:t>
            </a:r>
          </a:p>
          <a:p>
            <a:pPr lvl="2"/>
            <a:r>
              <a:rPr lang="en-US" dirty="0" smtClean="0"/>
              <a:t>A constructor must have the same name as the class</a:t>
            </a:r>
          </a:p>
          <a:p>
            <a:pPr lvl="1"/>
            <a:r>
              <a:rPr lang="en-US" dirty="0" smtClean="0"/>
              <a:t>Dogma idea: No public constructors, only factory methods!</a:t>
            </a:r>
          </a:p>
          <a:p>
            <a:r>
              <a:rPr lang="en-US" dirty="0" smtClean="0"/>
              <a:t>Naming</a:t>
            </a:r>
          </a:p>
          <a:p>
            <a:pPr lvl="1"/>
            <a:r>
              <a:rPr lang="en-US" dirty="0" err="1" smtClean="0"/>
              <a:t>CreateXxx</a:t>
            </a:r>
            <a:r>
              <a:rPr lang="en-US" dirty="0" smtClean="0"/>
              <a:t>(…)</a:t>
            </a:r>
          </a:p>
          <a:p>
            <a:pPr lvl="1"/>
            <a:r>
              <a:rPr lang="en-US" dirty="0" err="1" smtClean="0"/>
              <a:t>GetXxx</a:t>
            </a:r>
            <a:r>
              <a:rPr lang="en-US" dirty="0" smtClean="0"/>
              <a:t>(…)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da-DK" dirty="0" err="1" smtClean="0"/>
              <a:t>System.Diagnostics.StopWatch.StartNew</a:t>
            </a:r>
            <a:r>
              <a:rPr lang="da-DK" smtClean="0"/>
              <a:t>()</a:t>
            </a:r>
            <a:endParaRPr lang="en-US" smtClean="0"/>
          </a:p>
          <a:p>
            <a:pPr lvl="1"/>
            <a:r>
              <a:rPr lang="en-US" dirty="0" err="1" smtClean="0"/>
              <a:t>System.Net.WebRequest</a:t>
            </a:r>
            <a:endParaRPr lang="en-US" dirty="0" smtClean="0"/>
          </a:p>
          <a:p>
            <a:pPr lvl="2"/>
            <a:r>
              <a:rPr lang="en-US" dirty="0" smtClean="0"/>
              <a:t>Example: </a:t>
            </a:r>
            <a:r>
              <a:rPr lang="en-US" dirty="0" err="1" smtClean="0"/>
              <a:t>FactoryWebRequestExample</a:t>
            </a:r>
            <a:endParaRPr lang="en-US" dirty="0" smtClean="0"/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FactoryGetOrCreate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pool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Reuse objects which are expensive to create</a:t>
            </a:r>
          </a:p>
          <a:p>
            <a:pPr lvl="2"/>
            <a:r>
              <a:rPr lang="en-US" dirty="0" smtClean="0"/>
              <a:t>Expensive = takes a lot of time</a:t>
            </a:r>
          </a:p>
          <a:p>
            <a:r>
              <a:rPr lang="en-US" dirty="0" smtClean="0"/>
              <a:t>Usages</a:t>
            </a:r>
          </a:p>
          <a:p>
            <a:pPr lvl="1"/>
            <a:r>
              <a:rPr lang="en-US" dirty="0" smtClean="0"/>
              <a:t>Thread pool</a:t>
            </a:r>
          </a:p>
          <a:p>
            <a:pPr lvl="1"/>
            <a:r>
              <a:rPr lang="en-US" dirty="0" smtClean="0"/>
              <a:t>Connection pool</a:t>
            </a:r>
          </a:p>
          <a:p>
            <a:pPr lvl="2"/>
            <a:r>
              <a:rPr lang="en-US" dirty="0" smtClean="0"/>
              <a:t>Connections to databases, and other servers</a:t>
            </a:r>
          </a:p>
          <a:p>
            <a:r>
              <a:rPr lang="en-US" dirty="0" smtClean="0"/>
              <a:t>Related patterns</a:t>
            </a:r>
          </a:p>
          <a:p>
            <a:pPr lvl="1"/>
            <a:r>
              <a:rPr lang="en-US" dirty="0" smtClean="0"/>
              <a:t>Singleton</a:t>
            </a:r>
          </a:p>
          <a:p>
            <a:pPr lvl="2"/>
            <a:r>
              <a:rPr lang="en-US" dirty="0" smtClean="0"/>
              <a:t>The pool class itself is often a singleton, since the idea is to make all parts of the application share a </a:t>
            </a:r>
            <a:r>
              <a:rPr lang="en-US" i="1" dirty="0" smtClean="0"/>
              <a:t>single</a:t>
            </a:r>
            <a:r>
              <a:rPr lang="en-US" dirty="0" smtClean="0"/>
              <a:t> pool of objects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Patterns in programming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E71A-5C03-4788-A9E7-6BB2AC29BD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11885</TotalTime>
  <Words>1118</Words>
  <Application>Microsoft Office PowerPoint</Application>
  <PresentationFormat>Widescreen</PresentationFormat>
  <Paragraphs>226</Paragraphs>
  <Slides>18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Office-tema</vt:lpstr>
      <vt:lpstr>Patterns in programming</vt:lpstr>
      <vt:lpstr>What are patterns?</vt:lpstr>
      <vt:lpstr>Pattern categories</vt:lpstr>
      <vt:lpstr>Design pattern categories</vt:lpstr>
      <vt:lpstr>Creational patterns</vt:lpstr>
      <vt:lpstr>Singleton</vt:lpstr>
      <vt:lpstr>Singleton, eager vs. lazy instantiation</vt:lpstr>
      <vt:lpstr>Static factory method</vt:lpstr>
      <vt:lpstr>Object pool</vt:lpstr>
      <vt:lpstr>Structural patterns</vt:lpstr>
      <vt:lpstr>Decorator</vt:lpstr>
      <vt:lpstr>Composite</vt:lpstr>
      <vt:lpstr>Behavioral patterns: it’s about algorithms</vt:lpstr>
      <vt:lpstr>Iterator</vt:lpstr>
      <vt:lpstr>Observer</vt:lpstr>
      <vt:lpstr>Strategy</vt:lpstr>
      <vt:lpstr>Template method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Patterns in programming</dc:title>
  <dc:creator>Anders Kristian Børjesson</dc:creator>
  <cp:lastModifiedBy>Anders Kristian Børjesson</cp:lastModifiedBy>
  <cp:revision>36</cp:revision>
  <dcterms:created xsi:type="dcterms:W3CDTF">2014-04-14T10:51:12Z</dcterms:created>
  <dcterms:modified xsi:type="dcterms:W3CDTF">2014-11-29T15:26:37Z</dcterms:modified>
</cp:coreProperties>
</file>