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BCB87-423C-4B42-BAC6-6C60895C7A16}" type="datetimeFigureOut">
              <a:rPr lang="en-US" smtClean="0"/>
              <a:t>12/4/2014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1221A-8BE2-42A8-85C5-6316C06BB5E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8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1221A-8BE2-42A8-85C5-6316C06BB5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47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C24D1-07EA-48E6-B6E6-810DA6893DA2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3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12A6-0792-44B4-AA0C-93D3C857189A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3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EAD1-E21D-4044-AB29-109AD0625F9C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2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272CC-F3A5-4599-8C46-A7AD33379BE3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23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18FA4-0FE0-4334-AA0F-2951D9AB837D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3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9F3B-B844-44D8-A5E6-67582160E364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3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86BE-76F5-46E2-9838-EB19DF0DB570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34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DB5E-CEAE-46B6-A8B1-CD10A6B30A4A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52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1DF1-B70C-4C9A-8839-BDECA8069538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46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DCA3E-4608-4362-8AD7-84193BE5824B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52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78AF-D940-4939-8575-94B76B15E62A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1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213C-673C-4AC0-8BB2-9541229080C5}" type="datetime1">
              <a:rPr lang="en-US" smtClean="0"/>
              <a:t>12/4/2014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63F5C-268F-4B57-94A9-E1D076BE6A8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3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laerer.rhs.dk/anders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-fp.aw.com/bigcovers/0321213351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Improving the structure of existing code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3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method calls simpler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545771"/>
            <a:ext cx="10515600" cy="463119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Rename method</a:t>
            </a:r>
          </a:p>
          <a:p>
            <a:pPr lvl="1"/>
            <a:r>
              <a:rPr lang="en-US" dirty="0" smtClean="0"/>
              <a:t>If the method name does not reveal the purpose of the method, rename the method</a:t>
            </a:r>
          </a:p>
          <a:p>
            <a:r>
              <a:rPr lang="en-US" dirty="0" smtClean="0"/>
              <a:t>Remove setting part of property</a:t>
            </a:r>
          </a:p>
          <a:p>
            <a:pPr lvl="1"/>
            <a:r>
              <a:rPr lang="en-US" dirty="0" smtClean="0"/>
              <a:t>If the property is supposed to be read-only then remove (or privatize) the set part of the property.</a:t>
            </a:r>
          </a:p>
          <a:p>
            <a:r>
              <a:rPr lang="en-US" dirty="0" smtClean="0"/>
              <a:t>Hide method</a:t>
            </a:r>
          </a:p>
          <a:p>
            <a:pPr lvl="1"/>
            <a:r>
              <a:rPr lang="en-US" dirty="0" smtClean="0"/>
              <a:t>If the method is not used by other classes, make it private.</a:t>
            </a:r>
          </a:p>
          <a:p>
            <a:r>
              <a:rPr lang="en-US" dirty="0" smtClean="0"/>
              <a:t>Replace constructor with static factory method</a:t>
            </a:r>
          </a:p>
          <a:p>
            <a:pPr lvl="1"/>
            <a:r>
              <a:rPr lang="en-US" dirty="0" smtClean="0"/>
              <a:t>If you want to do more than simple creation use a factory method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WebRequest.Create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“http://laerer.rhs.dk/</a:t>
            </a:r>
            <a:r>
              <a:rPr lang="en-US" dirty="0" err="1" smtClean="0">
                <a:hlinkClick r:id="rId2"/>
              </a:rPr>
              <a:t>andersb</a:t>
            </a:r>
            <a:r>
              <a:rPr lang="en-US" dirty="0" smtClean="0"/>
              <a:t>”);</a:t>
            </a:r>
          </a:p>
          <a:p>
            <a:r>
              <a:rPr lang="en-US" dirty="0" smtClean="0"/>
              <a:t>Replace </a:t>
            </a:r>
            <a:r>
              <a:rPr lang="en-US" dirty="0" smtClean="0"/>
              <a:t>error code with exception</a:t>
            </a:r>
          </a:p>
          <a:p>
            <a:pPr lvl="1"/>
            <a:r>
              <a:rPr lang="en-US" dirty="0" smtClean="0"/>
              <a:t>-1, false, null are not appropriate error codes.</a:t>
            </a:r>
          </a:p>
          <a:p>
            <a:pPr lvl="1"/>
            <a:r>
              <a:rPr lang="en-US" dirty="0" smtClean="0"/>
              <a:t>Using exceptions allows the programmer to separate the normal program flow from the “error” program flow</a:t>
            </a:r>
          </a:p>
          <a:p>
            <a:r>
              <a:rPr lang="en-US" dirty="0" smtClean="0"/>
              <a:t>Replace </a:t>
            </a:r>
            <a:r>
              <a:rPr lang="en-US" dirty="0" smtClean="0"/>
              <a:t>exception with test</a:t>
            </a:r>
          </a:p>
          <a:p>
            <a:pPr lvl="1"/>
            <a:r>
              <a:rPr lang="en-US" dirty="0" smtClean="0"/>
              <a:t>Give the caller a change to test the condition of an object before calling a method</a:t>
            </a:r>
          </a:p>
          <a:p>
            <a:pPr lvl="1"/>
            <a:r>
              <a:rPr lang="en-US" dirty="0" smtClean="0"/>
              <a:t>Example: RefactoringExamples -&gt; LoopToException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2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generalization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Pull up field</a:t>
            </a:r>
          </a:p>
          <a:p>
            <a:pPr lvl="1"/>
            <a:r>
              <a:rPr lang="en-US" dirty="0" smtClean="0"/>
              <a:t>Problem: Two sub-classes has the same field / property</a:t>
            </a:r>
          </a:p>
          <a:p>
            <a:pPr lvl="1"/>
            <a:r>
              <a:rPr lang="en-US" dirty="0" smtClean="0"/>
              <a:t>Solution: Move the field / property to the common base class</a:t>
            </a:r>
          </a:p>
          <a:p>
            <a:r>
              <a:rPr lang="en-US" dirty="0" smtClean="0"/>
              <a:t>Pull up method</a:t>
            </a:r>
          </a:p>
          <a:p>
            <a:pPr lvl="1"/>
            <a:r>
              <a:rPr lang="en-US" dirty="0" smtClean="0"/>
              <a:t>Problem: Two sub-classes has the same method</a:t>
            </a:r>
          </a:p>
          <a:p>
            <a:pPr lvl="1"/>
            <a:r>
              <a:rPr lang="en-US" dirty="0" smtClean="0"/>
              <a:t>Solution: move the method to the common base class</a:t>
            </a:r>
          </a:p>
          <a:p>
            <a:pPr lvl="1"/>
            <a:r>
              <a:rPr lang="en-US" dirty="0" smtClean="0"/>
              <a:t>Example: Bounded + Unbounded buffer</a:t>
            </a:r>
          </a:p>
          <a:p>
            <a:r>
              <a:rPr lang="en-US" dirty="0" smtClean="0"/>
              <a:t>Pull up constructor body</a:t>
            </a:r>
          </a:p>
          <a:p>
            <a:pPr lvl="1"/>
            <a:r>
              <a:rPr lang="en-US" dirty="0" smtClean="0"/>
              <a:t>Similar to pull up method</a:t>
            </a:r>
          </a:p>
          <a:p>
            <a:endParaRPr lang="en-US" dirty="0" smtClean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Extract subclass</a:t>
            </a:r>
          </a:p>
          <a:p>
            <a:pPr lvl="1"/>
            <a:r>
              <a:rPr lang="en-US" dirty="0" smtClean="0"/>
              <a:t>A class has features only used by some instances</a:t>
            </a:r>
          </a:p>
          <a:p>
            <a:pPr lvl="1"/>
            <a:r>
              <a:rPr lang="en-US" dirty="0" smtClean="0"/>
              <a:t>Create a subclass for that subset of features</a:t>
            </a:r>
          </a:p>
          <a:p>
            <a:pPr lvl="1"/>
            <a:r>
              <a:rPr lang="en-US" dirty="0" smtClean="0"/>
              <a:t>Example: RefactoringExamples -&gt; Person, salary</a:t>
            </a:r>
          </a:p>
          <a:p>
            <a:r>
              <a:rPr lang="en-US" dirty="0" smtClean="0"/>
              <a:t>Extract interface</a:t>
            </a:r>
          </a:p>
          <a:p>
            <a:pPr lvl="1"/>
            <a:r>
              <a:rPr lang="en-US" dirty="0" smtClean="0"/>
              <a:t>Several clients use the same subset of features of a class</a:t>
            </a:r>
          </a:p>
          <a:p>
            <a:pPr lvl="1"/>
            <a:r>
              <a:rPr lang="en-US" dirty="0" smtClean="0"/>
              <a:t>Extract this subset into an interface</a:t>
            </a:r>
          </a:p>
          <a:p>
            <a:r>
              <a:rPr lang="en-US" dirty="0" smtClean="0"/>
              <a:t>Replace inheritance with delegation	IMPORTANT!</a:t>
            </a:r>
          </a:p>
          <a:p>
            <a:pPr lvl="1"/>
            <a:r>
              <a:rPr lang="en-US" dirty="0" smtClean="0"/>
              <a:t>Inheritance means IS-A. Inheritance is public</a:t>
            </a:r>
          </a:p>
          <a:p>
            <a:pPr lvl="1"/>
            <a:r>
              <a:rPr lang="en-US" dirty="0" smtClean="0"/>
              <a:t>Delegation means HAS-A Delegation is private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8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testing</a:t>
            </a:r>
            <a:endParaRPr lang="en-US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you do any refactoring you must have a reliable unit test.</a:t>
            </a:r>
          </a:p>
          <a:p>
            <a:r>
              <a:rPr lang="en-US" dirty="0" smtClean="0"/>
              <a:t>Run the test before the refactoring</a:t>
            </a:r>
          </a:p>
          <a:p>
            <a:r>
              <a:rPr lang="en-US" dirty="0" smtClean="0"/>
              <a:t>Run the test after the refactoring</a:t>
            </a:r>
          </a:p>
          <a:p>
            <a:pPr lvl="1"/>
            <a:r>
              <a:rPr lang="en-US" dirty="0" smtClean="0"/>
              <a:t>To check that you did not introduce any errors into the program</a:t>
            </a:r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steps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Refactoring must be done in small steps</a:t>
            </a:r>
          </a:p>
          <a:p>
            <a:pPr lvl="1"/>
            <a:r>
              <a:rPr lang="en-US" dirty="0" smtClean="0"/>
              <a:t>Called “baby steps”</a:t>
            </a:r>
          </a:p>
          <a:p>
            <a:pPr lvl="1"/>
            <a:r>
              <a:rPr lang="en-US" dirty="0" smtClean="0"/>
              <a:t>Don’t assume that you can do a lot in one big step</a:t>
            </a:r>
          </a:p>
          <a:p>
            <a:pPr lvl="1"/>
            <a:r>
              <a:rPr lang="en-US" dirty="0" smtClean="0"/>
              <a:t>Run the test between each small step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Refactoring is not debugging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program must be working and tested before you start refactoring</a:t>
            </a:r>
          </a:p>
          <a:p>
            <a:r>
              <a:rPr lang="en-US" dirty="0" smtClean="0"/>
              <a:t>If you refactoring reveals a previously unknown bug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Stop refactoring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Write a new test case that show the bug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Run the new test case: 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 you debugging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Run the new test case: Green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Go back to refactoring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Assistance from Visual Studio + Resharper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Studio and Resharper can help you do simple refactorings</a:t>
            </a:r>
          </a:p>
          <a:p>
            <a:pPr lvl="1"/>
            <a:r>
              <a:rPr lang="en-US" dirty="0" smtClean="0"/>
              <a:t>Rename classes, method, properties, etc.</a:t>
            </a:r>
          </a:p>
          <a:p>
            <a:pPr lvl="1"/>
            <a:r>
              <a:rPr lang="en-US" dirty="0" smtClean="0"/>
              <a:t>Extract explaining variable</a:t>
            </a:r>
          </a:p>
          <a:p>
            <a:pPr lvl="1"/>
            <a:r>
              <a:rPr lang="en-US" dirty="0" smtClean="0"/>
              <a:t>Extract constant</a:t>
            </a:r>
          </a:p>
          <a:p>
            <a:pPr lvl="1"/>
            <a:r>
              <a:rPr lang="en-US" dirty="0" smtClean="0"/>
              <a:t>Extract method</a:t>
            </a:r>
          </a:p>
          <a:p>
            <a:pPr lvl="1"/>
            <a:r>
              <a:rPr lang="en-US" dirty="0" smtClean="0"/>
              <a:t>Extract interface</a:t>
            </a:r>
          </a:p>
          <a:p>
            <a:pPr lvl="1"/>
            <a:r>
              <a:rPr lang="en-US" dirty="0" smtClean="0"/>
              <a:t>And many other simple refactorings</a:t>
            </a:r>
          </a:p>
          <a:p>
            <a:r>
              <a:rPr lang="en-US" dirty="0" smtClean="0"/>
              <a:t>Resharper even suggest simple refactorings</a:t>
            </a:r>
          </a:p>
          <a:p>
            <a:pPr lvl="1"/>
            <a:r>
              <a:rPr lang="en-US" dirty="0" smtClean="0"/>
              <a:t>Look for the light bulb symbol in the left margin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62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847114" cy="4351338"/>
          </a:xfrm>
        </p:spPr>
        <p:txBody>
          <a:bodyPr/>
          <a:lstStyle/>
          <a:p>
            <a:r>
              <a:rPr lang="en-US" dirty="0" smtClean="0"/>
              <a:t>Fowler et al. Refactoring: Improving the design of existing code, Addison Wesley 1999</a:t>
            </a:r>
          </a:p>
          <a:p>
            <a:pPr lvl="1"/>
            <a:r>
              <a:rPr lang="en-US" dirty="0" smtClean="0"/>
              <a:t>This is the first book on refactoring</a:t>
            </a:r>
          </a:p>
          <a:p>
            <a:r>
              <a:rPr lang="en-US" dirty="0" smtClean="0"/>
              <a:t>Fowler Refactoring.com</a:t>
            </a:r>
          </a:p>
          <a:p>
            <a:pPr lvl="1"/>
            <a:r>
              <a:rPr lang="en-US" dirty="0" smtClean="0"/>
              <a:t>Catalog of refactorings</a:t>
            </a:r>
          </a:p>
          <a:p>
            <a:r>
              <a:rPr lang="en-US" dirty="0" smtClean="0"/>
              <a:t>Kerievsky Refactoring to Patterns, Addison Wesley 2005</a:t>
            </a:r>
          </a:p>
          <a:p>
            <a:endParaRPr lang="en-US" dirty="0" smtClean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2"/>
          </p:nvPr>
        </p:nvSpPr>
        <p:spPr>
          <a:xfrm>
            <a:off x="7946570" y="1825625"/>
            <a:ext cx="3407229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8" descr="View Larger Cover Image">
            <a:hlinkClick r:id="rId2" tooltip="View Larger Cover Imag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32056" y="4087585"/>
            <a:ext cx="1825058" cy="241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s://encrypted-tbn2.gstatic.com/images?q=tbn:ANd9GcRWJmFCZduSm4VaMD8Ny6cjAFSFHjLFfPxTh8KPeXrvCITcyd6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216" y="1027906"/>
            <a:ext cx="2043214" cy="260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0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Refactoring, the idea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software more supportable</a:t>
            </a:r>
          </a:p>
          <a:p>
            <a:pPr lvl="1"/>
            <a:r>
              <a:rPr lang="en-US" dirty="0" smtClean="0"/>
              <a:t>Understandable</a:t>
            </a:r>
          </a:p>
          <a:p>
            <a:pPr lvl="2"/>
            <a:r>
              <a:rPr lang="en-US" dirty="0" smtClean="0"/>
              <a:t>By other programmers and other human readers</a:t>
            </a:r>
          </a:p>
          <a:p>
            <a:pPr lvl="1"/>
            <a:r>
              <a:rPr lang="en-US" dirty="0" smtClean="0"/>
              <a:t>Maintainable</a:t>
            </a:r>
          </a:p>
          <a:p>
            <a:pPr lvl="2"/>
            <a:r>
              <a:rPr lang="en-US" dirty="0" smtClean="0"/>
              <a:t>Correcting errors</a:t>
            </a:r>
          </a:p>
          <a:p>
            <a:pPr lvl="2"/>
            <a:r>
              <a:rPr lang="en-US" dirty="0" smtClean="0"/>
              <a:t>Adapting to new requirements</a:t>
            </a:r>
          </a:p>
          <a:p>
            <a:pPr lvl="2"/>
            <a:r>
              <a:rPr lang="en-US" dirty="0" smtClean="0"/>
              <a:t>Introducing new qualities</a:t>
            </a:r>
          </a:p>
          <a:p>
            <a:pPr lvl="1"/>
            <a:r>
              <a:rPr lang="en-US" dirty="0" smtClean="0"/>
              <a:t>Scalable</a:t>
            </a:r>
          </a:p>
          <a:p>
            <a:pPr lvl="2"/>
            <a:r>
              <a:rPr lang="en-US" dirty="0" smtClean="0"/>
              <a:t>Scale up in response to growth in demand</a:t>
            </a:r>
          </a:p>
          <a:p>
            <a:pPr lvl="3"/>
            <a:r>
              <a:rPr lang="en-US" dirty="0" smtClean="0"/>
              <a:t>More users</a:t>
            </a:r>
          </a:p>
          <a:p>
            <a:pPr lvl="3"/>
            <a:r>
              <a:rPr lang="en-US" dirty="0" smtClean="0"/>
              <a:t>More CPU’s (cores)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7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Refactoring targets: Bad </a:t>
            </a:r>
            <a:r>
              <a:rPr lang="en-US" i="1" dirty="0" smtClean="0"/>
              <a:t>smells</a:t>
            </a:r>
            <a:r>
              <a:rPr lang="en-US" dirty="0" smtClean="0"/>
              <a:t> in code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Duplicated code</a:t>
            </a:r>
          </a:p>
          <a:p>
            <a:r>
              <a:rPr lang="en-US" dirty="0" smtClean="0"/>
              <a:t>Long method</a:t>
            </a:r>
          </a:p>
          <a:p>
            <a:r>
              <a:rPr lang="en-US" dirty="0" smtClean="0"/>
              <a:t>Large class</a:t>
            </a:r>
          </a:p>
          <a:p>
            <a:r>
              <a:rPr lang="en-US" dirty="0" smtClean="0"/>
              <a:t>Long parameter list</a:t>
            </a:r>
          </a:p>
          <a:p>
            <a:r>
              <a:rPr lang="en-US" dirty="0" smtClean="0"/>
              <a:t>Shotgun surgery</a:t>
            </a:r>
          </a:p>
          <a:p>
            <a:pPr lvl="1"/>
            <a:r>
              <a:rPr lang="en-US" dirty="0" smtClean="0"/>
              <a:t>A simple change spreads over several classes</a:t>
            </a:r>
          </a:p>
          <a:p>
            <a:r>
              <a:rPr lang="en-US" dirty="0" smtClean="0"/>
              <a:t>Feature envy</a:t>
            </a:r>
          </a:p>
          <a:p>
            <a:pPr lvl="1"/>
            <a:r>
              <a:rPr lang="en-US" dirty="0" smtClean="0"/>
              <a:t>Method uses a lot of methods from other classes</a:t>
            </a:r>
          </a:p>
          <a:p>
            <a:r>
              <a:rPr lang="en-US" dirty="0" smtClean="0"/>
              <a:t>Data clumps</a:t>
            </a:r>
            <a:endParaRPr lang="en-US" dirty="0"/>
          </a:p>
          <a:p>
            <a:pPr lvl="1"/>
            <a:r>
              <a:rPr lang="en-US" dirty="0" smtClean="0"/>
              <a:t>Same data in many classes</a:t>
            </a:r>
          </a:p>
          <a:p>
            <a:pPr lvl="2"/>
            <a:r>
              <a:rPr lang="en-US" dirty="0" smtClean="0"/>
              <a:t>Example: first name, last name, address, etc.</a:t>
            </a:r>
          </a:p>
          <a:p>
            <a:r>
              <a:rPr lang="en-US" dirty="0" smtClean="0"/>
              <a:t>Explaining comments</a:t>
            </a:r>
          </a:p>
          <a:p>
            <a:pPr lvl="1"/>
            <a:r>
              <a:rPr lang="en-US" dirty="0" smtClean="0"/>
              <a:t>Comments often cover (try to explain) code that is otherwise hard to read.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refactorings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Composing methods</a:t>
            </a:r>
          </a:p>
          <a:p>
            <a:r>
              <a:rPr lang="en-US" dirty="0" smtClean="0"/>
              <a:t>Moving features between objects</a:t>
            </a:r>
          </a:p>
          <a:p>
            <a:r>
              <a:rPr lang="en-US" dirty="0" smtClean="0"/>
              <a:t>Organizing data</a:t>
            </a:r>
          </a:p>
          <a:p>
            <a:r>
              <a:rPr lang="en-US" dirty="0" smtClean="0"/>
              <a:t>Simplifying condition expressions</a:t>
            </a:r>
          </a:p>
          <a:p>
            <a:r>
              <a:rPr lang="en-US" dirty="0" smtClean="0"/>
              <a:t>Making method calls simpler</a:t>
            </a:r>
          </a:p>
          <a:p>
            <a:r>
              <a:rPr lang="en-US" dirty="0" smtClean="0"/>
              <a:t>Dealing with generalization (inheritance)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refactoring method (refactorings)</a:t>
            </a:r>
            <a:endParaRPr lang="en-US" dirty="0"/>
          </a:p>
        </p:txBody>
      </p:sp>
      <p:sp>
        <p:nvSpPr>
          <p:cNvPr id="6" name="Pladsholder til indhold 5"/>
          <p:cNvSpPr>
            <a:spLocks noGrp="1"/>
          </p:cNvSpPr>
          <p:nvPr>
            <p:ph sz="half" idx="1"/>
          </p:nvPr>
        </p:nvSpPr>
        <p:spPr>
          <a:xfrm>
            <a:off x="838200" y="1502229"/>
            <a:ext cx="5181600" cy="467473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Composing methods</a:t>
            </a:r>
          </a:p>
          <a:p>
            <a:pPr lvl="1"/>
            <a:r>
              <a:rPr lang="en-US" dirty="0" smtClean="0"/>
              <a:t>Extract method</a:t>
            </a:r>
          </a:p>
          <a:p>
            <a:pPr lvl="1"/>
            <a:r>
              <a:rPr lang="en-US" dirty="0" smtClean="0"/>
              <a:t>Introduce explaining variable</a:t>
            </a:r>
          </a:p>
          <a:p>
            <a:pPr lvl="1"/>
            <a:r>
              <a:rPr lang="en-US" dirty="0" smtClean="0"/>
              <a:t>Remove assignment to parameters</a:t>
            </a:r>
          </a:p>
          <a:p>
            <a:r>
              <a:rPr lang="en-US" dirty="0" smtClean="0"/>
              <a:t>Moving features between objects</a:t>
            </a:r>
          </a:p>
          <a:p>
            <a:pPr lvl="1"/>
            <a:r>
              <a:rPr lang="en-US" dirty="0" smtClean="0"/>
              <a:t>Move method</a:t>
            </a:r>
          </a:p>
          <a:p>
            <a:pPr lvl="1"/>
            <a:r>
              <a:rPr lang="en-US" dirty="0" smtClean="0"/>
              <a:t>Move field / property</a:t>
            </a:r>
          </a:p>
          <a:p>
            <a:pPr lvl="1"/>
            <a:r>
              <a:rPr lang="en-US" dirty="0" smtClean="0"/>
              <a:t>Extract class</a:t>
            </a:r>
          </a:p>
          <a:p>
            <a:pPr lvl="1"/>
            <a:r>
              <a:rPr lang="en-US" dirty="0" smtClean="0"/>
              <a:t>Inline class</a:t>
            </a:r>
          </a:p>
          <a:p>
            <a:r>
              <a:rPr lang="en-US" dirty="0" smtClean="0"/>
              <a:t>Organizing data</a:t>
            </a:r>
          </a:p>
          <a:p>
            <a:pPr lvl="1"/>
            <a:r>
              <a:rPr lang="en-US" dirty="0" smtClean="0"/>
              <a:t>Replace “magic” number with symbolic constant</a:t>
            </a:r>
          </a:p>
          <a:p>
            <a:pPr lvl="1"/>
            <a:r>
              <a:rPr lang="en-US" dirty="0" smtClean="0"/>
              <a:t>Encapsulate field</a:t>
            </a:r>
          </a:p>
          <a:p>
            <a:pPr lvl="1"/>
            <a:r>
              <a:rPr lang="en-US" dirty="0" smtClean="0"/>
              <a:t>Encapsulate collection</a:t>
            </a:r>
          </a:p>
          <a:p>
            <a:r>
              <a:rPr lang="en-US" dirty="0" smtClean="0"/>
              <a:t>Simplifying conditional expressions</a:t>
            </a:r>
          </a:p>
          <a:p>
            <a:pPr lvl="1"/>
            <a:r>
              <a:rPr lang="en-US" dirty="0" smtClean="0"/>
              <a:t>Remove control flag</a:t>
            </a:r>
          </a:p>
          <a:p>
            <a:pPr lvl="1"/>
            <a:r>
              <a:rPr lang="en-US" dirty="0" smtClean="0"/>
              <a:t>Replace conditional with polymorphism</a:t>
            </a:r>
          </a:p>
          <a:p>
            <a:pPr lvl="1"/>
            <a:r>
              <a:rPr lang="en-US" dirty="0" smtClean="0"/>
              <a:t>Introduce assertion</a:t>
            </a:r>
            <a:endParaRPr lang="en-US" dirty="0"/>
          </a:p>
        </p:txBody>
      </p:sp>
      <p:sp>
        <p:nvSpPr>
          <p:cNvPr id="7" name="Pladsholder til indhold 6"/>
          <p:cNvSpPr>
            <a:spLocks noGrp="1"/>
          </p:cNvSpPr>
          <p:nvPr>
            <p:ph sz="half" idx="2"/>
          </p:nvPr>
        </p:nvSpPr>
        <p:spPr>
          <a:xfrm>
            <a:off x="6172200" y="1502229"/>
            <a:ext cx="5181600" cy="467473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Making method class simpler</a:t>
            </a:r>
          </a:p>
          <a:p>
            <a:pPr lvl="1"/>
            <a:r>
              <a:rPr lang="en-US" dirty="0" smtClean="0"/>
              <a:t>Rename method</a:t>
            </a:r>
          </a:p>
          <a:p>
            <a:pPr lvl="1"/>
            <a:r>
              <a:rPr lang="en-US" dirty="0" smtClean="0"/>
              <a:t>Remove setting method / property</a:t>
            </a:r>
          </a:p>
          <a:p>
            <a:pPr lvl="1"/>
            <a:r>
              <a:rPr lang="en-US" dirty="0" smtClean="0"/>
              <a:t>Hide method</a:t>
            </a:r>
          </a:p>
          <a:p>
            <a:pPr lvl="1"/>
            <a:r>
              <a:rPr lang="en-US" dirty="0" smtClean="0"/>
              <a:t>Replace constructor with factory method</a:t>
            </a:r>
          </a:p>
          <a:p>
            <a:pPr lvl="1"/>
            <a:r>
              <a:rPr lang="en-US" dirty="0" smtClean="0"/>
              <a:t>Replace error code with exception</a:t>
            </a:r>
          </a:p>
          <a:p>
            <a:pPr lvl="1"/>
            <a:r>
              <a:rPr lang="en-US" dirty="0" smtClean="0"/>
              <a:t>Replace exception with test</a:t>
            </a:r>
          </a:p>
          <a:p>
            <a:r>
              <a:rPr lang="en-US" dirty="0" smtClean="0"/>
              <a:t>Dealing with generalization</a:t>
            </a:r>
          </a:p>
          <a:p>
            <a:pPr lvl="1"/>
            <a:r>
              <a:rPr lang="en-US" dirty="0" smtClean="0"/>
              <a:t>Pull up field</a:t>
            </a:r>
          </a:p>
          <a:p>
            <a:pPr lvl="1"/>
            <a:r>
              <a:rPr lang="en-US" dirty="0" smtClean="0"/>
              <a:t>Pull up method</a:t>
            </a:r>
          </a:p>
          <a:p>
            <a:pPr lvl="1"/>
            <a:r>
              <a:rPr lang="en-US" dirty="0" smtClean="0"/>
              <a:t>Pull up constructor body</a:t>
            </a:r>
          </a:p>
          <a:p>
            <a:pPr lvl="1"/>
            <a:r>
              <a:rPr lang="en-US" dirty="0" smtClean="0"/>
              <a:t>Extract subclass</a:t>
            </a:r>
          </a:p>
          <a:p>
            <a:pPr lvl="1"/>
            <a:r>
              <a:rPr lang="en-US" dirty="0" smtClean="0"/>
              <a:t>Extract base class</a:t>
            </a:r>
          </a:p>
          <a:p>
            <a:pPr lvl="1"/>
            <a:r>
              <a:rPr lang="en-US" dirty="0" smtClean="0"/>
              <a:t>Extract interface</a:t>
            </a:r>
          </a:p>
          <a:p>
            <a:pPr lvl="1"/>
            <a:r>
              <a:rPr lang="en-US" dirty="0" smtClean="0"/>
              <a:t>Replace inheritance with delegation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Composing method</a:t>
            </a:r>
            <a:endParaRPr lang="en-US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Common problems (“smells”)</a:t>
            </a:r>
          </a:p>
          <a:p>
            <a:pPr lvl="1"/>
            <a:r>
              <a:rPr lang="en-US" dirty="0" smtClean="0"/>
              <a:t>Long method</a:t>
            </a:r>
          </a:p>
          <a:p>
            <a:pPr lvl="1"/>
            <a:r>
              <a:rPr lang="en-US" dirty="0" smtClean="0"/>
              <a:t>Duplicated code</a:t>
            </a:r>
          </a:p>
          <a:p>
            <a:pPr lvl="1"/>
            <a:r>
              <a:rPr lang="en-US" dirty="0" smtClean="0"/>
              <a:t>Comments to explain hard-to-understand code</a:t>
            </a:r>
          </a:p>
          <a:p>
            <a:r>
              <a:rPr lang="en-US" dirty="0" smtClean="0"/>
              <a:t>Refactorings</a:t>
            </a:r>
          </a:p>
          <a:p>
            <a:pPr lvl="1"/>
            <a:r>
              <a:rPr lang="en-US" dirty="0" smtClean="0"/>
              <a:t>Extract method</a:t>
            </a:r>
          </a:p>
          <a:p>
            <a:pPr lvl="2"/>
            <a:r>
              <a:rPr lang="en-US" dirty="0" smtClean="0"/>
              <a:t>Turn a code fragment into a method whose name explains the purpose of the method</a:t>
            </a:r>
          </a:p>
          <a:p>
            <a:pPr lvl="3"/>
            <a:r>
              <a:rPr lang="en-US" dirty="0" smtClean="0"/>
              <a:t>Comments are no longer necessary</a:t>
            </a:r>
          </a:p>
          <a:p>
            <a:pPr lvl="3"/>
            <a:r>
              <a:rPr lang="en-US" dirty="0" smtClean="0"/>
              <a:t>The new method can be tested separately</a:t>
            </a:r>
          </a:p>
          <a:p>
            <a:pPr lvl="3"/>
            <a:r>
              <a:rPr lang="en-US" dirty="0" smtClean="0"/>
              <a:t>The new method can be reused</a:t>
            </a:r>
          </a:p>
          <a:p>
            <a:pPr lvl="2"/>
            <a:r>
              <a:rPr lang="en-US" dirty="0" smtClean="0"/>
              <a:t>Example: HttpServer</a:t>
            </a:r>
          </a:p>
          <a:p>
            <a:pPr lvl="1"/>
            <a:r>
              <a:rPr lang="en-US" dirty="0" smtClean="0"/>
              <a:t>Introduce explaining variable</a:t>
            </a:r>
          </a:p>
          <a:p>
            <a:pPr lvl="2"/>
            <a:r>
              <a:rPr lang="en-US" dirty="0" smtClean="0"/>
              <a:t>Put the result of an expression in a temporary variable with a name that explains the purpose</a:t>
            </a:r>
          </a:p>
          <a:p>
            <a:pPr lvl="1"/>
            <a:r>
              <a:rPr lang="en-US" dirty="0" smtClean="0"/>
              <a:t>Remove assignments to parameters</a:t>
            </a:r>
          </a:p>
          <a:p>
            <a:pPr lvl="2"/>
            <a:r>
              <a:rPr lang="en-US" dirty="0" smtClean="0"/>
              <a:t>Use a temporary variable</a:t>
            </a:r>
          </a:p>
          <a:p>
            <a:pPr lvl="2"/>
            <a:r>
              <a:rPr lang="en-US" dirty="0" smtClean="0"/>
              <a:t>Example: RefactoringExamples</a:t>
            </a:r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6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features between objects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problems</a:t>
            </a:r>
          </a:p>
          <a:p>
            <a:pPr lvl="1"/>
            <a:r>
              <a:rPr lang="en-US" dirty="0" smtClean="0"/>
              <a:t>Feature envy</a:t>
            </a:r>
          </a:p>
          <a:p>
            <a:pPr lvl="2"/>
            <a:r>
              <a:rPr lang="en-US" dirty="0" smtClean="0"/>
              <a:t>A method is more interested in other classes method that in its own class’ methods</a:t>
            </a:r>
          </a:p>
          <a:p>
            <a:pPr lvl="1"/>
            <a:r>
              <a:rPr lang="en-US" dirty="0" smtClean="0"/>
              <a:t>Large class</a:t>
            </a:r>
          </a:p>
          <a:p>
            <a:r>
              <a:rPr lang="en-US" dirty="0" smtClean="0"/>
              <a:t>Refactorings</a:t>
            </a:r>
          </a:p>
          <a:p>
            <a:pPr lvl="1"/>
            <a:r>
              <a:rPr lang="en-US" dirty="0" smtClean="0"/>
              <a:t>Move method</a:t>
            </a:r>
          </a:p>
          <a:p>
            <a:pPr lvl="2"/>
            <a:r>
              <a:rPr lang="en-US" dirty="0" smtClean="0"/>
              <a:t>Move a method from one class to another</a:t>
            </a:r>
          </a:p>
          <a:p>
            <a:pPr lvl="1"/>
            <a:r>
              <a:rPr lang="en-US" dirty="0" smtClean="0"/>
              <a:t>Move field / property</a:t>
            </a:r>
          </a:p>
          <a:p>
            <a:pPr lvl="2"/>
            <a:r>
              <a:rPr lang="en-US" dirty="0" smtClean="0"/>
              <a:t>Move a field / property from on class to another</a:t>
            </a:r>
          </a:p>
          <a:p>
            <a:pPr lvl="1"/>
            <a:r>
              <a:rPr lang="en-US" dirty="0" smtClean="0"/>
              <a:t>Extract class</a:t>
            </a:r>
          </a:p>
          <a:p>
            <a:pPr lvl="2"/>
            <a:r>
              <a:rPr lang="en-US" dirty="0" smtClean="0"/>
              <a:t>Create a new class and move fields + methods to the new class.</a:t>
            </a:r>
            <a:br>
              <a:rPr lang="en-US" dirty="0" smtClean="0"/>
            </a:br>
            <a:r>
              <a:rPr lang="en-US" dirty="0" smtClean="0"/>
              <a:t>The old class references the new class</a:t>
            </a:r>
          </a:p>
          <a:p>
            <a:pPr lvl="1"/>
            <a:r>
              <a:rPr lang="en-US" dirty="0" smtClean="0"/>
              <a:t>Inline class</a:t>
            </a:r>
          </a:p>
          <a:p>
            <a:pPr lvl="2"/>
            <a:r>
              <a:rPr lang="en-US" dirty="0" smtClean="0"/>
              <a:t>Collapse two classes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1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data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“smells”</a:t>
            </a:r>
          </a:p>
          <a:p>
            <a:pPr lvl="1"/>
            <a:r>
              <a:rPr lang="en-US" dirty="0" smtClean="0"/>
              <a:t>Explaining comments</a:t>
            </a:r>
          </a:p>
          <a:p>
            <a:pPr lvl="1"/>
            <a:r>
              <a:rPr lang="en-US" dirty="0" smtClean="0"/>
              <a:t>Public fields</a:t>
            </a:r>
          </a:p>
          <a:p>
            <a:r>
              <a:rPr lang="en-US" dirty="0" smtClean="0"/>
              <a:t>Refactorings</a:t>
            </a:r>
          </a:p>
          <a:p>
            <a:pPr lvl="1"/>
            <a:r>
              <a:rPr lang="en-US" dirty="0" smtClean="0"/>
              <a:t>Replace “magic” numbers with symbolic constants</a:t>
            </a:r>
          </a:p>
          <a:p>
            <a:pPr lvl="2"/>
            <a:r>
              <a:rPr lang="en-US" dirty="0" smtClean="0"/>
              <a:t>Example: RefactoringExamples -&gt; Area</a:t>
            </a:r>
          </a:p>
          <a:p>
            <a:pPr lvl="1"/>
            <a:r>
              <a:rPr lang="en-US" dirty="0" smtClean="0"/>
              <a:t>Encapsulate fields</a:t>
            </a:r>
          </a:p>
          <a:p>
            <a:pPr lvl="2"/>
            <a:r>
              <a:rPr lang="en-US" dirty="0" smtClean="0"/>
              <a:t>Public fields are bad smells!</a:t>
            </a:r>
          </a:p>
          <a:p>
            <a:pPr lvl="2"/>
            <a:r>
              <a:rPr lang="en-US" dirty="0" smtClean="0"/>
              <a:t>Make a property</a:t>
            </a:r>
          </a:p>
          <a:p>
            <a:pPr lvl="1"/>
            <a:r>
              <a:rPr lang="en-US" dirty="0" smtClean="0"/>
              <a:t>Encapsulate collection</a:t>
            </a:r>
          </a:p>
          <a:p>
            <a:pPr lvl="2"/>
            <a:r>
              <a:rPr lang="en-US" dirty="0" smtClean="0"/>
              <a:t>Methods should return read-only views of collections</a:t>
            </a:r>
          </a:p>
          <a:p>
            <a:pPr lvl="3"/>
            <a:r>
              <a:rPr lang="en-US" dirty="0" smtClean="0"/>
              <a:t>IEnumerable&lt;T&gt;</a:t>
            </a:r>
          </a:p>
          <a:p>
            <a:pPr lvl="3"/>
            <a:r>
              <a:rPr lang="en-US" dirty="0" smtClean="0"/>
              <a:t>ReadOnlyCollection&lt;T&gt;</a:t>
            </a:r>
          </a:p>
          <a:p>
            <a:pPr lvl="3"/>
            <a:r>
              <a:rPr lang="en-US" dirty="0" smtClean="0"/>
              <a:t>Copy of the original collection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conditional expressions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“smells”</a:t>
            </a:r>
          </a:p>
          <a:p>
            <a:pPr lvl="1"/>
            <a:r>
              <a:rPr lang="en-US" dirty="0" smtClean="0"/>
              <a:t>Hard to read conditions in loops or </a:t>
            </a:r>
            <a:r>
              <a:rPr lang="en-US" i="1" dirty="0" smtClean="0"/>
              <a:t>if</a:t>
            </a:r>
            <a:r>
              <a:rPr lang="en-US" dirty="0" smtClean="0"/>
              <a:t> statements</a:t>
            </a:r>
          </a:p>
          <a:p>
            <a:r>
              <a:rPr lang="en-US" dirty="0" smtClean="0"/>
              <a:t>Refactorings</a:t>
            </a:r>
          </a:p>
          <a:p>
            <a:pPr lvl="1"/>
            <a:r>
              <a:rPr lang="en-US" dirty="0" smtClean="0"/>
              <a:t>Remove control flag</a:t>
            </a:r>
          </a:p>
          <a:p>
            <a:pPr lvl="2"/>
            <a:r>
              <a:rPr lang="en-US" dirty="0" smtClean="0"/>
              <a:t>Example: RefactoringExamples -&gt; </a:t>
            </a:r>
            <a:r>
              <a:rPr lang="en-US" dirty="0" err="1" smtClean="0"/>
              <a:t>GetAllLines</a:t>
            </a:r>
            <a:endParaRPr lang="en-US" dirty="0" smtClean="0"/>
          </a:p>
          <a:p>
            <a:pPr lvl="1"/>
            <a:r>
              <a:rPr lang="en-US" dirty="0" smtClean="0"/>
              <a:t>Replace conditional with polymorphism</a:t>
            </a:r>
          </a:p>
          <a:p>
            <a:pPr lvl="2"/>
            <a:r>
              <a:rPr lang="en-US" dirty="0" smtClean="0"/>
              <a:t>Example: RefactoringExamples -&gt; Person</a:t>
            </a:r>
            <a:endParaRPr lang="en-US" dirty="0"/>
          </a:p>
          <a:p>
            <a:pPr lvl="1"/>
            <a:r>
              <a:rPr lang="en-US" dirty="0" smtClean="0"/>
              <a:t>Introduce assertion</a:t>
            </a:r>
          </a:p>
          <a:p>
            <a:pPr lvl="2"/>
            <a:r>
              <a:rPr lang="en-US" dirty="0" smtClean="0"/>
              <a:t>If you have an assumption about the state of the program you should make an assertion in the program.</a:t>
            </a:r>
          </a:p>
          <a:p>
            <a:pPr lvl="3"/>
            <a:r>
              <a:rPr lang="en-US" dirty="0" smtClean="0"/>
              <a:t>Debug.Assert(condition)</a:t>
            </a:r>
          </a:p>
          <a:p>
            <a:pPr lvl="2"/>
            <a:r>
              <a:rPr lang="en-US" dirty="0" smtClean="0"/>
              <a:t>Example: RefactoringExamples -&gt; </a:t>
            </a:r>
            <a:r>
              <a:rPr lang="en-US" dirty="0" err="1" smtClean="0"/>
              <a:t>GetAllLines</a:t>
            </a:r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3F5C-268F-4B57-94A9-E1D076BE6A8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6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1041</Words>
  <Application>Microsoft Office PowerPoint</Application>
  <PresentationFormat>Widescreen</PresentationFormat>
  <Paragraphs>230</Paragraphs>
  <Slides>16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Refactoring</vt:lpstr>
      <vt:lpstr>Refactoring, the idea</vt:lpstr>
      <vt:lpstr>Refactoring targets: Bad smells in code</vt:lpstr>
      <vt:lpstr>Categories of refactorings</vt:lpstr>
      <vt:lpstr>Some refactoring method (refactorings)</vt:lpstr>
      <vt:lpstr>Composing method</vt:lpstr>
      <vt:lpstr>Moving features between objects</vt:lpstr>
      <vt:lpstr>Organizing data</vt:lpstr>
      <vt:lpstr>Simplifying conditional expressions</vt:lpstr>
      <vt:lpstr>Making method calls simpler</vt:lpstr>
      <vt:lpstr>Dealing with generalization</vt:lpstr>
      <vt:lpstr>Unit testing</vt:lpstr>
      <vt:lpstr>Small steps</vt:lpstr>
      <vt:lpstr>Refactoring is not debugging</vt:lpstr>
      <vt:lpstr>Assistance from Visual Studio + Resharper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</dc:title>
  <dc:creator>Anders Kristian Børjesson</dc:creator>
  <cp:lastModifiedBy>Anders Kristian Børjesson</cp:lastModifiedBy>
  <cp:revision>20</cp:revision>
  <dcterms:created xsi:type="dcterms:W3CDTF">2014-04-25T05:55:10Z</dcterms:created>
  <dcterms:modified xsi:type="dcterms:W3CDTF">2014-12-04T07:19:26Z</dcterms:modified>
</cp:coreProperties>
</file>