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63" r:id="rId4"/>
    <p:sldId id="267" r:id="rId5"/>
    <p:sldId id="268" r:id="rId6"/>
    <p:sldId id="272" r:id="rId7"/>
    <p:sldId id="264" r:id="rId8"/>
    <p:sldId id="273" r:id="rId9"/>
    <p:sldId id="271" r:id="rId10"/>
    <p:sldId id="269" r:id="rId11"/>
    <p:sldId id="258" r:id="rId12"/>
    <p:sldId id="265" r:id="rId13"/>
    <p:sldId id="259" r:id="rId14"/>
    <p:sldId id="260" r:id="rId15"/>
    <p:sldId id="261" r:id="rId16"/>
    <p:sldId id="262" r:id="rId17"/>
    <p:sldId id="266" r:id="rId18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7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298CAF-D71B-4006-8013-3F5FFC27A870}" type="datetimeFigureOut">
              <a:rPr lang="da-DK" smtClean="0"/>
              <a:t>29-01-2025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B7985E-7B79-4D94-B6D3-7317583C81E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21782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B7985E-7B79-4D94-B6D3-7317583C81E8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07388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B7985E-7B79-4D94-B6D3-7317583C81E8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98136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DACBC-E02C-4ACD-85DA-03E0FBF224BB}" type="datetime1">
              <a:rPr lang="da-DK" smtClean="0"/>
              <a:t>29-01-2025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Unit testing C# classes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7FA1-A61B-4465-A68C-71498A776AC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32620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4D688-04B6-440D-9F7D-65579A4EF3B9}" type="datetime1">
              <a:rPr lang="da-DK" smtClean="0"/>
              <a:t>29-01-2025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Unit testing C# classes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7FA1-A61B-4465-A68C-71498A776AC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65610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D491B-43EE-4284-8862-3E6975F2D0C1}" type="datetime1">
              <a:rPr lang="da-DK" smtClean="0"/>
              <a:t>29-01-2025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Unit testing C# classes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7FA1-A61B-4465-A68C-71498A776AC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90787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8E6B2-5949-47EE-96E7-76BDCFE72D93}" type="datetime1">
              <a:rPr lang="da-DK" smtClean="0"/>
              <a:t>29-01-2025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Unit testing C# classes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7FA1-A61B-4465-A68C-71498A776AC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10402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2A350-3440-4A5A-BD9D-EE76E26F0B60}" type="datetime1">
              <a:rPr lang="da-DK" smtClean="0"/>
              <a:t>29-01-2025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Unit testing C# classes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7FA1-A61B-4465-A68C-71498A776AC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1909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25C9A-BA01-46AC-A800-9B377D32AD1A}" type="datetime1">
              <a:rPr lang="da-DK" smtClean="0"/>
              <a:t>29-01-2025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Unit testing C# classes</a:t>
            </a:r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7FA1-A61B-4465-A68C-71498A776AC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12216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0FD20-59F2-4BE6-B05F-A0AFEC9FD386}" type="datetime1">
              <a:rPr lang="da-DK" smtClean="0"/>
              <a:t>29-01-2025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Unit testing C# classes</a:t>
            </a:r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7FA1-A61B-4465-A68C-71498A776AC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41364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EE56A-4404-4013-B1FD-10C02EB7DEEC}" type="datetime1">
              <a:rPr lang="da-DK" smtClean="0"/>
              <a:t>29-01-2025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Unit testing C# classes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7FA1-A61B-4465-A68C-71498A776AC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38902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6E183-8E36-44CA-BAE4-63E4DB12332A}" type="datetime1">
              <a:rPr lang="da-DK" smtClean="0"/>
              <a:t>29-01-2025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Unit testing C# classes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7FA1-A61B-4465-A68C-71498A776AC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71780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6207C-00DB-4B19-850E-ED25484F5FEA}" type="datetime1">
              <a:rPr lang="da-DK" smtClean="0"/>
              <a:t>29-01-2025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Unit testing C# classes</a:t>
            </a:r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7FA1-A61B-4465-A68C-71498A776AC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72227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5CC9B-4397-4B31-BFAB-885948700A0D}" type="datetime1">
              <a:rPr lang="da-DK" smtClean="0"/>
              <a:t>29-01-2025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Unit testing C# classes</a:t>
            </a:r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7FA1-A61B-4465-A68C-71498A776AC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64751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C0EA1-79A3-4B81-B236-375D7F0E477E}" type="datetime1">
              <a:rPr lang="da-DK" smtClean="0"/>
              <a:t>29-01-2025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/>
              <a:t>Unit testing C# classes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67FA1-A61B-4465-A68C-71498A776AC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6419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xp123.com/articles/3a-arrange-act-assert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en.wikipedia.org/wiki/Test-driven_development" TargetMode="Externa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msdn.microsoft.com/en-us/library/dd264975(v=vs.110).aspx" TargetMode="External"/><Relationship Id="rId7" Type="http://schemas.openxmlformats.org/officeDocument/2006/relationships/hyperlink" Target="http://www.extremeprogramming.org/rules/testfirst.html" TargetMode="External"/><Relationship Id="rId2" Type="http://schemas.openxmlformats.org/officeDocument/2006/relationships/hyperlink" Target="http://junit.sourceforge.net/doc/cookbook/cookbook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xp123.com/articles/3a-arrange-act-assert/" TargetMode="External"/><Relationship Id="rId5" Type="http://schemas.openxmlformats.org/officeDocument/2006/relationships/hyperlink" Target="http://msdn.microsoft.com/en-us/library/microsoft.visualstudio.testtools.unittesting.testinitializeattribute.aspx" TargetMode="External"/><Relationship Id="rId4" Type="http://schemas.openxmlformats.org/officeDocument/2006/relationships/hyperlink" Target="http://msdn.microsoft.com/en-US/library/ms364064(v=vs.80).aspx#utfwvs05tmsys_topic3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oftware_testing#Testing_Types" TargetMode="External"/><Relationship Id="rId2" Type="http://schemas.openxmlformats.org/officeDocument/2006/relationships/hyperlink" Target="http://en.wikipedia.org/wiki/Software_testing#Testing_levels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juni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JUnit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msdn.microsoft.com/en-us/library/microsoft.visualstudio.testtools.unittesting.assert.asp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Unit testing</a:t>
            </a:r>
            <a:br>
              <a:rPr lang="en-US" dirty="0"/>
            </a:br>
            <a:r>
              <a:rPr lang="en-US" dirty="0"/>
              <a:t>C# classes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“If it isn’t tested it doesn’t work”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Unit testing C# classes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7FA1-A61B-4465-A68C-71498A776AC9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144053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organize a test:</a:t>
            </a:r>
            <a:br>
              <a:rPr lang="en-US" dirty="0"/>
            </a:br>
            <a:r>
              <a:rPr lang="en-US" dirty="0"/>
              <a:t>“Arrange, Act, Assert” pattern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Arrange</a:t>
            </a:r>
          </a:p>
          <a:p>
            <a:pPr lvl="1"/>
            <a:r>
              <a:rPr lang="en-US" dirty="0"/>
              <a:t>Declare and initialize variables</a:t>
            </a:r>
          </a:p>
          <a:p>
            <a:pPr lvl="1"/>
            <a:r>
              <a:rPr lang="en-US" dirty="0"/>
              <a:t>Usually includes an object of the class to be tested</a:t>
            </a:r>
          </a:p>
          <a:p>
            <a:r>
              <a:rPr lang="en-US" dirty="0"/>
              <a:t>Act</a:t>
            </a:r>
          </a:p>
          <a:p>
            <a:pPr lvl="1"/>
            <a:r>
              <a:rPr lang="en-US" dirty="0"/>
              <a:t>Call the method to be tested</a:t>
            </a:r>
          </a:p>
          <a:p>
            <a:r>
              <a:rPr lang="en-US" dirty="0"/>
              <a:t>Assert</a:t>
            </a:r>
          </a:p>
          <a:p>
            <a:pPr lvl="1"/>
            <a:r>
              <a:rPr lang="en-US" dirty="0"/>
              <a:t>Assert something about the state of the object </a:t>
            </a:r>
            <a:br>
              <a:rPr lang="en-US" dirty="0"/>
            </a:br>
            <a:r>
              <a:rPr lang="en-US" dirty="0"/>
              <a:t>and/or the value returned from the method</a:t>
            </a:r>
          </a:p>
          <a:p>
            <a:r>
              <a:rPr lang="en-US" b="1" dirty="0"/>
              <a:t>Bill (William) Wake</a:t>
            </a:r>
            <a:r>
              <a:rPr lang="en-US" dirty="0"/>
              <a:t> </a:t>
            </a:r>
            <a:r>
              <a:rPr lang="en-US" i="1" dirty="0"/>
              <a:t>Arrange, Act, Assert </a:t>
            </a:r>
            <a:r>
              <a:rPr lang="en-US" dirty="0"/>
              <a:t>(2011)</a:t>
            </a:r>
          </a:p>
          <a:p>
            <a:pPr lvl="1"/>
            <a:r>
              <a:rPr lang="da-DK" dirty="0">
                <a:hlinkClick r:id="rId2"/>
              </a:rPr>
              <a:t>http://xp123.com/articles/3a-arrange-act-assert/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Unit testing C# classes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7FA1-A61B-4465-A68C-71498A776AC9}" type="slidenum">
              <a:rPr lang="da-DK" smtClean="0"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978035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test?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 all methods that you are not 100% sure that the method is correct</a:t>
            </a:r>
          </a:p>
          <a:p>
            <a:pPr lvl="1"/>
            <a:r>
              <a:rPr lang="en-US" dirty="0"/>
              <a:t>One-line methods might not need testing</a:t>
            </a:r>
          </a:p>
          <a:p>
            <a:pPr lvl="1"/>
            <a:r>
              <a:rPr lang="en-US" dirty="0"/>
              <a:t>Why not do it anyway; those one-liners are usually easy to test.</a:t>
            </a:r>
          </a:p>
          <a:p>
            <a:r>
              <a:rPr lang="en-US" dirty="0"/>
              <a:t>Methods with </a:t>
            </a:r>
            <a:r>
              <a:rPr lang="en-US" i="1" dirty="0"/>
              <a:t>if</a:t>
            </a:r>
            <a:r>
              <a:rPr lang="en-US" dirty="0"/>
              <a:t>-statements or loops clearly needs testing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Unit testing C# classes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7FA1-A61B-4465-A68C-71498A776AC9}" type="slidenum">
              <a:rPr lang="da-DK" smtClean="0"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362992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the code testable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 you have to refactor the code to make it more testable.</a:t>
            </a:r>
          </a:p>
          <a:p>
            <a:pPr lvl="1"/>
            <a:r>
              <a:rPr lang="en-US" dirty="0"/>
              <a:t>Short methods are easier to test than long methods</a:t>
            </a:r>
          </a:p>
          <a:p>
            <a:pPr lvl="1"/>
            <a:r>
              <a:rPr lang="en-US" dirty="0"/>
              <a:t>Methods with a return value are easier to test than </a:t>
            </a:r>
            <a:r>
              <a:rPr lang="en-US" i="1" dirty="0"/>
              <a:t>void</a:t>
            </a:r>
            <a:r>
              <a:rPr lang="en-US" dirty="0"/>
              <a:t> methods</a:t>
            </a:r>
          </a:p>
          <a:p>
            <a:pPr lvl="2"/>
            <a:r>
              <a:rPr lang="en-US" dirty="0"/>
              <a:t>You can make assertions about the value returned</a:t>
            </a:r>
          </a:p>
          <a:p>
            <a:pPr lvl="1"/>
            <a:r>
              <a:rPr lang="en-US" dirty="0"/>
              <a:t>Methods that have no </a:t>
            </a:r>
            <a:r>
              <a:rPr lang="en-US"/>
              <a:t>side-effects are </a:t>
            </a:r>
            <a:r>
              <a:rPr lang="en-US" dirty="0"/>
              <a:t>easy to test</a:t>
            </a:r>
          </a:p>
          <a:p>
            <a:pPr lvl="1"/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Unit testing C# classes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7FA1-A61B-4465-A68C-71498A776AC9}" type="slidenum">
              <a:rPr lang="da-DK" smtClean="0"/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01378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Help from Visual Studio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Visual Studio can assist you in writing unit tests.</a:t>
            </a:r>
          </a:p>
          <a:p>
            <a:r>
              <a:rPr lang="en-US" dirty="0"/>
              <a:t>You make an ordinary project for your ordinary classes.</a:t>
            </a:r>
          </a:p>
          <a:p>
            <a:r>
              <a:rPr lang="en-US" dirty="0"/>
              <a:t>Make a unit test project</a:t>
            </a:r>
          </a:p>
          <a:p>
            <a:pPr lvl="1"/>
            <a:r>
              <a:rPr lang="en-US" dirty="0"/>
              <a:t>Automatically</a:t>
            </a:r>
          </a:p>
          <a:p>
            <a:pPr lvl="2"/>
            <a:r>
              <a:rPr lang="en-US" dirty="0"/>
              <a:t>Right click the class name and chose “Create Unit Tests”</a:t>
            </a:r>
          </a:p>
          <a:p>
            <a:pPr lvl="3"/>
            <a:r>
              <a:rPr lang="en-US" dirty="0"/>
              <a:t>Class must be </a:t>
            </a:r>
            <a:r>
              <a:rPr lang="en-US" i="1" dirty="0"/>
              <a:t>public</a:t>
            </a:r>
            <a:r>
              <a:rPr lang="en-US" dirty="0"/>
              <a:t> + have at least one public method</a:t>
            </a:r>
          </a:p>
          <a:p>
            <a:pPr lvl="4"/>
            <a:r>
              <a:rPr lang="en-US" dirty="0"/>
              <a:t>Public properties are </a:t>
            </a:r>
            <a:r>
              <a:rPr lang="en-US" b="1" dirty="0"/>
              <a:t>not</a:t>
            </a:r>
            <a:r>
              <a:rPr lang="en-US" dirty="0"/>
              <a:t> enough</a:t>
            </a:r>
          </a:p>
          <a:p>
            <a:pPr lvl="1"/>
            <a:r>
              <a:rPr lang="en-US" dirty="0"/>
              <a:t>Manually</a:t>
            </a:r>
          </a:p>
          <a:p>
            <a:pPr lvl="2"/>
            <a:r>
              <a:rPr lang="en-US" dirty="0"/>
              <a:t>In the same workspace you </a:t>
            </a:r>
            <a:r>
              <a:rPr lang="en-US" b="1" dirty="0"/>
              <a:t>add</a:t>
            </a:r>
            <a:r>
              <a:rPr lang="en-US" dirty="0"/>
              <a:t> a test project</a:t>
            </a:r>
          </a:p>
          <a:p>
            <a:pPr lvl="3"/>
            <a:r>
              <a:rPr lang="en-US" dirty="0"/>
              <a:t>Parallel to the ordinary project</a:t>
            </a:r>
          </a:p>
          <a:p>
            <a:pPr lvl="3"/>
            <a:r>
              <a:rPr lang="en-US" dirty="0"/>
              <a:t>In this project you make the test classes</a:t>
            </a:r>
          </a:p>
          <a:p>
            <a:r>
              <a:rPr lang="en-US" dirty="0"/>
              <a:t>Running the tests in Visual Studio clearly shows if some tests failed</a:t>
            </a:r>
          </a:p>
          <a:p>
            <a:pPr lvl="1"/>
            <a:r>
              <a:rPr lang="en-US" dirty="0"/>
              <a:t>And where the failure is (which lines)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Unit testing C# classes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7FA1-A61B-4465-A68C-71498A776AC9}" type="slidenum">
              <a:rPr lang="da-DK" smtClean="0"/>
              <a:t>13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585273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code coverage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0725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Test code coverage tells you which lines in the class the unit test has executed.</a:t>
            </a:r>
          </a:p>
          <a:p>
            <a:r>
              <a:rPr lang="en-US" dirty="0"/>
              <a:t>Normally(?) you want the unit test to examine all the lines of the class to be tested.</a:t>
            </a:r>
          </a:p>
          <a:p>
            <a:pPr lvl="1"/>
            <a:r>
              <a:rPr lang="en-US" dirty="0"/>
              <a:t>100% coverage</a:t>
            </a:r>
          </a:p>
          <a:p>
            <a:r>
              <a:rPr lang="en-US" dirty="0"/>
              <a:t>Visual Studio can show the test code coverage</a:t>
            </a:r>
          </a:p>
          <a:p>
            <a:pPr lvl="1"/>
            <a:r>
              <a:rPr lang="en-US" dirty="0"/>
              <a:t>Test -&gt; Analyze Code Coverage</a:t>
            </a:r>
          </a:p>
          <a:p>
            <a:pPr lvl="1"/>
            <a:r>
              <a:rPr lang="en-US" dirty="0"/>
              <a:t>Show code coverage colors (small brick like icon at the top of the “Code Coverage Results” panel</a:t>
            </a:r>
          </a:p>
          <a:p>
            <a:pPr lvl="1"/>
            <a:r>
              <a:rPr lang="en-US" dirty="0"/>
              <a:t>The file of the class will now show which lines the test executed</a:t>
            </a:r>
          </a:p>
          <a:p>
            <a:pPr lvl="2"/>
            <a:r>
              <a:rPr lang="en-US" dirty="0"/>
              <a:t>Green: Executed</a:t>
            </a:r>
          </a:p>
          <a:p>
            <a:pPr lvl="2"/>
            <a:r>
              <a:rPr lang="en-US" dirty="0"/>
              <a:t>Red: Not executed</a:t>
            </a:r>
          </a:p>
          <a:p>
            <a:pPr lvl="3"/>
            <a:r>
              <a:rPr lang="en-US" dirty="0"/>
              <a:t>Write more test cases to get better coverage</a:t>
            </a:r>
          </a:p>
          <a:p>
            <a:pPr lvl="2"/>
            <a:r>
              <a:rPr lang="en-US" dirty="0"/>
              <a:t>Yellow: Some parts of the line was executed</a:t>
            </a:r>
          </a:p>
          <a:p>
            <a:pPr lvl="3"/>
            <a:r>
              <a:rPr lang="en-US" dirty="0"/>
              <a:t>Seen with complex conditions involving &amp;&amp; or ||, etc.</a:t>
            </a:r>
          </a:p>
          <a:p>
            <a:pPr lvl="2"/>
            <a:r>
              <a:rPr lang="en-US" dirty="0"/>
              <a:t>Color vary depending on your background color etc.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Unit testing C# classes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7FA1-A61B-4465-A68C-71498A776AC9}" type="slidenum">
              <a:rPr lang="da-DK" smtClean="0"/>
              <a:t>14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039126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in </a:t>
            </a:r>
            <a:r>
              <a:rPr lang="en-US" dirty="0" err="1"/>
              <a:t>eXtreme</a:t>
            </a:r>
            <a:r>
              <a:rPr lang="en-US" dirty="0"/>
              <a:t> Programming (XP)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Testing is an important discipline in XP (Extreme Programming)</a:t>
            </a:r>
          </a:p>
          <a:p>
            <a:r>
              <a:rPr lang="en-US" dirty="0"/>
              <a:t>XP idea: Create the test before the code to be tested</a:t>
            </a:r>
          </a:p>
          <a:p>
            <a:pPr lvl="1"/>
            <a:r>
              <a:rPr lang="en-US" dirty="0"/>
              <a:t>Writing the test makes you think about detailed design</a:t>
            </a:r>
          </a:p>
          <a:p>
            <a:pPr lvl="2"/>
            <a:r>
              <a:rPr lang="en-US" dirty="0"/>
              <a:t>Test is an executable requirements</a:t>
            </a:r>
          </a:p>
          <a:p>
            <a:pPr lvl="1"/>
            <a:r>
              <a:rPr lang="en-US" dirty="0"/>
              <a:t>Writing (and running) test will be a positive experience.</a:t>
            </a:r>
          </a:p>
          <a:p>
            <a:pPr lvl="1"/>
            <a:r>
              <a:rPr lang="en-US" dirty="0"/>
              <a:t>We know when a class is done</a:t>
            </a:r>
          </a:p>
          <a:p>
            <a:pPr lvl="2"/>
            <a:r>
              <a:rPr lang="en-US" dirty="0"/>
              <a:t>When all tests run</a:t>
            </a:r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Unit testing C# classes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7FA1-A61B-4465-A68C-71498A776AC9}" type="slidenum">
              <a:rPr lang="da-DK" smtClean="0"/>
              <a:t>15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295105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Test-driven development (TDD)</a:t>
            </a:r>
            <a:endParaRPr lang="da-DK" dirty="0"/>
          </a:p>
        </p:txBody>
      </p:sp>
      <p:sp>
        <p:nvSpPr>
          <p:cNvPr id="5" name="Pladsholder til indhold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For each new feature in the program: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Write (failing) test case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Run the test, to see that it fails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Write code until the test pass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Refactor the code to acceptable standards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Source </a:t>
            </a:r>
            <a:r>
              <a:rPr lang="da-DK" dirty="0">
                <a:hlinkClick r:id="rId2"/>
              </a:rPr>
              <a:t>http://en.wikipedia.org/wiki/Test-driven_development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da-DK" dirty="0"/>
          </a:p>
        </p:txBody>
      </p:sp>
      <p:pic>
        <p:nvPicPr>
          <p:cNvPr id="1028" name="Picture 4" descr="http://upload.wikimedia.org/wikipedia/en/thumb/9/9c/Test-driven_development.PNG/350px-Test-driven_development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2392" y="2057400"/>
            <a:ext cx="5744410" cy="4119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Unit testing C# classes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7FA1-A61B-4465-A68C-71498A776AC9}" type="slidenum">
              <a:rPr lang="da-DK" smtClean="0"/>
              <a:t>16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427592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and further readings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44286" y="1393371"/>
            <a:ext cx="11266714" cy="4783592"/>
          </a:xfrm>
        </p:spPr>
        <p:txBody>
          <a:bodyPr>
            <a:normAutofit fontScale="77500" lnSpcReduction="20000"/>
          </a:bodyPr>
          <a:lstStyle/>
          <a:p>
            <a:r>
              <a:rPr lang="en-GB" b="1" dirty="0"/>
              <a:t>Beck &amp; Gamma</a:t>
            </a:r>
            <a:r>
              <a:rPr lang="en-GB" dirty="0"/>
              <a:t> </a:t>
            </a:r>
            <a:r>
              <a:rPr lang="en-GB" i="1" dirty="0" err="1"/>
              <a:t>JUnit</a:t>
            </a:r>
            <a:r>
              <a:rPr lang="en-GB" i="1" dirty="0"/>
              <a:t> Cookbook</a:t>
            </a:r>
            <a:r>
              <a:rPr lang="en-GB" dirty="0"/>
              <a:t>,</a:t>
            </a:r>
          </a:p>
          <a:p>
            <a:pPr lvl="1"/>
            <a:r>
              <a:rPr lang="en-GB" sz="1600" dirty="0">
                <a:hlinkClick r:id="rId2"/>
              </a:rPr>
              <a:t>http://junit.sourceforge.net/doc/cookbook/cookbook.htm</a:t>
            </a:r>
            <a:r>
              <a:rPr lang="en-GB" sz="2000" dirty="0"/>
              <a:t> </a:t>
            </a:r>
          </a:p>
          <a:p>
            <a:pPr marL="990600" lvl="1" indent="-533400">
              <a:buNone/>
            </a:pPr>
            <a:r>
              <a:rPr lang="en-US" sz="2000" dirty="0"/>
              <a:t>Kent Beck &amp; Erich Gamma invented </a:t>
            </a:r>
            <a:r>
              <a:rPr lang="en-US" sz="2000" dirty="0" err="1"/>
              <a:t>Junit</a:t>
            </a:r>
            <a:r>
              <a:rPr lang="en-US" sz="2000" dirty="0"/>
              <a:t> (the original unit testing framework)</a:t>
            </a:r>
            <a:endParaRPr lang="da-DK" sz="2000" dirty="0"/>
          </a:p>
          <a:p>
            <a:r>
              <a:rPr lang="en-US" b="1" dirty="0"/>
              <a:t>Microsoft Developer Networks</a:t>
            </a:r>
            <a:r>
              <a:rPr lang="en-US" dirty="0"/>
              <a:t> </a:t>
            </a:r>
            <a:r>
              <a:rPr lang="en-US" i="1" dirty="0"/>
              <a:t>Verifying Code by Using Unit Tests</a:t>
            </a:r>
          </a:p>
          <a:p>
            <a:pPr lvl="1"/>
            <a:r>
              <a:rPr lang="da-DK" dirty="0">
                <a:hlinkClick r:id="rId3"/>
              </a:rPr>
              <a:t>http://msdn.microsoft.com/en-us/library/dd264975(v=vs.110).aspx</a:t>
            </a:r>
            <a:endParaRPr lang="da-DK" dirty="0"/>
          </a:p>
          <a:p>
            <a:r>
              <a:rPr lang="da-DK" dirty="0"/>
              <a:t>MSDN Unit </a:t>
            </a:r>
            <a:r>
              <a:rPr lang="da-DK" dirty="0" err="1"/>
              <a:t>Testing</a:t>
            </a:r>
            <a:r>
              <a:rPr lang="da-DK" dirty="0"/>
              <a:t> and </a:t>
            </a:r>
            <a:r>
              <a:rPr lang="da-DK" dirty="0" err="1"/>
              <a:t>Generating</a:t>
            </a:r>
            <a:r>
              <a:rPr lang="da-DK" dirty="0"/>
              <a:t> Source Code for Unit Test …</a:t>
            </a:r>
          </a:p>
          <a:p>
            <a:pPr lvl="1"/>
            <a:r>
              <a:rPr lang="da-DK" dirty="0"/>
              <a:t>Lists and </a:t>
            </a:r>
            <a:r>
              <a:rPr lang="da-DK" dirty="0" err="1"/>
              <a:t>groups</a:t>
            </a:r>
            <a:r>
              <a:rPr lang="da-DK" dirty="0"/>
              <a:t> </a:t>
            </a:r>
            <a:r>
              <a:rPr lang="da-DK" dirty="0" err="1"/>
              <a:t>Assert</a:t>
            </a:r>
            <a:r>
              <a:rPr lang="da-DK" dirty="0"/>
              <a:t> </a:t>
            </a:r>
            <a:r>
              <a:rPr lang="da-DK" dirty="0" err="1"/>
              <a:t>methods</a:t>
            </a:r>
            <a:endParaRPr lang="da-DK" dirty="0"/>
          </a:p>
          <a:p>
            <a:pPr lvl="1"/>
            <a:r>
              <a:rPr lang="da-DK" dirty="0">
                <a:hlinkClick r:id="rId4"/>
              </a:rPr>
              <a:t>http://msdn.microsoft.com/en-US/library/ms364064(v=vs.80).aspx#utfwvs05tmsys_topic3</a:t>
            </a:r>
            <a:endParaRPr lang="da-DK" dirty="0"/>
          </a:p>
          <a:p>
            <a:r>
              <a:rPr lang="da-DK" dirty="0"/>
              <a:t>MSDN </a:t>
            </a:r>
            <a:r>
              <a:rPr lang="da-DK" dirty="0" err="1"/>
              <a:t>TestInitializeAttribute</a:t>
            </a:r>
            <a:r>
              <a:rPr lang="da-DK" dirty="0"/>
              <a:t> Class</a:t>
            </a:r>
          </a:p>
          <a:p>
            <a:pPr lvl="1"/>
            <a:r>
              <a:rPr lang="da-DK" dirty="0" err="1"/>
              <a:t>Includes</a:t>
            </a:r>
            <a:r>
              <a:rPr lang="da-DK" dirty="0"/>
              <a:t> an </a:t>
            </a:r>
            <a:r>
              <a:rPr lang="da-DK" dirty="0" err="1"/>
              <a:t>example</a:t>
            </a:r>
            <a:r>
              <a:rPr lang="da-DK" dirty="0"/>
              <a:t> </a:t>
            </a:r>
            <a:r>
              <a:rPr lang="da-DK" dirty="0" err="1"/>
              <a:t>using</a:t>
            </a:r>
            <a:r>
              <a:rPr lang="da-DK" dirty="0"/>
              <a:t> the </a:t>
            </a:r>
            <a:r>
              <a:rPr lang="da-DK" dirty="0" err="1"/>
              <a:t>MSTest</a:t>
            </a:r>
            <a:r>
              <a:rPr lang="da-DK" dirty="0"/>
              <a:t> annotation</a:t>
            </a:r>
          </a:p>
          <a:p>
            <a:pPr lvl="1"/>
            <a:r>
              <a:rPr lang="da-DK" dirty="0">
                <a:hlinkClick r:id="rId5"/>
              </a:rPr>
              <a:t>http://msdn.microsoft.com/en-us/library/microsoft.visualstudio.testtools.unittesting.testinitializeattribute.aspx</a:t>
            </a:r>
            <a:r>
              <a:rPr lang="da-DK" dirty="0"/>
              <a:t>  </a:t>
            </a:r>
          </a:p>
          <a:p>
            <a:r>
              <a:rPr lang="en-US" b="1" dirty="0"/>
              <a:t>Bill (William) Wake</a:t>
            </a:r>
            <a:r>
              <a:rPr lang="en-US" dirty="0"/>
              <a:t> </a:t>
            </a:r>
            <a:r>
              <a:rPr lang="en-US" i="1" dirty="0"/>
              <a:t>Arrange, Act, Assert </a:t>
            </a:r>
            <a:r>
              <a:rPr lang="en-US" dirty="0"/>
              <a:t>(2011)</a:t>
            </a:r>
          </a:p>
          <a:p>
            <a:pPr lvl="1"/>
            <a:r>
              <a:rPr lang="da-DK" dirty="0">
                <a:hlinkClick r:id="rId6"/>
              </a:rPr>
              <a:t>http://xp123.com/articles/3a-arrange-act-assert/</a:t>
            </a:r>
            <a:endParaRPr lang="da-DK" dirty="0"/>
          </a:p>
          <a:p>
            <a:r>
              <a:rPr lang="en-GB" sz="2400" dirty="0"/>
              <a:t>Extreme Programming, </a:t>
            </a:r>
            <a:r>
              <a:rPr lang="en-GB" sz="2400" i="1" dirty="0"/>
              <a:t>Code the Unit Test First</a:t>
            </a:r>
            <a:r>
              <a:rPr lang="en-GB" sz="2400" dirty="0"/>
              <a:t> </a:t>
            </a:r>
            <a:r>
              <a:rPr lang="en-GB" sz="2400" dirty="0">
                <a:hlinkClick r:id="rId7"/>
              </a:rPr>
              <a:t>http://www.extremeprogramming.org/rules/testfirst.html</a:t>
            </a:r>
            <a:r>
              <a:rPr lang="en-GB" sz="2400" dirty="0"/>
              <a:t> </a:t>
            </a:r>
          </a:p>
          <a:p>
            <a:pPr marL="990600" lvl="1" indent="-533400">
              <a:buNone/>
            </a:pPr>
            <a:r>
              <a:rPr lang="en-US" sz="2000" dirty="0"/>
              <a:t>Testing is an important discipline in XP (</a:t>
            </a:r>
            <a:r>
              <a:rPr lang="en-US" sz="2000" dirty="0" err="1"/>
              <a:t>eXtreme</a:t>
            </a:r>
            <a:r>
              <a:rPr lang="en-US" sz="2000" dirty="0"/>
              <a:t> Programming), which is another Kent </a:t>
            </a:r>
            <a:r>
              <a:rPr lang="en-US" sz="2000" dirty="0" err="1"/>
              <a:t>Bech</a:t>
            </a:r>
            <a:r>
              <a:rPr lang="en-US" sz="2000" dirty="0"/>
              <a:t> invention</a:t>
            </a:r>
            <a:endParaRPr lang="da-DK" dirty="0"/>
          </a:p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Unit testing C# classes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7FA1-A61B-4465-A68C-71498A776AC9}" type="slidenum">
              <a:rPr lang="da-DK" smtClean="0"/>
              <a:t>17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17492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kinds of tests</a:t>
            </a:r>
            <a:endParaRPr lang="da-DK" dirty="0"/>
          </a:p>
        </p:txBody>
      </p:sp>
      <p:sp>
        <p:nvSpPr>
          <p:cNvPr id="6" name="Pladsholder til tekst 5"/>
          <p:cNvSpPr>
            <a:spLocks noGrp="1"/>
          </p:cNvSpPr>
          <p:nvPr>
            <p:ph type="body" idx="1"/>
          </p:nvPr>
        </p:nvSpPr>
        <p:spPr>
          <a:xfrm>
            <a:off x="839788" y="1337396"/>
            <a:ext cx="5157787" cy="35329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Testing levels</a:t>
            </a:r>
            <a:endParaRPr lang="da-DK" dirty="0"/>
          </a:p>
        </p:txBody>
      </p:sp>
      <p:sp>
        <p:nvSpPr>
          <p:cNvPr id="7" name="Pladsholder til indhold 6"/>
          <p:cNvSpPr>
            <a:spLocks noGrp="1"/>
          </p:cNvSpPr>
          <p:nvPr>
            <p:ph sz="half" idx="2"/>
          </p:nvPr>
        </p:nvSpPr>
        <p:spPr>
          <a:xfrm>
            <a:off x="839788" y="1891145"/>
            <a:ext cx="5157787" cy="4298518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Unit testing</a:t>
            </a:r>
          </a:p>
          <a:p>
            <a:pPr lvl="1"/>
            <a:r>
              <a:rPr lang="en-US" dirty="0"/>
              <a:t>Verify single component</a:t>
            </a:r>
          </a:p>
          <a:p>
            <a:pPr lvl="1"/>
            <a:r>
              <a:rPr lang="en-US" dirty="0"/>
              <a:t>Written by developers</a:t>
            </a:r>
          </a:p>
          <a:p>
            <a:pPr lvl="1"/>
            <a:r>
              <a:rPr lang="en-US" dirty="0"/>
              <a:t>White-box</a:t>
            </a:r>
          </a:p>
          <a:p>
            <a:r>
              <a:rPr lang="en-US" dirty="0"/>
              <a:t>Integration testing</a:t>
            </a:r>
          </a:p>
          <a:p>
            <a:pPr lvl="1"/>
            <a:r>
              <a:rPr lang="en-US" dirty="0"/>
              <a:t>Verify interfaces between components</a:t>
            </a:r>
          </a:p>
          <a:p>
            <a:r>
              <a:rPr lang="en-US" dirty="0"/>
              <a:t>System testing</a:t>
            </a:r>
          </a:p>
          <a:p>
            <a:pPr lvl="1"/>
            <a:r>
              <a:rPr lang="en-US" dirty="0"/>
              <a:t>Verify completely integrated system</a:t>
            </a:r>
          </a:p>
          <a:p>
            <a:r>
              <a:rPr lang="en-US" dirty="0"/>
              <a:t>Acceptance testing</a:t>
            </a:r>
          </a:p>
          <a:p>
            <a:pPr lvl="1"/>
            <a:r>
              <a:rPr lang="en-US" dirty="0"/>
              <a:t>Users verify the system</a:t>
            </a:r>
          </a:p>
          <a:p>
            <a:r>
              <a:rPr lang="en-US" dirty="0"/>
              <a:t>Source</a:t>
            </a:r>
          </a:p>
          <a:p>
            <a:pPr lvl="1"/>
            <a:r>
              <a:rPr lang="da-DK" dirty="0">
                <a:hlinkClick r:id="rId2"/>
              </a:rPr>
              <a:t>http://en.wikipedia.org/wiki/Software_testing#Testing_levels</a:t>
            </a:r>
            <a:endParaRPr lang="da-DK" dirty="0"/>
          </a:p>
        </p:txBody>
      </p:sp>
      <p:sp>
        <p:nvSpPr>
          <p:cNvPr id="8" name="Pladsholder til tekst 7"/>
          <p:cNvSpPr>
            <a:spLocks noGrp="1"/>
          </p:cNvSpPr>
          <p:nvPr>
            <p:ph type="body" sz="quarter" idx="3"/>
          </p:nvPr>
        </p:nvSpPr>
        <p:spPr>
          <a:xfrm>
            <a:off x="6172199" y="1200150"/>
            <a:ext cx="5183188" cy="509154"/>
          </a:xfrm>
        </p:spPr>
        <p:txBody>
          <a:bodyPr/>
          <a:lstStyle/>
          <a:p>
            <a:r>
              <a:rPr lang="en-US" dirty="0"/>
              <a:t>Testing types</a:t>
            </a:r>
            <a:endParaRPr lang="da-DK" dirty="0"/>
          </a:p>
        </p:txBody>
      </p:sp>
      <p:sp>
        <p:nvSpPr>
          <p:cNvPr id="9" name="Pladsholder til indhold 8"/>
          <p:cNvSpPr>
            <a:spLocks noGrp="1"/>
          </p:cNvSpPr>
          <p:nvPr>
            <p:ph sz="quarter" idx="4"/>
          </p:nvPr>
        </p:nvSpPr>
        <p:spPr>
          <a:xfrm>
            <a:off x="6172199" y="1709304"/>
            <a:ext cx="5652656" cy="448036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Regression testing</a:t>
            </a:r>
          </a:p>
          <a:p>
            <a:pPr lvl="1"/>
            <a:r>
              <a:rPr lang="en-US" dirty="0"/>
              <a:t>Re-run old tests to check if old bugs have come back</a:t>
            </a:r>
          </a:p>
          <a:p>
            <a:r>
              <a:rPr lang="en-US" dirty="0"/>
              <a:t>Alpha testing</a:t>
            </a:r>
          </a:p>
          <a:p>
            <a:pPr lvl="1"/>
            <a:r>
              <a:rPr lang="en-US" dirty="0"/>
              <a:t>Internal acceptance test</a:t>
            </a:r>
          </a:p>
          <a:p>
            <a:r>
              <a:rPr lang="en-US" dirty="0"/>
              <a:t>Beta testing</a:t>
            </a:r>
          </a:p>
          <a:p>
            <a:pPr lvl="1"/>
            <a:r>
              <a:rPr lang="en-US" dirty="0"/>
              <a:t>External acceptance test</a:t>
            </a:r>
          </a:p>
          <a:p>
            <a:r>
              <a:rPr lang="en-US" dirty="0"/>
              <a:t>Functional vs. non-functional testing</a:t>
            </a:r>
          </a:p>
          <a:p>
            <a:pPr lvl="1"/>
            <a:r>
              <a:rPr lang="en-US" dirty="0"/>
              <a:t>Non-</a:t>
            </a:r>
            <a:r>
              <a:rPr lang="en-US" dirty="0" err="1"/>
              <a:t>func</a:t>
            </a:r>
            <a:r>
              <a:rPr lang="en-US" dirty="0"/>
              <a:t>: Performance, usability, etc.</a:t>
            </a:r>
          </a:p>
          <a:p>
            <a:r>
              <a:rPr lang="en-US" dirty="0"/>
              <a:t>Performance testing</a:t>
            </a:r>
          </a:p>
          <a:p>
            <a:r>
              <a:rPr lang="en-US" dirty="0"/>
              <a:t>Usability testing</a:t>
            </a:r>
          </a:p>
          <a:p>
            <a:pPr lvl="1"/>
            <a:r>
              <a:rPr lang="en-US" dirty="0"/>
              <a:t>Is the user interface easy to use and understand</a:t>
            </a:r>
          </a:p>
          <a:p>
            <a:r>
              <a:rPr lang="en-US" dirty="0"/>
              <a:t>Security testing</a:t>
            </a:r>
          </a:p>
          <a:p>
            <a:pPr lvl="1"/>
            <a:r>
              <a:rPr lang="en-US" dirty="0"/>
              <a:t>Prevent hacking, etc.</a:t>
            </a:r>
          </a:p>
          <a:p>
            <a:r>
              <a:rPr lang="en-US" dirty="0"/>
              <a:t>Source</a:t>
            </a:r>
          </a:p>
          <a:p>
            <a:pPr lvl="1"/>
            <a:r>
              <a:rPr lang="da-DK" dirty="0">
                <a:hlinkClick r:id="rId3"/>
              </a:rPr>
              <a:t>http://en.wikipedia.org/wiki/Software_testing#Testing_Types</a:t>
            </a:r>
            <a:endParaRPr lang="da-DK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Unit testing C# classes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7FA1-A61B-4465-A68C-71498A776AC9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53485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for unit tests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Tests must be executable</a:t>
            </a:r>
          </a:p>
          <a:p>
            <a:r>
              <a:rPr lang="en-US" dirty="0"/>
              <a:t>A test must clearly show whether it executed successfully or not</a:t>
            </a:r>
          </a:p>
          <a:p>
            <a:pPr lvl="1"/>
            <a:r>
              <a:rPr lang="en-US" dirty="0"/>
              <a:t>The not-so-successful part of the test must not be buried in a pile of test reports.</a:t>
            </a:r>
          </a:p>
          <a:p>
            <a:r>
              <a:rPr lang="en-US" dirty="0"/>
              <a:t>Test code must be separated from the code to be tested</a:t>
            </a:r>
          </a:p>
          <a:p>
            <a:pPr lvl="1"/>
            <a:r>
              <a:rPr lang="en-US" dirty="0"/>
              <a:t>We normally don’t want to ship the test code with the production code.</a:t>
            </a:r>
          </a:p>
          <a:p>
            <a:r>
              <a:rPr lang="en-US" dirty="0"/>
              <a:t>Testing is not the same as trying!</a:t>
            </a:r>
          </a:p>
          <a:p>
            <a:pPr lvl="1"/>
            <a:r>
              <a:rPr lang="en-US" dirty="0"/>
              <a:t>If you make a </a:t>
            </a:r>
            <a:r>
              <a:rPr lang="en-US" i="1" dirty="0"/>
              <a:t>main</a:t>
            </a:r>
            <a:r>
              <a:rPr lang="en-US" dirty="0"/>
              <a:t> method it’s trying, not testing.</a:t>
            </a:r>
          </a:p>
          <a:p>
            <a:pPr lvl="2"/>
            <a:r>
              <a:rPr lang="en-US" dirty="0"/>
              <a:t>Trying … to see if you can make it work</a:t>
            </a:r>
          </a:p>
          <a:p>
            <a:pPr lvl="2"/>
            <a:r>
              <a:rPr lang="en-US" dirty="0"/>
              <a:t>Testing … to see if you can break it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Unit testing C# classes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7FA1-A61B-4465-A68C-71498A776AC9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42326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testing frameworks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200" y="1485900"/>
            <a:ext cx="10515600" cy="4691063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JUnit</a:t>
            </a:r>
            <a:r>
              <a:rPr lang="en-US" dirty="0"/>
              <a:t> is an early and very popular unit testing framework to test Java classes.</a:t>
            </a:r>
          </a:p>
          <a:p>
            <a:pPr lvl="1"/>
            <a:r>
              <a:rPr lang="en-US" dirty="0"/>
              <a:t>It has since been ported to many other programming languages, including C#</a:t>
            </a:r>
          </a:p>
          <a:p>
            <a:pPr lvl="1"/>
            <a:r>
              <a:rPr lang="da-DK" dirty="0">
                <a:hlinkClick r:id="rId3"/>
              </a:rPr>
              <a:t>http://junit.org/</a:t>
            </a:r>
            <a:endParaRPr lang="en-US" dirty="0"/>
          </a:p>
          <a:p>
            <a:pPr lvl="1"/>
            <a:r>
              <a:rPr lang="da-DK" dirty="0">
                <a:hlinkClick r:id="rId4"/>
              </a:rPr>
              <a:t>http://en.wikipedia.org/wiki/JUnit</a:t>
            </a:r>
            <a:endParaRPr lang="da-DK" dirty="0"/>
          </a:p>
          <a:p>
            <a:r>
              <a:rPr lang="en-US" dirty="0" err="1"/>
              <a:t>MSTest</a:t>
            </a:r>
            <a:r>
              <a:rPr lang="en-US" dirty="0"/>
              <a:t> C# unit testing framework</a:t>
            </a:r>
          </a:p>
          <a:p>
            <a:pPr lvl="1"/>
            <a:r>
              <a:rPr lang="en-US" dirty="0"/>
              <a:t>Namespace </a:t>
            </a:r>
            <a:r>
              <a:rPr lang="da-DK" dirty="0" err="1"/>
              <a:t>Microsoft.VisualStudio.TestTools.UnitTesting</a:t>
            </a:r>
            <a:endParaRPr lang="da-DK" dirty="0"/>
          </a:p>
          <a:p>
            <a:pPr lvl="1"/>
            <a:r>
              <a:rPr lang="en-US" dirty="0"/>
              <a:t>Annotations</a:t>
            </a:r>
          </a:p>
          <a:p>
            <a:pPr lvl="2"/>
            <a:r>
              <a:rPr lang="da-DK" dirty="0"/>
              <a:t>[</a:t>
            </a:r>
            <a:r>
              <a:rPr lang="da-DK" dirty="0" err="1"/>
              <a:t>TestClass</a:t>
            </a:r>
            <a:r>
              <a:rPr lang="da-DK" dirty="0"/>
              <a:t>] marks a </a:t>
            </a:r>
            <a:r>
              <a:rPr lang="da-DK" dirty="0" err="1"/>
              <a:t>class</a:t>
            </a:r>
            <a:r>
              <a:rPr lang="da-DK" dirty="0"/>
              <a:t> as a test </a:t>
            </a:r>
            <a:r>
              <a:rPr lang="da-DK" dirty="0" err="1"/>
              <a:t>class</a:t>
            </a:r>
            <a:r>
              <a:rPr lang="da-DK" dirty="0"/>
              <a:t>, </a:t>
            </a:r>
            <a:r>
              <a:rPr lang="da-DK" dirty="0" err="1"/>
              <a:t>supposed</a:t>
            </a:r>
            <a:r>
              <a:rPr lang="da-DK" dirty="0"/>
              <a:t> to test </a:t>
            </a:r>
            <a:r>
              <a:rPr lang="da-DK" dirty="0" err="1"/>
              <a:t>another</a:t>
            </a:r>
            <a:r>
              <a:rPr lang="da-DK" dirty="0"/>
              <a:t> C# </a:t>
            </a:r>
            <a:r>
              <a:rPr lang="da-DK" dirty="0" err="1"/>
              <a:t>class</a:t>
            </a:r>
            <a:endParaRPr lang="da-DK" dirty="0"/>
          </a:p>
          <a:p>
            <a:pPr lvl="2"/>
            <a:r>
              <a:rPr lang="da-DK" dirty="0"/>
              <a:t>[</a:t>
            </a:r>
            <a:r>
              <a:rPr lang="da-DK" dirty="0" err="1"/>
              <a:t>TestMethod</a:t>
            </a:r>
            <a:r>
              <a:rPr lang="da-DK" dirty="0"/>
              <a:t>] marks a </a:t>
            </a:r>
            <a:r>
              <a:rPr lang="da-DK" dirty="0" err="1"/>
              <a:t>method</a:t>
            </a:r>
            <a:r>
              <a:rPr lang="da-DK" dirty="0"/>
              <a:t> as a test </a:t>
            </a:r>
            <a:r>
              <a:rPr lang="da-DK" dirty="0" err="1"/>
              <a:t>method</a:t>
            </a:r>
            <a:endParaRPr lang="da-DK" dirty="0"/>
          </a:p>
          <a:p>
            <a:pPr lvl="3"/>
            <a:r>
              <a:rPr lang="en-US" dirty="0"/>
              <a:t>A [</a:t>
            </a:r>
            <a:r>
              <a:rPr lang="en-US" dirty="0" err="1"/>
              <a:t>TestClass</a:t>
            </a:r>
            <a:r>
              <a:rPr lang="en-US" dirty="0"/>
              <a:t>] normally holds a number of [</a:t>
            </a:r>
            <a:r>
              <a:rPr lang="en-US" dirty="0" err="1"/>
              <a:t>TestMethods</a:t>
            </a:r>
            <a:r>
              <a:rPr lang="en-US" dirty="0"/>
              <a:t>]’s</a:t>
            </a:r>
          </a:p>
          <a:p>
            <a:r>
              <a:rPr lang="en-US" dirty="0"/>
              <a:t>Other unit testing frameworks for C#</a:t>
            </a:r>
          </a:p>
          <a:p>
            <a:pPr lvl="1"/>
            <a:r>
              <a:rPr lang="en-US" dirty="0" err="1"/>
              <a:t>xUnit</a:t>
            </a:r>
            <a:endParaRPr lang="en-US" dirty="0"/>
          </a:p>
          <a:p>
            <a:pPr lvl="1"/>
            <a:r>
              <a:rPr lang="en-US" dirty="0" err="1"/>
              <a:t>NUnit</a:t>
            </a:r>
            <a:endParaRPr lang="en-US" dirty="0"/>
          </a:p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Unit testing C# classes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7FA1-A61B-4465-A68C-71498A776AC9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95881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Individual test cases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class (unit) needs one test class (unit test)</a:t>
            </a:r>
          </a:p>
          <a:p>
            <a:pPr lvl="1"/>
            <a:r>
              <a:rPr lang="en-US" dirty="0"/>
              <a:t>Annotation [</a:t>
            </a:r>
            <a:r>
              <a:rPr lang="en-US" dirty="0" err="1"/>
              <a:t>TestClass</a:t>
            </a:r>
            <a:r>
              <a:rPr lang="en-US" dirty="0"/>
              <a:t>]</a:t>
            </a:r>
          </a:p>
          <a:p>
            <a:r>
              <a:rPr lang="en-US" dirty="0"/>
              <a:t>Every method (including constructors) needs one or more test methods (test cases)</a:t>
            </a:r>
          </a:p>
          <a:p>
            <a:pPr lvl="1"/>
            <a:r>
              <a:rPr lang="en-US" dirty="0"/>
              <a:t>Annotation [</a:t>
            </a:r>
            <a:r>
              <a:rPr lang="en-US" dirty="0" err="1"/>
              <a:t>TestMethod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Signature of the test method: </a:t>
            </a:r>
            <a:r>
              <a:rPr lang="en-US" i="1" dirty="0"/>
              <a:t>public void </a:t>
            </a:r>
            <a:r>
              <a:rPr lang="en-US" i="1" dirty="0" err="1"/>
              <a:t>testMethod</a:t>
            </a:r>
            <a:r>
              <a:rPr lang="en-US" i="1" dirty="0"/>
              <a:t>()</a:t>
            </a:r>
          </a:p>
          <a:p>
            <a:r>
              <a:rPr lang="en-US" dirty="0"/>
              <a:t>Annotations refer to the namespace </a:t>
            </a:r>
          </a:p>
          <a:p>
            <a:pPr lvl="1"/>
            <a:r>
              <a:rPr lang="da-DK" dirty="0" err="1"/>
              <a:t>Microsoft.VisualStudio.TestTools.UnitTesting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Unit testing C# classes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7FA1-A61B-4465-A68C-71498A776AC9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2190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Assert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200" y="1415143"/>
            <a:ext cx="10515600" cy="476182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 [</a:t>
            </a:r>
            <a:r>
              <a:rPr lang="en-US" dirty="0" err="1"/>
              <a:t>TestMethod</a:t>
            </a:r>
            <a:r>
              <a:rPr lang="en-US" dirty="0"/>
              <a:t>] should contain a number of calls to the static methods from the Assert class</a:t>
            </a:r>
          </a:p>
          <a:p>
            <a:r>
              <a:rPr lang="en-US" dirty="0"/>
              <a:t>Some Assert methods</a:t>
            </a:r>
          </a:p>
          <a:p>
            <a:pPr lvl="1"/>
            <a:r>
              <a:rPr lang="en-US" dirty="0" err="1"/>
              <a:t>Assert.AreEqual</a:t>
            </a:r>
            <a:r>
              <a:rPr lang="en-US" dirty="0"/>
              <a:t>(expected, actual);</a:t>
            </a:r>
          </a:p>
          <a:p>
            <a:pPr lvl="2"/>
            <a:r>
              <a:rPr lang="en-US" dirty="0"/>
              <a:t>If the </a:t>
            </a:r>
            <a:r>
              <a:rPr lang="en-US" i="1" dirty="0"/>
              <a:t>expected</a:t>
            </a:r>
            <a:r>
              <a:rPr lang="en-US" dirty="0"/>
              <a:t> is equal to </a:t>
            </a:r>
            <a:r>
              <a:rPr lang="en-US" i="1" dirty="0"/>
              <a:t>actual</a:t>
            </a:r>
            <a:r>
              <a:rPr lang="en-US" dirty="0"/>
              <a:t> the test is </a:t>
            </a:r>
            <a:r>
              <a:rPr lang="en-US" i="1" dirty="0"/>
              <a:t>green</a:t>
            </a:r>
            <a:r>
              <a:rPr lang="en-US" dirty="0"/>
              <a:t>, otherwise </a:t>
            </a:r>
            <a:r>
              <a:rPr lang="en-US" i="1" dirty="0"/>
              <a:t>red</a:t>
            </a:r>
          </a:p>
          <a:p>
            <a:pPr lvl="2"/>
            <a:r>
              <a:rPr lang="en-US" dirty="0" err="1"/>
              <a:t>Assert.AreEqual</a:t>
            </a:r>
            <a:r>
              <a:rPr lang="en-US" dirty="0"/>
              <a:t>(“Anders”, </a:t>
            </a:r>
            <a:r>
              <a:rPr lang="en-US" dirty="0" err="1"/>
              <a:t>teacher.Name</a:t>
            </a:r>
            <a:r>
              <a:rPr lang="en-US" dirty="0"/>
              <a:t>);</a:t>
            </a:r>
          </a:p>
          <a:p>
            <a:pPr lvl="2"/>
            <a:r>
              <a:rPr lang="en-US" dirty="0" err="1"/>
              <a:t>Assert.AreEqual</a:t>
            </a:r>
            <a:r>
              <a:rPr lang="en-US" dirty="0"/>
              <a:t>(25, </a:t>
            </a:r>
            <a:r>
              <a:rPr lang="en-US" dirty="0" err="1"/>
              <a:t>teacher.Age</a:t>
            </a:r>
            <a:r>
              <a:rPr lang="en-US" dirty="0"/>
              <a:t>);</a:t>
            </a:r>
          </a:p>
          <a:p>
            <a:pPr lvl="2"/>
            <a:r>
              <a:rPr lang="en-US" dirty="0" err="1"/>
              <a:t>Assert.AreEqual</a:t>
            </a:r>
            <a:r>
              <a:rPr lang="en-US" dirty="0"/>
              <a:t>(100.25, </a:t>
            </a:r>
            <a:r>
              <a:rPr lang="en-US" dirty="0" err="1"/>
              <a:t>teacher.Salary</a:t>
            </a:r>
            <a:r>
              <a:rPr lang="en-US" dirty="0"/>
              <a:t>, 0.0001);</a:t>
            </a:r>
          </a:p>
          <a:p>
            <a:pPr lvl="3"/>
            <a:r>
              <a:rPr lang="en-US" dirty="0"/>
              <a:t>0.0001 is a so-called </a:t>
            </a:r>
            <a:r>
              <a:rPr lang="en-US" i="1" dirty="0"/>
              <a:t>Delta</a:t>
            </a:r>
            <a:r>
              <a:rPr lang="en-US" dirty="0"/>
              <a:t>: How close do expected and actual have to be</a:t>
            </a:r>
          </a:p>
          <a:p>
            <a:pPr lvl="1"/>
            <a:r>
              <a:rPr lang="en-US" dirty="0" err="1"/>
              <a:t>Assert.IsTrue</a:t>
            </a:r>
            <a:r>
              <a:rPr lang="en-US" dirty="0"/>
              <a:t>(</a:t>
            </a:r>
            <a:r>
              <a:rPr lang="en-US" dirty="0" err="1"/>
              <a:t>teacher.Salary</a:t>
            </a:r>
            <a:r>
              <a:rPr lang="en-US" dirty="0"/>
              <a:t> &gt; 10000.00);</a:t>
            </a:r>
          </a:p>
          <a:p>
            <a:pPr lvl="1"/>
            <a:r>
              <a:rPr lang="en-US" dirty="0" err="1"/>
              <a:t>Assert.Fail</a:t>
            </a:r>
            <a:r>
              <a:rPr lang="en-US" dirty="0"/>
              <a:t>();</a:t>
            </a:r>
          </a:p>
          <a:p>
            <a:pPr lvl="2"/>
            <a:r>
              <a:rPr lang="en-US" dirty="0"/>
              <a:t>Will always make the test </a:t>
            </a:r>
            <a:r>
              <a:rPr lang="en-US" i="1" dirty="0"/>
              <a:t>fail</a:t>
            </a:r>
            <a:r>
              <a:rPr lang="en-US" dirty="0"/>
              <a:t>: make the test </a:t>
            </a:r>
            <a:r>
              <a:rPr lang="en-US" i="1" dirty="0"/>
              <a:t>red</a:t>
            </a:r>
          </a:p>
          <a:p>
            <a:pPr lvl="2"/>
            <a:r>
              <a:rPr lang="en-US" dirty="0"/>
              <a:t>Useful when you test exceptions. More on that in a few slides</a:t>
            </a:r>
          </a:p>
          <a:p>
            <a:pPr lvl="1"/>
            <a:r>
              <a:rPr lang="en-US" dirty="0"/>
              <a:t>Lots of other Assert methods</a:t>
            </a:r>
          </a:p>
          <a:p>
            <a:pPr lvl="2"/>
            <a:r>
              <a:rPr lang="en-US" dirty="0">
                <a:hlinkClick r:id="rId2"/>
              </a:rPr>
              <a:t>http://msdn.microsoft.com/en-us/library/microsoft.visualstudio.testtools.unittesting.assert.aspx</a:t>
            </a:r>
            <a:r>
              <a:rPr lang="en-US" dirty="0"/>
              <a:t> 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Unit testing C# classes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7FA1-A61B-4465-A68C-71498A776AC9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6292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exceptions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If a method might throw an exception, you must test that it really does.</a:t>
            </a:r>
          </a:p>
          <a:p>
            <a:pPr lvl="1"/>
            <a:r>
              <a:rPr lang="en-US" dirty="0"/>
              <a:t>If the method throws the exception as expected the test is a success.</a:t>
            </a:r>
          </a:p>
          <a:p>
            <a:pPr lvl="1"/>
            <a:r>
              <a:rPr lang="en-US" dirty="0"/>
              <a:t>An unexpected exception makes the test fail.</a:t>
            </a:r>
          </a:p>
          <a:p>
            <a:r>
              <a:rPr lang="en-US" dirty="0"/>
              <a:t>There are many ways of testing expected exceptions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err="1"/>
              <a:t>Assert.ThrowsException</a:t>
            </a:r>
            <a:r>
              <a:rPr lang="en-US" dirty="0"/>
              <a:t>&lt;exception type&gt;(…)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Using the annotation </a:t>
            </a:r>
            <a:r>
              <a:rPr lang="en-US" b="1" dirty="0"/>
              <a:t>[</a:t>
            </a:r>
            <a:r>
              <a:rPr lang="en-US" b="1" dirty="0" err="1"/>
              <a:t>ExpectedException</a:t>
            </a:r>
            <a:r>
              <a:rPr lang="en-US" b="1" dirty="0"/>
              <a:t>(</a:t>
            </a:r>
            <a:r>
              <a:rPr lang="en-US" b="1" dirty="0" err="1"/>
              <a:t>typeof</a:t>
            </a:r>
            <a:r>
              <a:rPr lang="en-US" b="1" dirty="0"/>
              <a:t>(</a:t>
            </a:r>
            <a:r>
              <a:rPr lang="en-US" b="1" dirty="0" err="1"/>
              <a:t>SomExceptionType</a:t>
            </a:r>
            <a:r>
              <a:rPr lang="en-US" b="1" dirty="0"/>
              <a:t>))]</a:t>
            </a:r>
          </a:p>
          <a:p>
            <a:pPr lvl="2"/>
            <a:r>
              <a:rPr lang="en-US" dirty="0"/>
              <a:t>Only a single exception can be tested in one test case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The try … fail … catch … idiom</a:t>
            </a:r>
          </a:p>
          <a:p>
            <a:pPr lvl="2"/>
            <a:r>
              <a:rPr lang="en-US" dirty="0"/>
              <a:t>Requires more programming lines</a:t>
            </a:r>
          </a:p>
          <a:p>
            <a:pPr lvl="2"/>
            <a:r>
              <a:rPr lang="en-US" dirty="0"/>
              <a:t>More exceptions can be tested in a single test case</a:t>
            </a:r>
          </a:p>
          <a:p>
            <a:pPr lvl="2"/>
            <a:r>
              <a:rPr lang="en-US" dirty="0"/>
              <a:t>You can assert something about the contents of the exception object</a:t>
            </a:r>
          </a:p>
          <a:p>
            <a:pPr lvl="1"/>
            <a:r>
              <a:rPr lang="en-US" dirty="0"/>
              <a:t>Example: </a:t>
            </a:r>
            <a:r>
              <a:rPr lang="en-US" dirty="0" err="1"/>
              <a:t>TryingUnitTesting</a:t>
            </a:r>
            <a:r>
              <a:rPr lang="en-US" dirty="0"/>
              <a:t> -&gt; Teacher + </a:t>
            </a:r>
            <a:r>
              <a:rPr lang="en-US" dirty="0" err="1"/>
              <a:t>TeacherTest</a:t>
            </a:r>
            <a:endParaRPr lang="en-US" dirty="0"/>
          </a:p>
          <a:p>
            <a:pPr lvl="1"/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Unit testing C# classes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7FA1-A61B-4465-A68C-71498A776AC9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82154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59F6BD-0DF0-48B0-A561-AD610D318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Boundary value testing </a:t>
            </a:r>
            <a:endParaRPr lang="en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6156A02-2624-4972-9D91-BAC8833EF0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Example property</a:t>
            </a:r>
          </a:p>
          <a:p>
            <a:pPr lvl="1"/>
            <a:r>
              <a:rPr lang="en-US" dirty="0"/>
              <a:t>Int semester;    // 1 &lt;= semester &lt;= 5</a:t>
            </a:r>
          </a:p>
          <a:p>
            <a:r>
              <a:rPr lang="en-US" dirty="0"/>
              <a:t>We cannot test all integers!</a:t>
            </a:r>
          </a:p>
          <a:p>
            <a:r>
              <a:rPr lang="en-US" dirty="0"/>
              <a:t>Problems usually occurs around the boundaries.</a:t>
            </a:r>
          </a:p>
          <a:p>
            <a:pPr lvl="1"/>
            <a:r>
              <a:rPr lang="en-US" dirty="0"/>
              <a:t>Programmers having problem with </a:t>
            </a:r>
          </a:p>
          <a:p>
            <a:pPr lvl="2"/>
            <a:r>
              <a:rPr lang="en-US" dirty="0"/>
              <a:t>&lt;  vs  &lt;=   vs  &gt;  vs  &gt;=</a:t>
            </a:r>
          </a:p>
          <a:p>
            <a:pPr lvl="2"/>
            <a:r>
              <a:rPr lang="en-US" dirty="0"/>
              <a:t>||, &amp;&amp; and !</a:t>
            </a:r>
          </a:p>
          <a:p>
            <a:pPr lvl="1"/>
            <a:r>
              <a:rPr lang="en-US" dirty="0"/>
              <a:t>Hint to programmers: State the positive case (try to avoid !)</a:t>
            </a:r>
          </a:p>
          <a:p>
            <a:r>
              <a:rPr lang="en-US" dirty="0"/>
              <a:t>Test cases</a:t>
            </a:r>
          </a:p>
          <a:p>
            <a:pPr lvl="1"/>
            <a:r>
              <a:rPr lang="en-US" dirty="0"/>
              <a:t>0		should throw exception</a:t>
            </a:r>
          </a:p>
          <a:p>
            <a:pPr lvl="1"/>
            <a:r>
              <a:rPr lang="en-US" dirty="0"/>
              <a:t>1		should work</a:t>
            </a:r>
          </a:p>
          <a:p>
            <a:pPr lvl="1"/>
            <a:r>
              <a:rPr lang="en-US" dirty="0"/>
              <a:t>5		should work</a:t>
            </a:r>
          </a:p>
          <a:p>
            <a:pPr lvl="1"/>
            <a:r>
              <a:rPr lang="en-US" dirty="0"/>
              <a:t>6 		should throw exception</a:t>
            </a:r>
          </a:p>
          <a:p>
            <a:r>
              <a:rPr lang="en-US" dirty="0"/>
              <a:t>[</a:t>
            </a:r>
            <a:r>
              <a:rPr lang="en-US" dirty="0" err="1"/>
              <a:t>DataRow</a:t>
            </a:r>
            <a:r>
              <a:rPr lang="en-US" dirty="0"/>
              <a:t>(1)] can help you reduce the number of lines of test code</a:t>
            </a:r>
          </a:p>
          <a:p>
            <a:pPr lvl="1"/>
            <a:r>
              <a:rPr lang="en-US" dirty="0"/>
              <a:t>For “should work” test cases </a:t>
            </a:r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C379F34A-AD74-4BAB-80A6-00DF2CE39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Unit testing C# classes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3AC60E72-1B25-4127-BC65-11331DE74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7FA1-A61B-4465-A68C-71498A776AC9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0797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</a:t>
            </a:r>
            <a:r>
              <a:rPr lang="en-US" dirty="0" err="1"/>
              <a:t>MSTest</a:t>
            </a:r>
            <a:r>
              <a:rPr lang="en-US" dirty="0"/>
              <a:t> annotations to methods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[</a:t>
            </a:r>
            <a:r>
              <a:rPr lang="en-US" dirty="0" err="1"/>
              <a:t>AssemblyInitialize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Executed </a:t>
            </a:r>
            <a:r>
              <a:rPr lang="en-US" i="1" dirty="0"/>
              <a:t>once</a:t>
            </a:r>
            <a:r>
              <a:rPr lang="en-US" dirty="0"/>
              <a:t> when the assembly if first initialized</a:t>
            </a:r>
          </a:p>
          <a:p>
            <a:r>
              <a:rPr lang="en-US" dirty="0"/>
              <a:t>[</a:t>
            </a:r>
            <a:r>
              <a:rPr lang="en-US" dirty="0" err="1"/>
              <a:t>ClassInitialize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Executed </a:t>
            </a:r>
            <a:r>
              <a:rPr lang="en-US" i="1" dirty="0"/>
              <a:t>once</a:t>
            </a:r>
            <a:r>
              <a:rPr lang="en-US" dirty="0"/>
              <a:t> when the class is initialized, before the first [</a:t>
            </a:r>
            <a:r>
              <a:rPr lang="en-US" dirty="0" err="1"/>
              <a:t>TestMethod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Useful for opening resources like database or network connections</a:t>
            </a:r>
          </a:p>
          <a:p>
            <a:r>
              <a:rPr lang="en-US" dirty="0"/>
              <a:t>[</a:t>
            </a:r>
            <a:r>
              <a:rPr lang="en-US" dirty="0" err="1"/>
              <a:t>TestInitialize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Executed before </a:t>
            </a:r>
            <a:r>
              <a:rPr lang="en-US" i="1" dirty="0"/>
              <a:t>each</a:t>
            </a:r>
            <a:r>
              <a:rPr lang="en-US" dirty="0"/>
              <a:t> [</a:t>
            </a:r>
            <a:r>
              <a:rPr lang="en-US" dirty="0" err="1"/>
              <a:t>TestMethod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Useful for initializing test variables</a:t>
            </a:r>
          </a:p>
          <a:p>
            <a:pPr lvl="1"/>
            <a:r>
              <a:rPr lang="en-US" dirty="0"/>
              <a:t>Example: </a:t>
            </a:r>
            <a:r>
              <a:rPr lang="en-US" dirty="0" err="1"/>
              <a:t>TryingUnitTesting</a:t>
            </a:r>
            <a:r>
              <a:rPr lang="en-US" dirty="0"/>
              <a:t> -&gt; </a:t>
            </a:r>
            <a:r>
              <a:rPr lang="en-US" dirty="0" err="1"/>
              <a:t>TeacherTest</a:t>
            </a:r>
            <a:endParaRPr lang="en-US" dirty="0"/>
          </a:p>
          <a:p>
            <a:r>
              <a:rPr lang="en-US" dirty="0"/>
              <a:t>[</a:t>
            </a:r>
            <a:r>
              <a:rPr lang="en-US" dirty="0" err="1"/>
              <a:t>TestMethod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This is the real test.</a:t>
            </a:r>
          </a:p>
          <a:p>
            <a:pPr lvl="1"/>
            <a:r>
              <a:rPr lang="en-US" dirty="0"/>
              <a:t>Should contain calls to </a:t>
            </a:r>
            <a:r>
              <a:rPr lang="en-US" dirty="0" err="1"/>
              <a:t>Assert.xx</a:t>
            </a:r>
            <a:r>
              <a:rPr lang="en-US" dirty="0"/>
              <a:t>(…)</a:t>
            </a:r>
          </a:p>
          <a:p>
            <a:r>
              <a:rPr lang="en-US" dirty="0"/>
              <a:t>Figure credits </a:t>
            </a:r>
          </a:p>
          <a:p>
            <a:pPr lvl="1"/>
            <a:r>
              <a:rPr lang="en-US" dirty="0"/>
              <a:t>https://kevin3stone.wordpress.com/tag/data-driven-testing/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[</a:t>
            </a:r>
            <a:r>
              <a:rPr lang="en-US" dirty="0" err="1"/>
              <a:t>TestCleanup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Executed after </a:t>
            </a:r>
            <a:r>
              <a:rPr lang="en-US" i="1" dirty="0"/>
              <a:t>each</a:t>
            </a:r>
            <a:r>
              <a:rPr lang="en-US" dirty="0"/>
              <a:t> [</a:t>
            </a:r>
            <a:r>
              <a:rPr lang="en-US" dirty="0" err="1"/>
              <a:t>TestMethod</a:t>
            </a:r>
            <a:r>
              <a:rPr lang="en-US" dirty="0"/>
              <a:t>]</a:t>
            </a:r>
          </a:p>
          <a:p>
            <a:r>
              <a:rPr lang="en-US" dirty="0"/>
              <a:t>[</a:t>
            </a:r>
            <a:r>
              <a:rPr lang="en-US" dirty="0" err="1"/>
              <a:t>ClassCleanup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Executed once after the last [</a:t>
            </a:r>
            <a:r>
              <a:rPr lang="en-US" dirty="0" err="1"/>
              <a:t>TestMethod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Useful for disposing resources like database or network connections</a:t>
            </a:r>
          </a:p>
          <a:p>
            <a:r>
              <a:rPr lang="en-US" dirty="0"/>
              <a:t>[</a:t>
            </a:r>
            <a:r>
              <a:rPr lang="en-US" dirty="0" err="1"/>
              <a:t>AssemblyCleanup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Executed once after the last [</a:t>
            </a:r>
            <a:r>
              <a:rPr lang="en-US" dirty="0" err="1"/>
              <a:t>ClassCleanup</a:t>
            </a:r>
            <a:r>
              <a:rPr lang="en-US" dirty="0"/>
              <a:t>]</a:t>
            </a:r>
          </a:p>
          <a:p>
            <a:r>
              <a:rPr lang="en-US" dirty="0"/>
              <a:t>Example: </a:t>
            </a:r>
            <a:r>
              <a:rPr lang="en-US" dirty="0" err="1"/>
              <a:t>TryingUnitTesting</a:t>
            </a:r>
            <a:r>
              <a:rPr lang="en-US" dirty="0"/>
              <a:t> -&gt; </a:t>
            </a:r>
            <a:r>
              <a:rPr lang="en-US" dirty="0" err="1"/>
              <a:t>TestTrace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Unit testing C# classes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7FA1-A61B-4465-A68C-71498A776AC9}" type="slidenum">
              <a:rPr lang="da-DK" smtClean="0"/>
              <a:t>9</a:t>
            </a:fld>
            <a:endParaRPr lang="da-DK"/>
          </a:p>
        </p:txBody>
      </p:sp>
      <p:pic>
        <p:nvPicPr>
          <p:cNvPr id="1030" name="Picture 6" descr="unittes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4059" y="4188794"/>
            <a:ext cx="3757494" cy="2123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1567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17430</TotalTime>
  <Words>1772</Words>
  <Application>Microsoft Office PowerPoint</Application>
  <PresentationFormat>Widescreen</PresentationFormat>
  <Paragraphs>249</Paragraphs>
  <Slides>17</Slides>
  <Notes>2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Office-tema</vt:lpstr>
      <vt:lpstr>Unit testing C# classes</vt:lpstr>
      <vt:lpstr>Different kinds of tests</vt:lpstr>
      <vt:lpstr>Requirements for unit tests</vt:lpstr>
      <vt:lpstr>Unit testing frameworks</vt:lpstr>
      <vt:lpstr>Individual test cases</vt:lpstr>
      <vt:lpstr>Assert</vt:lpstr>
      <vt:lpstr>Testing exceptions</vt:lpstr>
      <vt:lpstr>Boundary value testing </vt:lpstr>
      <vt:lpstr>More MSTest annotations to methods</vt:lpstr>
      <vt:lpstr>How to organize a test: “Arrange, Act, Assert” pattern</vt:lpstr>
      <vt:lpstr>What to test?</vt:lpstr>
      <vt:lpstr>Making the code testable</vt:lpstr>
      <vt:lpstr>Help from Visual Studio</vt:lpstr>
      <vt:lpstr>Test code coverage</vt:lpstr>
      <vt:lpstr>Testing in eXtreme Programming (XP)</vt:lpstr>
      <vt:lpstr>Test-driven development (TDD)</vt:lpstr>
      <vt:lpstr>References and further readings</vt:lpstr>
    </vt:vector>
  </TitlesOfParts>
  <Company>Køge Handelsskole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testing C# classes</dc:title>
  <dc:creator>Anders Kristian Børjesson</dc:creator>
  <cp:lastModifiedBy>Anders Kristian Børjesson</cp:lastModifiedBy>
  <cp:revision>60</cp:revision>
  <dcterms:created xsi:type="dcterms:W3CDTF">2013-11-05T15:25:24Z</dcterms:created>
  <dcterms:modified xsi:type="dcterms:W3CDTF">2025-01-29T12:43:56Z</dcterms:modified>
</cp:coreProperties>
</file>